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7"/>
  </p:notesMasterIdLst>
  <p:sldIdLst>
    <p:sldId id="305" r:id="rId2"/>
    <p:sldId id="374" r:id="rId3"/>
    <p:sldId id="464" r:id="rId4"/>
    <p:sldId id="454" r:id="rId5"/>
    <p:sldId id="455" r:id="rId6"/>
    <p:sldId id="456" r:id="rId7"/>
    <p:sldId id="457" r:id="rId8"/>
    <p:sldId id="458" r:id="rId9"/>
    <p:sldId id="459" r:id="rId10"/>
    <p:sldId id="460" r:id="rId11"/>
    <p:sldId id="461" r:id="rId12"/>
    <p:sldId id="447" r:id="rId13"/>
    <p:sldId id="462" r:id="rId14"/>
    <p:sldId id="448" r:id="rId15"/>
    <p:sldId id="463"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CCECFF"/>
    <a:srgbClr val="FFFF99"/>
    <a:srgbClr val="CCFFFF"/>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84587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38718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5068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899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9482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9482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99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9768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0536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343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23242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84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Nothing But Thieves</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11:32</a:t>
            </a:r>
          </a:p>
        </p:txBody>
      </p:sp>
      <p:sp>
        <p:nvSpPr>
          <p:cNvPr id="3075" name="Rectangle 3"/>
          <p:cNvSpPr>
            <a:spLocks noGrp="1" noChangeArrowheads="1"/>
          </p:cNvSpPr>
          <p:nvPr>
            <p:ph type="body" idx="1"/>
          </p:nvPr>
        </p:nvSpPr>
        <p:spPr>
          <a:xfrm>
            <a:off x="419492" y="914400"/>
            <a:ext cx="8305800" cy="5638800"/>
          </a:xfrm>
        </p:spPr>
        <p:txBody>
          <a:bodyPr/>
          <a:lstStyle/>
          <a:p>
            <a:pPr>
              <a:spcAft>
                <a:spcPts val="400"/>
              </a:spcAft>
              <a:buFont typeface="Wingdings" panose="05000000000000000000" pitchFamily="2" charset="2"/>
              <a:buChar char="§"/>
            </a:pPr>
            <a:r>
              <a:rPr lang="en-US" altLang="en-US" sz="3100" dirty="0">
                <a:solidFill>
                  <a:schemeClr val="bg1"/>
                </a:solidFill>
              </a:rPr>
              <a:t>If we say “From men” – fear the people…</a:t>
            </a:r>
          </a:p>
          <a:p>
            <a:pPr lvl="1">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Mt.21:23, ‘as He was teaching’</a:t>
            </a:r>
          </a:p>
          <a:p>
            <a:r>
              <a:rPr lang="en-US" sz="3100" dirty="0">
                <a:solidFill>
                  <a:schemeClr val="bg1"/>
                </a:solidFill>
              </a:rPr>
              <a:t>If Jews were incompetent to judge John’s authority, they were even more incompetent to judge the Lord’s.   </a:t>
            </a:r>
          </a:p>
          <a:p>
            <a:r>
              <a:rPr lang="en-US" sz="3100" dirty="0">
                <a:solidFill>
                  <a:schemeClr val="bg1"/>
                </a:solidFill>
              </a:rPr>
              <a:t>If Jews deny John’s divine mission, they may be in some danger of losing all their influence…or their lives.   </a:t>
            </a:r>
          </a:p>
          <a:p>
            <a:pPr lvl="1"/>
            <a:r>
              <a:rPr lang="en-US" sz="3100" dirty="0">
                <a:solidFill>
                  <a:schemeClr val="bg1"/>
                </a:solidFill>
              </a:rPr>
              <a:t>Lk.20:6</a:t>
            </a:r>
          </a:p>
          <a:p>
            <a:pPr lvl="1"/>
            <a:r>
              <a:rPr lang="en-US" sz="3100" dirty="0">
                <a:solidFill>
                  <a:schemeClr val="bg1"/>
                </a:solidFill>
              </a:rPr>
              <a:t>Jn.8:58-59</a:t>
            </a:r>
            <a:endParaRPr lang="en-US" sz="27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22702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11:33</a:t>
            </a:r>
          </a:p>
        </p:txBody>
      </p:sp>
      <p:sp>
        <p:nvSpPr>
          <p:cNvPr id="3075" name="Rectangle 3"/>
          <p:cNvSpPr>
            <a:spLocks noGrp="1" noChangeArrowheads="1"/>
          </p:cNvSpPr>
          <p:nvPr>
            <p:ph type="body" idx="1"/>
          </p:nvPr>
        </p:nvSpPr>
        <p:spPr>
          <a:xfrm>
            <a:off x="419492" y="914400"/>
            <a:ext cx="8305800" cy="5638800"/>
          </a:xfrm>
        </p:spPr>
        <p:txBody>
          <a:bodyPr/>
          <a:lstStyle/>
          <a:p>
            <a:pPr>
              <a:spcAft>
                <a:spcPts val="400"/>
              </a:spcAft>
              <a:buFont typeface="Wingdings" panose="05000000000000000000" pitchFamily="2" charset="2"/>
              <a:buChar char="§"/>
            </a:pPr>
            <a:r>
              <a:rPr lang="en-US" altLang="en-US" sz="3100" dirty="0">
                <a:solidFill>
                  <a:schemeClr val="bg1"/>
                </a:solidFill>
                <a:latin typeface="Calibri" panose="020F0502020204030204" pitchFamily="34" charset="0"/>
                <a:cs typeface="Calibri" panose="020F0502020204030204" pitchFamily="34" charset="0"/>
              </a:rPr>
              <a:t>These learned men confess ignorance.</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Politicians put their finger to the wind.</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Teachers of Israel pronounced the multitude accursed for its ignorance (Jn.7:49); now they admit they are in the same condition.</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Why should Jesus answer their Q?   </a:t>
            </a:r>
            <a:r>
              <a:rPr lang="en-US" sz="3100" dirty="0">
                <a:solidFill>
                  <a:srgbClr val="CCFFCC"/>
                </a:solidFill>
                <a:latin typeface="Calibri" panose="020F0502020204030204" pitchFamily="34" charset="0"/>
                <a:ea typeface="Times New Roman" panose="02020603050405020304" pitchFamily="18" charset="0"/>
                <a:cs typeface="Calibri" panose="020F0502020204030204" pitchFamily="34" charset="0"/>
              </a:rPr>
              <a:t>(If they reject John’s testimony to His Messiahship, His own testimony will not convince them.) </a:t>
            </a:r>
          </a:p>
          <a:p>
            <a:pPr lvl="1">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Lord’s authority is same that sent John.</a:t>
            </a:r>
          </a:p>
          <a:p>
            <a:pPr>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Explains His silence (Mk.14:60-61)</a:t>
            </a:r>
          </a:p>
          <a:p>
            <a:pPr>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429135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Consequences of “We do not know”</a:t>
            </a:r>
          </a:p>
        </p:txBody>
      </p:sp>
      <p:sp>
        <p:nvSpPr>
          <p:cNvPr id="3075" name="Rectangle 3"/>
          <p:cNvSpPr>
            <a:spLocks noGrp="1" noChangeArrowheads="1"/>
          </p:cNvSpPr>
          <p:nvPr>
            <p:ph type="body" idx="1"/>
          </p:nvPr>
        </p:nvSpPr>
        <p:spPr>
          <a:xfrm>
            <a:off x="457200" y="1066800"/>
            <a:ext cx="8229600" cy="5486400"/>
          </a:xfrm>
        </p:spPr>
        <p:txBody>
          <a:bodyPr/>
          <a:lstStyle/>
          <a:p>
            <a:pPr>
              <a:spcAft>
                <a:spcPts val="0"/>
              </a:spcAft>
            </a:pPr>
            <a:r>
              <a:rPr lang="en-US" altLang="en-US" sz="3100" dirty="0">
                <a:solidFill>
                  <a:schemeClr val="bg1"/>
                </a:solidFill>
              </a:rPr>
              <a:t>Some experts!</a:t>
            </a:r>
          </a:p>
          <a:p>
            <a:pPr>
              <a:spcAft>
                <a:spcPts val="0"/>
              </a:spcAft>
            </a:pPr>
            <a:r>
              <a:rPr lang="en-US" altLang="en-US" sz="3100" dirty="0">
                <a:solidFill>
                  <a:schemeClr val="bg1"/>
                </a:solidFill>
              </a:rPr>
              <a:t>Their ignorance does not correct Jesus; it exalts Him.</a:t>
            </a:r>
          </a:p>
          <a:p>
            <a:pPr>
              <a:spcAft>
                <a:spcPts val="0"/>
              </a:spcAft>
            </a:pPr>
            <a:r>
              <a:rPr lang="en-US" altLang="en-US" sz="3100" dirty="0">
                <a:solidFill>
                  <a:schemeClr val="bg1"/>
                </a:solidFill>
              </a:rPr>
              <a:t>Hard to imagine their public embarrass-</a:t>
            </a:r>
            <a:r>
              <a:rPr lang="en-US" altLang="en-US" sz="3100" dirty="0" err="1">
                <a:solidFill>
                  <a:schemeClr val="bg1"/>
                </a:solidFill>
              </a:rPr>
              <a:t>ment</a:t>
            </a:r>
            <a:r>
              <a:rPr lang="en-US" altLang="en-US" sz="3100" dirty="0">
                <a:solidFill>
                  <a:schemeClr val="bg1"/>
                </a:solidFill>
              </a:rPr>
              <a:t>.   </a:t>
            </a: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Consequences of “We do not know”</a:t>
            </a:r>
          </a:p>
        </p:txBody>
      </p:sp>
      <p:sp>
        <p:nvSpPr>
          <p:cNvPr id="3075" name="Rectangle 3"/>
          <p:cNvSpPr>
            <a:spLocks noGrp="1" noChangeArrowheads="1"/>
          </p:cNvSpPr>
          <p:nvPr>
            <p:ph type="body" idx="1"/>
          </p:nvPr>
        </p:nvSpPr>
        <p:spPr>
          <a:xfrm>
            <a:off x="457200" y="1066800"/>
            <a:ext cx="8229600" cy="5486400"/>
          </a:xfrm>
        </p:spPr>
        <p:txBody>
          <a:bodyPr/>
          <a:lstStyle/>
          <a:p>
            <a:pPr marL="801688" lvl="1" indent="-344488">
              <a:spcBef>
                <a:spcPts val="0"/>
              </a:spcBef>
              <a:spcAft>
                <a:spcPts val="0"/>
              </a:spcAft>
              <a:buNone/>
            </a:pPr>
            <a:r>
              <a:rPr lang="en-US" altLang="en-US" sz="2000" dirty="0">
                <a:solidFill>
                  <a:srgbClr val="CCFFCC"/>
                </a:solidFill>
              </a:rPr>
              <a:t>1. </a:t>
            </a:r>
            <a:r>
              <a:rPr lang="en-US" altLang="en-US" sz="3100" dirty="0">
                <a:solidFill>
                  <a:schemeClr val="bg1"/>
                </a:solidFill>
              </a:rPr>
              <a:t>Their </a:t>
            </a:r>
            <a:r>
              <a:rPr lang="en-US" altLang="en-US" sz="3100" u="sng" dirty="0">
                <a:solidFill>
                  <a:schemeClr val="bg1"/>
                </a:solidFill>
              </a:rPr>
              <a:t>counsel</a:t>
            </a:r>
            <a:r>
              <a:rPr lang="en-US" altLang="en-US" sz="3100" dirty="0">
                <a:solidFill>
                  <a:schemeClr val="bg1"/>
                </a:solidFill>
              </a:rPr>
              <a:t>:  did not seek truth, but a way out of a trap.</a:t>
            </a:r>
          </a:p>
          <a:p>
            <a:pPr marL="457200" lvl="1" indent="0">
              <a:spcAft>
                <a:spcPts val="0"/>
              </a:spcAft>
              <a:buNone/>
            </a:pPr>
            <a:r>
              <a:rPr lang="en-US" altLang="en-US" sz="2000" dirty="0">
                <a:solidFill>
                  <a:srgbClr val="CCFFCC"/>
                </a:solidFill>
              </a:rPr>
              <a:t>2. </a:t>
            </a:r>
            <a:r>
              <a:rPr lang="en-US" altLang="en-US" sz="3100" dirty="0">
                <a:solidFill>
                  <a:schemeClr val="bg1"/>
                </a:solidFill>
              </a:rPr>
              <a:t>Their </a:t>
            </a:r>
            <a:r>
              <a:rPr lang="en-US" altLang="en-US" sz="3100" u="sng" dirty="0">
                <a:solidFill>
                  <a:schemeClr val="bg1"/>
                </a:solidFill>
              </a:rPr>
              <a:t>course</a:t>
            </a:r>
            <a:r>
              <a:rPr lang="en-US" altLang="en-US" sz="3100" dirty="0">
                <a:solidFill>
                  <a:schemeClr val="bg1"/>
                </a:solidFill>
              </a:rPr>
              <a:t>:  take the fifth.</a:t>
            </a:r>
          </a:p>
          <a:p>
            <a:pPr marL="857250" lvl="1" indent="-400050">
              <a:spcAft>
                <a:spcPts val="0"/>
              </a:spcAft>
              <a:buNone/>
            </a:pPr>
            <a:r>
              <a:rPr lang="en-US" altLang="en-US" sz="2000" dirty="0">
                <a:solidFill>
                  <a:srgbClr val="CCFFCC"/>
                </a:solidFill>
              </a:rPr>
              <a:t>3. </a:t>
            </a:r>
            <a:r>
              <a:rPr lang="en-US" altLang="en-US" sz="3100" dirty="0">
                <a:solidFill>
                  <a:schemeClr val="bg1"/>
                </a:solidFill>
              </a:rPr>
              <a:t>Their </a:t>
            </a:r>
            <a:r>
              <a:rPr lang="en-US" altLang="en-US" sz="3100" u="sng" dirty="0">
                <a:solidFill>
                  <a:schemeClr val="bg1"/>
                </a:solidFill>
              </a:rPr>
              <a:t>cowardice</a:t>
            </a:r>
            <a:r>
              <a:rPr lang="en-US" altLang="en-US" sz="3100" dirty="0">
                <a:solidFill>
                  <a:schemeClr val="bg1"/>
                </a:solidFill>
              </a:rPr>
              <a:t>:  save face before the people.</a:t>
            </a:r>
          </a:p>
          <a:p>
            <a:pPr marL="457200" lvl="1" indent="0">
              <a:spcAft>
                <a:spcPts val="0"/>
              </a:spcAft>
              <a:buNone/>
            </a:pPr>
            <a:r>
              <a:rPr lang="en-US" altLang="en-US" sz="2000" dirty="0">
                <a:solidFill>
                  <a:srgbClr val="CCFFCC"/>
                </a:solidFill>
              </a:rPr>
              <a:t>4. </a:t>
            </a:r>
            <a:r>
              <a:rPr lang="en-US" altLang="en-US" sz="3100" dirty="0">
                <a:solidFill>
                  <a:schemeClr val="bg1"/>
                </a:solidFill>
              </a:rPr>
              <a:t>Their </a:t>
            </a:r>
            <a:r>
              <a:rPr lang="en-US" altLang="en-US" sz="3100" u="sng" dirty="0">
                <a:solidFill>
                  <a:schemeClr val="bg1"/>
                </a:solidFill>
              </a:rPr>
              <a:t>concern</a:t>
            </a:r>
            <a:r>
              <a:rPr lang="en-US" altLang="en-US" sz="3100" dirty="0">
                <a:solidFill>
                  <a:schemeClr val="bg1"/>
                </a:solidFill>
              </a:rPr>
              <a:t>:  consequences, not truth</a:t>
            </a:r>
            <a:r>
              <a:rPr lang="en-US" altLang="en-US" sz="2700" dirty="0">
                <a:solidFill>
                  <a:schemeClr val="bg1"/>
                </a:solidFill>
              </a:rPr>
              <a:t>.</a:t>
            </a:r>
          </a:p>
          <a:p>
            <a:pPr marL="801688" lvl="1" indent="-344488">
              <a:spcAft>
                <a:spcPts val="0"/>
              </a:spcAft>
              <a:buNone/>
            </a:pPr>
            <a:r>
              <a:rPr lang="en-US" altLang="en-US" sz="2000" dirty="0">
                <a:solidFill>
                  <a:srgbClr val="CCFFCC"/>
                </a:solidFill>
              </a:rPr>
              <a:t>5.</a:t>
            </a:r>
            <a:r>
              <a:rPr lang="en-US" altLang="en-US" sz="2400" dirty="0">
                <a:solidFill>
                  <a:srgbClr val="CCFFCC"/>
                </a:solidFill>
              </a:rPr>
              <a:t> </a:t>
            </a:r>
            <a:r>
              <a:rPr lang="en-US" altLang="en-US" sz="3100" dirty="0">
                <a:solidFill>
                  <a:schemeClr val="bg1"/>
                </a:solidFill>
              </a:rPr>
              <a:t>Their </a:t>
            </a:r>
            <a:r>
              <a:rPr lang="en-US" altLang="en-US" sz="3100" u="sng" dirty="0">
                <a:solidFill>
                  <a:schemeClr val="bg1"/>
                </a:solidFill>
              </a:rPr>
              <a:t>character</a:t>
            </a:r>
            <a:r>
              <a:rPr lang="en-US" altLang="en-US" sz="3100" dirty="0">
                <a:solidFill>
                  <a:schemeClr val="bg1"/>
                </a:solidFill>
              </a:rPr>
              <a:t>:  stubborn mind, evil motives.  </a:t>
            </a:r>
          </a:p>
          <a:p>
            <a:pPr marL="457200" lvl="1" indent="0">
              <a:spcAft>
                <a:spcPts val="0"/>
              </a:spcAft>
              <a:buNone/>
            </a:pPr>
            <a:endParaRPr lang="en-US" altLang="en-US" sz="2700" dirty="0">
              <a:solidFill>
                <a:schemeClr val="bg1"/>
              </a:solidFill>
            </a:endParaRPr>
          </a:p>
        </p:txBody>
      </p:sp>
    </p:spTree>
    <p:extLst>
      <p:ext uri="{BB962C8B-B14F-4D97-AF65-F5344CB8AC3E}">
        <p14:creationId xmlns:p14="http://schemas.microsoft.com/office/powerpoint/2010/main" val="401703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rgbClr val="FFFF00"/>
                </a:solidFill>
              </a:rPr>
              <a:t>So what? </a:t>
            </a:r>
            <a:r>
              <a:rPr lang="en-US" altLang="en-US" sz="2400" dirty="0">
                <a:solidFill>
                  <a:srgbClr val="CCFFCC"/>
                </a:solidFill>
              </a:rPr>
              <a:t>(1) </a:t>
            </a:r>
            <a:endParaRPr lang="en-US" altLang="en-US" sz="3400" dirty="0">
              <a:solidFill>
                <a:srgbClr val="CCFFCC"/>
              </a:solidFill>
            </a:endParaRPr>
          </a:p>
        </p:txBody>
      </p:sp>
      <p:sp>
        <p:nvSpPr>
          <p:cNvPr id="3075" name="Rectangle 3"/>
          <p:cNvSpPr>
            <a:spLocks noGrp="1" noChangeArrowheads="1"/>
          </p:cNvSpPr>
          <p:nvPr>
            <p:ph type="body" idx="1"/>
          </p:nvPr>
        </p:nvSpPr>
        <p:spPr>
          <a:xfrm>
            <a:off x="457200" y="685800"/>
            <a:ext cx="8229600" cy="5867400"/>
          </a:xfrm>
        </p:spPr>
        <p:txBody>
          <a:bodyPr/>
          <a:lstStyle/>
          <a:p>
            <a:pPr marL="339725" indent="-339725">
              <a:spcAft>
                <a:spcPts val="0"/>
              </a:spcAft>
              <a:buNone/>
            </a:pPr>
            <a:r>
              <a:rPr lang="en-US" altLang="en-US" sz="2400" dirty="0">
                <a:solidFill>
                  <a:srgbClr val="FFC000"/>
                </a:solidFill>
                <a:latin typeface="Calibri" panose="020F0502020204030204" pitchFamily="34" charset="0"/>
                <a:cs typeface="Calibri" panose="020F0502020204030204" pitchFamily="34" charset="0"/>
              </a:rPr>
              <a:t>1. </a:t>
            </a:r>
            <a:r>
              <a:rPr lang="en-US" altLang="en-US" sz="3100" dirty="0">
                <a:solidFill>
                  <a:schemeClr val="bg1"/>
                </a:solidFill>
                <a:latin typeface="Calibri" panose="020F0502020204030204" pitchFamily="34" charset="0"/>
                <a:cs typeface="Calibri" panose="020F0502020204030204" pitchFamily="34" charset="0"/>
              </a:rPr>
              <a:t>Jewish council feared only one thing more than the wrath of the crowd – the truth.  </a:t>
            </a:r>
          </a:p>
          <a:p>
            <a:pPr marL="339725" indent="-339725">
              <a:spcAft>
                <a:spcPts val="0"/>
              </a:spcAft>
              <a:buNone/>
            </a:pPr>
            <a:r>
              <a:rPr lang="en-US" altLang="en-US" sz="2400" dirty="0">
                <a:solidFill>
                  <a:srgbClr val="FFC000"/>
                </a:solidFill>
                <a:latin typeface="Calibri" panose="020F0502020204030204" pitchFamily="34" charset="0"/>
                <a:cs typeface="Calibri" panose="020F0502020204030204" pitchFamily="34" charset="0"/>
              </a:rPr>
              <a:t>2. </a:t>
            </a:r>
            <a:r>
              <a:rPr lang="en-US" altLang="en-US" sz="3100" dirty="0">
                <a:solidFill>
                  <a:schemeClr val="bg1"/>
                </a:solidFill>
                <a:latin typeface="Calibri" panose="020F0502020204030204" pitchFamily="34" charset="0"/>
                <a:cs typeface="Calibri" panose="020F0502020204030204" pitchFamily="34" charset="0"/>
              </a:rPr>
              <a:t>Jewish council was more concerned about consequences than truth.  They lacked the courage of their convictions.   They were deceitful.</a:t>
            </a:r>
          </a:p>
          <a:p>
            <a:pPr marL="339725" indent="-339725">
              <a:spcAft>
                <a:spcPts val="0"/>
              </a:spcAft>
              <a:buNone/>
            </a:pPr>
            <a:r>
              <a:rPr lang="en-US" altLang="en-US" sz="2400" dirty="0">
                <a:solidFill>
                  <a:srgbClr val="FFC000"/>
                </a:solidFill>
                <a:latin typeface="Calibri" panose="020F0502020204030204" pitchFamily="34" charset="0"/>
                <a:cs typeface="Calibri" panose="020F0502020204030204" pitchFamily="34" charset="0"/>
              </a:rPr>
              <a:t>3. </a:t>
            </a:r>
            <a:r>
              <a:rPr lang="en-US" altLang="en-US" sz="3100" dirty="0">
                <a:solidFill>
                  <a:schemeClr val="bg1"/>
                </a:solidFill>
                <a:latin typeface="Calibri" panose="020F0502020204030204" pitchFamily="34" charset="0"/>
                <a:cs typeface="Calibri" panose="020F0502020204030204" pitchFamily="34" charset="0"/>
              </a:rPr>
              <a:t>Religious people often say right words, but do not intend to obey truth.</a:t>
            </a:r>
          </a:p>
          <a:p>
            <a:pPr marL="339725" indent="-339725">
              <a:spcAft>
                <a:spcPts val="0"/>
              </a:spcAft>
              <a:buNone/>
            </a:pPr>
            <a:r>
              <a:rPr lang="en-US" altLang="en-US" sz="2400" dirty="0">
                <a:solidFill>
                  <a:srgbClr val="FFC000"/>
                </a:solidFill>
                <a:latin typeface="Calibri" panose="020F0502020204030204" pitchFamily="34" charset="0"/>
                <a:cs typeface="Calibri" panose="020F0502020204030204" pitchFamily="34" charset="0"/>
              </a:rPr>
              <a:t>4. </a:t>
            </a:r>
            <a:r>
              <a:rPr lang="en-US" altLang="en-US" sz="3100" dirty="0">
                <a:solidFill>
                  <a:schemeClr val="bg1"/>
                </a:solidFill>
                <a:latin typeface="Calibri" panose="020F0502020204030204" pitchFamily="34" charset="0"/>
                <a:cs typeface="Calibri" panose="020F0502020204030204" pitchFamily="34" charset="0"/>
              </a:rPr>
              <a:t>Hebrew proverb: </a:t>
            </a:r>
            <a:r>
              <a:rPr lang="en-US" altLang="en-US" sz="3100" dirty="0">
                <a:solidFill>
                  <a:srgbClr val="FFFF99"/>
                </a:solidFill>
                <a:latin typeface="Calibri" panose="020F0502020204030204" pitchFamily="34" charset="0"/>
                <a:cs typeface="Calibri" panose="020F0502020204030204" pitchFamily="34" charset="0"/>
              </a:rPr>
              <a:t>‘Learn to say I do not know.’</a:t>
            </a:r>
            <a:r>
              <a:rPr lang="en-US" altLang="en-US" sz="3100" dirty="0">
                <a:solidFill>
                  <a:schemeClr val="bg1"/>
                </a:solidFill>
                <a:latin typeface="Calibri" panose="020F0502020204030204" pitchFamily="34" charset="0"/>
                <a:cs typeface="Calibri" panose="020F0502020204030204" pitchFamily="34" charset="0"/>
              </a:rPr>
              <a:t>   [Good advice… if you really do not know.  Satanic advice to cover dishonesty.]</a:t>
            </a:r>
          </a:p>
          <a:p>
            <a:pPr>
              <a:spcAft>
                <a:spcPts val="0"/>
              </a:spcAft>
            </a:pPr>
            <a:endParaRPr lang="en-US" altLang="en-US" sz="3100" dirty="0">
              <a:solidFill>
                <a:schemeClr val="bg1"/>
              </a:solidFill>
            </a:endParaRPr>
          </a:p>
        </p:txBody>
      </p:sp>
    </p:spTree>
    <p:extLst>
      <p:ext uri="{BB962C8B-B14F-4D97-AF65-F5344CB8AC3E}">
        <p14:creationId xmlns:p14="http://schemas.microsoft.com/office/powerpoint/2010/main" val="334325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rgbClr val="FFFF00"/>
                </a:solidFill>
              </a:rPr>
              <a:t>So what? </a:t>
            </a:r>
            <a:r>
              <a:rPr lang="en-US" altLang="en-US" sz="2400" dirty="0">
                <a:solidFill>
                  <a:srgbClr val="CCFFCC"/>
                </a:solidFill>
              </a:rPr>
              <a:t>(2) </a:t>
            </a:r>
            <a:endParaRPr lang="en-US" altLang="en-US" sz="3400" dirty="0">
              <a:solidFill>
                <a:srgbClr val="CCFFCC"/>
              </a:solidFill>
            </a:endParaRPr>
          </a:p>
        </p:txBody>
      </p:sp>
      <p:sp>
        <p:nvSpPr>
          <p:cNvPr id="3075" name="Rectangle 3"/>
          <p:cNvSpPr>
            <a:spLocks noGrp="1" noChangeArrowheads="1"/>
          </p:cNvSpPr>
          <p:nvPr>
            <p:ph type="body" idx="1"/>
          </p:nvPr>
        </p:nvSpPr>
        <p:spPr>
          <a:xfrm>
            <a:off x="457200" y="685800"/>
            <a:ext cx="8229600" cy="5867400"/>
          </a:xfrm>
        </p:spPr>
        <p:txBody>
          <a:bodyPr/>
          <a:lstStyle/>
          <a:p>
            <a:pPr marL="282575" marR="0" indent="-282575">
              <a:spcBef>
                <a:spcPts val="0"/>
              </a:spcBef>
              <a:spcAft>
                <a:spcPts val="400"/>
              </a:spcAft>
              <a:buNone/>
            </a:pPr>
            <a:r>
              <a:rPr lang="en-US" altLang="en-US" sz="2400" dirty="0">
                <a:solidFill>
                  <a:srgbClr val="FFC000"/>
                </a:solidFill>
                <a:latin typeface="Calibri" panose="020F0502020204030204" pitchFamily="34" charset="0"/>
                <a:cs typeface="Calibri" panose="020F0502020204030204" pitchFamily="34" charset="0"/>
              </a:rPr>
              <a:t>5. </a:t>
            </a:r>
            <a:r>
              <a:rPr lang="en-US" altLang="en-US" sz="3100" dirty="0">
                <a:solidFill>
                  <a:schemeClr val="bg1"/>
                </a:solidFill>
                <a:latin typeface="Calibri" panose="020F0502020204030204" pitchFamily="34" charset="0"/>
                <a:cs typeface="Calibri" panose="020F0502020204030204" pitchFamily="34" charset="0"/>
              </a:rPr>
              <a:t>Even </a:t>
            </a:r>
            <a:r>
              <a:rPr lang="en-US" sz="3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Gentiles could see truth in Jesus that scholarly Jews missed.  Mt.8:5-10, Centurion;  15:21-28, </a:t>
            </a:r>
            <a:r>
              <a:rPr lang="en-US" sz="31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Syro</a:t>
            </a:r>
            <a:r>
              <a:rPr lang="en-US" sz="3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-Phoenician.   (Jn.9:29-30, blind.)  </a:t>
            </a:r>
          </a:p>
          <a:p>
            <a:pPr marL="0" marR="0" indent="0">
              <a:spcBef>
                <a:spcPts val="0"/>
              </a:spcBef>
              <a:spcAft>
                <a:spcPts val="0"/>
              </a:spcAft>
              <a:buNone/>
            </a:pPr>
            <a:r>
              <a:rPr lang="en-US" sz="2400" dirty="0">
                <a:solidFill>
                  <a:srgbClr val="FFC000"/>
                </a:solidFill>
                <a:effectLst/>
                <a:latin typeface="Calibri" panose="020F0502020204030204" pitchFamily="34" charset="0"/>
                <a:ea typeface="Times New Roman" panose="02020603050405020304" pitchFamily="18" charset="0"/>
                <a:cs typeface="Calibri" panose="020F0502020204030204" pitchFamily="34" charset="0"/>
              </a:rPr>
              <a:t>6.</a:t>
            </a:r>
            <a:r>
              <a:rPr lang="en-US"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3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‘If’-</a:t>
            </a:r>
            <a:r>
              <a:rPr lang="en-US" sz="31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ing</a:t>
            </a:r>
            <a:r>
              <a:rPr lang="en-US" sz="31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of religious authorities shows . . .</a:t>
            </a:r>
          </a:p>
          <a:p>
            <a:pPr marL="0" marR="0" indent="0" defTabSz="339725">
              <a:spcBef>
                <a:spcPts val="0"/>
              </a:spcBef>
              <a:spcAft>
                <a:spcPts val="300"/>
              </a:spcAft>
              <a:buNone/>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a.</a:t>
            </a:r>
            <a:r>
              <a:rPr lang="en-US"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dishonest hearts; unconcern for their souls</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marR="0" indent="0" defTabSz="339725">
              <a:spcBef>
                <a:spcPts val="0"/>
              </a:spcBef>
              <a:spcAft>
                <a:spcPts val="300"/>
              </a:spcAft>
              <a:buNone/>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b.</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fear of consequences, not love of truth</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marR="0" indent="0" defTabSz="339725">
              <a:spcBef>
                <a:spcPts val="0"/>
              </a:spcBef>
              <a:spcAft>
                <a:spcPts val="300"/>
              </a:spcAft>
              <a:buNone/>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c.</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desire to win argument, not to learn truth</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marR="0" indent="0" defTabSz="339725">
              <a:spcBef>
                <a:spcPts val="0"/>
              </a:spcBef>
              <a:spcAft>
                <a:spcPts val="300"/>
              </a:spcAft>
              <a:buNone/>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d.  </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desire to save face, not souls</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marR="0" indent="0" defTabSz="339725">
              <a:spcBef>
                <a:spcPts val="0"/>
              </a:spcBef>
              <a:spcAft>
                <a:spcPts val="300"/>
              </a:spcAft>
              <a:buNone/>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e.</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incompetence as spiritual leaders</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0" marR="0" indent="0" defTabSz="339725">
              <a:spcBef>
                <a:spcPts val="0"/>
              </a:spcBef>
              <a:spcAft>
                <a:spcPts val="300"/>
              </a:spcAft>
              <a:buNone/>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CCECFF"/>
                </a:solidFill>
                <a:effectLst/>
                <a:latin typeface="Calibri" panose="020F0502020204030204" pitchFamily="34" charset="0"/>
                <a:ea typeface="Times New Roman" panose="02020603050405020304" pitchFamily="18" charset="0"/>
                <a:cs typeface="Calibri" panose="020F0502020204030204" pitchFamily="34" charset="0"/>
              </a:rPr>
              <a:t>f. </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jealousy, hatred, prejudice, agnosticism.   </a:t>
            </a:r>
            <a:endPar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339725" indent="-339725">
              <a:spcAft>
                <a:spcPts val="0"/>
              </a:spcAft>
              <a:buNone/>
            </a:pPr>
            <a:endParaRPr lang="en-US" altLang="en-US" sz="31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541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B2B2B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B2B2B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“Wit of the staircase”</a:t>
            </a:r>
          </a:p>
        </p:txBody>
      </p:sp>
      <p:sp>
        <p:nvSpPr>
          <p:cNvPr id="3075" name="Rectangle 3"/>
          <p:cNvSpPr>
            <a:spLocks noGrp="1" noChangeArrowheads="1"/>
          </p:cNvSpPr>
          <p:nvPr>
            <p:ph type="body" idx="1"/>
          </p:nvPr>
        </p:nvSpPr>
        <p:spPr>
          <a:xfrm>
            <a:off x="419492" y="914400"/>
            <a:ext cx="8305800" cy="5638800"/>
          </a:xfrm>
        </p:spPr>
        <p:txBody>
          <a:bodyPr/>
          <a:lstStyle/>
          <a:p>
            <a:pPr marL="0" indent="0" algn="ctr">
              <a:spcAft>
                <a:spcPts val="0"/>
              </a:spcAft>
              <a:buNone/>
            </a:pPr>
            <a:r>
              <a:rPr lang="en-US" altLang="en-US" sz="3100" dirty="0">
                <a:solidFill>
                  <a:schemeClr val="bg1"/>
                </a:solidFill>
              </a:rPr>
              <a:t>Mark 11:1-11 – triumphal entry – </a:t>
            </a:r>
            <a:r>
              <a:rPr lang="en-US" altLang="en-US" sz="3100" dirty="0">
                <a:solidFill>
                  <a:srgbClr val="CCFFFF"/>
                </a:solidFill>
              </a:rPr>
              <a:t>(</a:t>
            </a:r>
            <a:r>
              <a:rPr lang="en-US" altLang="en-US" sz="3100" i="1" dirty="0">
                <a:solidFill>
                  <a:srgbClr val="CCFFFF"/>
                </a:solidFill>
              </a:rPr>
              <a:t>Sunday</a:t>
            </a:r>
            <a:r>
              <a:rPr lang="en-US" altLang="en-US" sz="3100" dirty="0">
                <a:solidFill>
                  <a:srgbClr val="CCFFFF"/>
                </a:solidFill>
              </a:rPr>
              <a:t>)</a:t>
            </a:r>
          </a:p>
          <a:p>
            <a:pPr>
              <a:spcAft>
                <a:spcPts val="0"/>
              </a:spcAft>
            </a:pPr>
            <a:r>
              <a:rPr lang="en-US" altLang="en-US" sz="3100" dirty="0">
                <a:solidFill>
                  <a:srgbClr val="FFFF99"/>
                </a:solidFill>
              </a:rPr>
              <a:t>1-3:</a:t>
            </a:r>
            <a:r>
              <a:rPr lang="en-US" altLang="en-US" sz="3100" dirty="0">
                <a:solidFill>
                  <a:schemeClr val="bg1"/>
                </a:solidFill>
              </a:rPr>
              <a:t> the colt…  (foreknowledge + poverty)</a:t>
            </a:r>
          </a:p>
          <a:p>
            <a:pPr>
              <a:spcAft>
                <a:spcPts val="0"/>
              </a:spcAft>
            </a:pPr>
            <a:r>
              <a:rPr lang="en-US" altLang="en-US" sz="3100" dirty="0">
                <a:solidFill>
                  <a:srgbClr val="FFFF99"/>
                </a:solidFill>
              </a:rPr>
              <a:t>4-6:</a:t>
            </a:r>
            <a:r>
              <a:rPr lang="en-US" altLang="en-US" sz="3100" dirty="0">
                <a:solidFill>
                  <a:schemeClr val="bg1"/>
                </a:solidFill>
              </a:rPr>
              <a:t> just as Jesus said</a:t>
            </a:r>
          </a:p>
          <a:p>
            <a:pPr>
              <a:spcAft>
                <a:spcPts val="0"/>
              </a:spcAft>
            </a:pPr>
            <a:r>
              <a:rPr lang="en-US" altLang="en-US" sz="3100" dirty="0">
                <a:solidFill>
                  <a:srgbClr val="FFFF99"/>
                </a:solidFill>
              </a:rPr>
              <a:t>7-10: </a:t>
            </a:r>
            <a:r>
              <a:rPr lang="en-US" altLang="en-US" sz="3100" i="1" dirty="0">
                <a:solidFill>
                  <a:schemeClr val="bg1"/>
                </a:solidFill>
              </a:rPr>
              <a:t>Hosanna</a:t>
            </a:r>
          </a:p>
          <a:p>
            <a:pPr>
              <a:spcAft>
                <a:spcPts val="0"/>
              </a:spcAft>
            </a:pPr>
            <a:r>
              <a:rPr lang="en-US" altLang="en-US" sz="3100" dirty="0">
                <a:solidFill>
                  <a:srgbClr val="FFFF99"/>
                </a:solidFill>
              </a:rPr>
              <a:t>11:</a:t>
            </a:r>
            <a:r>
              <a:rPr lang="en-US" altLang="en-US" sz="3100" dirty="0">
                <a:solidFill>
                  <a:schemeClr val="bg1"/>
                </a:solidFill>
              </a:rPr>
              <a:t> He enters Jerusalem…looks at Temple  (inspects</a:t>
            </a:r>
            <a:r>
              <a:rPr lang="en-US" altLang="en-US" sz="3500" dirty="0">
                <a:solidFill>
                  <a:schemeClr val="bg1"/>
                </a:solidFill>
              </a:rPr>
              <a:t>) </a:t>
            </a:r>
            <a:r>
              <a:rPr lang="en-US" altLang="en-US" sz="3100" dirty="0">
                <a:solidFill>
                  <a:schemeClr val="bg1"/>
                </a:solidFill>
              </a:rPr>
              <a:t>– Rv.2-3;  2 Co.5</a:t>
            </a:r>
          </a:p>
          <a:p>
            <a:pPr marL="0" indent="0">
              <a:spcAft>
                <a:spcPts val="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58A3D90A-B906-4017-BCB8-9FAF61FDCE1E}"/>
              </a:ext>
            </a:extLst>
          </p:cNvPr>
          <p:cNvSpPr/>
          <p:nvPr/>
        </p:nvSpPr>
        <p:spPr>
          <a:xfrm>
            <a:off x="418708" y="4343400"/>
            <a:ext cx="8039492" cy="2133600"/>
          </a:xfrm>
          <a:prstGeom prst="rect">
            <a:avLst/>
          </a:prstGeom>
          <a:solidFill>
            <a:schemeClr val="tx1"/>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solidFill>
                  <a:srgbClr val="FFFF99"/>
                </a:solidFill>
              </a:rPr>
              <a:t>10</a:t>
            </a:r>
            <a:r>
              <a:rPr lang="en-US" sz="3100" dirty="0"/>
              <a:t> </a:t>
            </a:r>
            <a:r>
              <a:rPr lang="en-US" sz="3000" dirty="0">
                <a:solidFill>
                  <a:srgbClr val="CCFFFF"/>
                </a:solidFill>
              </a:rPr>
              <a:t>For we must all appear before the judgment seat of Christ, that each one may receive the things done in the body, according to what he has done, whether good or bad.</a:t>
            </a:r>
            <a:endParaRPr lang="en-US" dirty="0">
              <a:solidFill>
                <a:srgbClr val="CCFFFF"/>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300" dirty="0">
                <a:solidFill>
                  <a:srgbClr val="FFFF00"/>
                </a:solidFill>
              </a:rPr>
              <a:t>Mark 11:12-26 – </a:t>
            </a:r>
            <a:r>
              <a:rPr lang="en-US" altLang="en-US" sz="3200" dirty="0">
                <a:solidFill>
                  <a:srgbClr val="CCFFFF"/>
                </a:solidFill>
              </a:rPr>
              <a:t>(</a:t>
            </a:r>
            <a:r>
              <a:rPr lang="en-US" altLang="en-US" sz="3200" i="1" dirty="0">
                <a:solidFill>
                  <a:srgbClr val="CCFFFF"/>
                </a:solidFill>
              </a:rPr>
              <a:t>Monday</a:t>
            </a:r>
            <a:r>
              <a:rPr lang="en-US" altLang="en-US" sz="3200" dirty="0">
                <a:solidFill>
                  <a:srgbClr val="CCFFFF"/>
                </a:solidFill>
              </a:rPr>
              <a:t>)</a:t>
            </a:r>
            <a:endParaRPr lang="en-US" altLang="en-US" sz="3300" dirty="0">
              <a:solidFill>
                <a:srgbClr val="CCFFFF"/>
              </a:solidFill>
            </a:endParaRPr>
          </a:p>
        </p:txBody>
      </p:sp>
      <p:sp>
        <p:nvSpPr>
          <p:cNvPr id="3075" name="Rectangle 3"/>
          <p:cNvSpPr>
            <a:spLocks noGrp="1" noChangeArrowheads="1"/>
          </p:cNvSpPr>
          <p:nvPr>
            <p:ph type="body" idx="1"/>
          </p:nvPr>
        </p:nvSpPr>
        <p:spPr>
          <a:xfrm>
            <a:off x="419492" y="838200"/>
            <a:ext cx="8305800" cy="5638800"/>
          </a:xfrm>
        </p:spPr>
        <p:txBody>
          <a:bodyPr/>
          <a:lstStyle/>
          <a:p>
            <a:pPr marL="0" indent="0" algn="ctr">
              <a:spcAft>
                <a:spcPts val="0"/>
              </a:spcAft>
              <a:buNone/>
            </a:pPr>
            <a:r>
              <a:rPr lang="en-US" altLang="en-US" sz="3100" dirty="0">
                <a:solidFill>
                  <a:schemeClr val="bg1"/>
                </a:solidFill>
              </a:rPr>
              <a:t>A ‘fig’-</a:t>
            </a:r>
            <a:r>
              <a:rPr lang="en-US" altLang="en-US" sz="3100" dirty="0" err="1">
                <a:solidFill>
                  <a:schemeClr val="bg1"/>
                </a:solidFill>
              </a:rPr>
              <a:t>urative</a:t>
            </a:r>
            <a:r>
              <a:rPr lang="en-US" altLang="en-US" sz="3100" dirty="0">
                <a:solidFill>
                  <a:schemeClr val="bg1"/>
                </a:solidFill>
              </a:rPr>
              <a:t> lesson</a:t>
            </a:r>
          </a:p>
          <a:p>
            <a:pPr>
              <a:spcAft>
                <a:spcPts val="0"/>
              </a:spcAft>
            </a:pPr>
            <a:r>
              <a:rPr lang="en-US" altLang="en-US" sz="3100" dirty="0">
                <a:solidFill>
                  <a:srgbClr val="FFFF99"/>
                </a:solidFill>
              </a:rPr>
              <a:t>12-14:</a:t>
            </a:r>
            <a:r>
              <a:rPr lang="en-US" altLang="en-US" sz="3100" dirty="0">
                <a:solidFill>
                  <a:schemeClr val="bg1"/>
                </a:solidFill>
              </a:rPr>
              <a:t> fig tree: false advertising (leaves)</a:t>
            </a:r>
          </a:p>
          <a:p>
            <a:pPr>
              <a:spcAft>
                <a:spcPts val="600"/>
              </a:spcAft>
            </a:pPr>
            <a:r>
              <a:rPr lang="en-US" altLang="en-US" sz="3100" dirty="0">
                <a:solidFill>
                  <a:srgbClr val="FFFF99"/>
                </a:solidFill>
              </a:rPr>
              <a:t>15-17:</a:t>
            </a:r>
            <a:r>
              <a:rPr lang="en-US" altLang="en-US" sz="3100" dirty="0">
                <a:solidFill>
                  <a:schemeClr val="bg1"/>
                </a:solidFill>
              </a:rPr>
              <a:t> temple: false advertising (thieves)</a:t>
            </a:r>
          </a:p>
          <a:p>
            <a:pPr>
              <a:spcAft>
                <a:spcPts val="0"/>
              </a:spcAft>
            </a:pPr>
            <a:endParaRPr lang="en-US" altLang="en-US" sz="3100" dirty="0">
              <a:solidFill>
                <a:schemeClr val="bg1"/>
              </a:solidFill>
            </a:endParaRPr>
          </a:p>
          <a:p>
            <a:pPr>
              <a:spcAft>
                <a:spcPts val="0"/>
              </a:spcAft>
            </a:pPr>
            <a:endParaRPr lang="en-US" altLang="en-US" sz="3100" dirty="0">
              <a:solidFill>
                <a:schemeClr val="bg1"/>
              </a:solidFill>
            </a:endParaRPr>
          </a:p>
          <a:p>
            <a:pPr>
              <a:spcAft>
                <a:spcPts val="0"/>
              </a:spcAft>
            </a:pPr>
            <a:r>
              <a:rPr lang="en-US" altLang="en-US" sz="3100" dirty="0">
                <a:solidFill>
                  <a:srgbClr val="FFFF99"/>
                </a:solidFill>
              </a:rPr>
              <a:t>18-19: </a:t>
            </a:r>
            <a:r>
              <a:rPr lang="en-US" altLang="en-US" sz="3100" i="1" dirty="0">
                <a:solidFill>
                  <a:schemeClr val="bg1"/>
                </a:solidFill>
              </a:rPr>
              <a:t>reaction of people </a:t>
            </a:r>
            <a:r>
              <a:rPr lang="en-US" altLang="en-US" sz="3100" dirty="0">
                <a:solidFill>
                  <a:schemeClr val="bg1"/>
                </a:solidFill>
              </a:rPr>
              <a:t>explains why Jewish officials feared Jesus</a:t>
            </a:r>
            <a:endParaRPr lang="en-US" altLang="en-US" sz="3100" i="1" dirty="0">
              <a:solidFill>
                <a:schemeClr val="bg1"/>
              </a:solidFill>
            </a:endParaRPr>
          </a:p>
        </p:txBody>
      </p:sp>
      <p:sp>
        <p:nvSpPr>
          <p:cNvPr id="2" name="Rectangle 1">
            <a:extLst>
              <a:ext uri="{FF2B5EF4-FFF2-40B4-BE49-F238E27FC236}">
                <a16:creationId xmlns:a16="http://schemas.microsoft.com/office/drawing/2014/main" id="{045F3659-E2DA-4CEE-B76A-52D3293C301C}"/>
              </a:ext>
            </a:extLst>
          </p:cNvPr>
          <p:cNvSpPr/>
          <p:nvPr/>
        </p:nvSpPr>
        <p:spPr>
          <a:xfrm>
            <a:off x="1113935" y="4876800"/>
            <a:ext cx="6934200" cy="990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100" b="0" i="0" u="none" strike="noStrike" kern="1200" cap="none" spc="0" normalizeH="0" baseline="0" noProof="0" dirty="0">
                <a:ln>
                  <a:noFill/>
                </a:ln>
                <a:solidFill>
                  <a:srgbClr val="CCFFCC"/>
                </a:solidFill>
                <a:effectLst/>
                <a:uLnTx/>
                <a:uFillTx/>
                <a:latin typeface="Arial"/>
                <a:ea typeface="+mn-ea"/>
                <a:cs typeface="+mn-cs"/>
              </a:rPr>
              <a:t>People were amazed at His teaching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100" b="0" i="0" u="none" strike="noStrike" kern="1200" cap="none" spc="0" normalizeH="0" baseline="0" noProof="0" dirty="0">
                <a:ln>
                  <a:noFill/>
                </a:ln>
                <a:solidFill>
                  <a:srgbClr val="CCFFCC"/>
                </a:solidFill>
                <a:effectLst/>
                <a:uLnTx/>
                <a:uFillTx/>
                <a:latin typeface="Arial"/>
                <a:ea typeface="+mn-ea"/>
                <a:cs typeface="+mn-cs"/>
              </a:rPr>
              <a:t>…but not at the scribes</a:t>
            </a:r>
          </a:p>
        </p:txBody>
      </p:sp>
      <p:sp>
        <p:nvSpPr>
          <p:cNvPr id="5" name="Rectangle 4">
            <a:extLst>
              <a:ext uri="{FF2B5EF4-FFF2-40B4-BE49-F238E27FC236}">
                <a16:creationId xmlns:a16="http://schemas.microsoft.com/office/drawing/2014/main" id="{F64C198B-3CA5-47E7-83A6-B7EF1115B958}"/>
              </a:ext>
            </a:extLst>
          </p:cNvPr>
          <p:cNvSpPr/>
          <p:nvPr/>
        </p:nvSpPr>
        <p:spPr>
          <a:xfrm>
            <a:off x="1976152" y="2667000"/>
            <a:ext cx="5209767" cy="990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100" b="0" i="0" u="none" strike="noStrike" kern="1200" cap="none" spc="0" normalizeH="0" baseline="0" noProof="0" dirty="0">
                <a:ln>
                  <a:noFill/>
                </a:ln>
                <a:solidFill>
                  <a:schemeClr val="bg1"/>
                </a:solidFill>
                <a:effectLst/>
                <a:uLnTx/>
                <a:uFillTx/>
                <a:latin typeface="Arial"/>
                <a:ea typeface="+mn-ea"/>
                <a:cs typeface="+mn-cs"/>
              </a:rPr>
              <a:t>Jn.2:14-17 </a:t>
            </a:r>
            <a:r>
              <a:rPr kumimoji="0" lang="en-US" sz="3100" b="0" i="0" u="none" strike="noStrike" kern="1200" cap="none" spc="0" normalizeH="0" baseline="0" noProof="0" dirty="0">
                <a:ln>
                  <a:noFill/>
                </a:ln>
                <a:solidFill>
                  <a:srgbClr val="CCFFCC"/>
                </a:solidFill>
                <a:effectLst/>
                <a:uLnTx/>
                <a:uFillTx/>
                <a:latin typeface="Arial"/>
                <a:ea typeface="+mn-ea"/>
                <a:cs typeface="+mn-cs"/>
              </a:rPr>
              <a:t>– effect of first</a:t>
            </a:r>
            <a:br>
              <a:rPr kumimoji="0" lang="en-US" sz="3100" b="0" i="0" u="none" strike="noStrike" kern="1200" cap="none" spc="0" normalizeH="0" baseline="0" noProof="0" dirty="0">
                <a:ln>
                  <a:noFill/>
                </a:ln>
                <a:solidFill>
                  <a:srgbClr val="CCFFCC"/>
                </a:solidFill>
                <a:effectLst/>
                <a:uLnTx/>
                <a:uFillTx/>
                <a:latin typeface="Arial"/>
                <a:ea typeface="+mn-ea"/>
                <a:cs typeface="+mn-cs"/>
              </a:rPr>
            </a:br>
            <a:r>
              <a:rPr kumimoji="0" lang="en-US" sz="3100" b="0" i="0" u="none" strike="noStrike" kern="1200" cap="none" spc="0" normalizeH="0" baseline="0" noProof="0" dirty="0">
                <a:ln>
                  <a:noFill/>
                </a:ln>
                <a:solidFill>
                  <a:srgbClr val="CCFFCC"/>
                </a:solidFill>
                <a:effectLst/>
                <a:uLnTx/>
                <a:uFillTx/>
                <a:latin typeface="Arial"/>
                <a:ea typeface="+mn-ea"/>
                <a:cs typeface="+mn-cs"/>
              </a:rPr>
              <a:t>cleanup did not last</a:t>
            </a:r>
          </a:p>
        </p:txBody>
      </p:sp>
    </p:spTree>
    <p:extLst>
      <p:ext uri="{BB962C8B-B14F-4D97-AF65-F5344CB8AC3E}">
        <p14:creationId xmlns:p14="http://schemas.microsoft.com/office/powerpoint/2010/main" val="214265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200" dirty="0">
                <a:solidFill>
                  <a:schemeClr val="bg1"/>
                </a:solidFill>
              </a:rPr>
              <a:t>Mark 11:20-26 – </a:t>
            </a:r>
            <a:r>
              <a:rPr lang="en-US" altLang="en-US" sz="3200" dirty="0">
                <a:solidFill>
                  <a:srgbClr val="CCECFF"/>
                </a:solidFill>
              </a:rPr>
              <a:t>(</a:t>
            </a:r>
            <a:r>
              <a:rPr lang="en-US" altLang="en-US" sz="3200" i="1" dirty="0">
                <a:solidFill>
                  <a:srgbClr val="CCECFF"/>
                </a:solidFill>
              </a:rPr>
              <a:t>Tuesday</a:t>
            </a:r>
            <a:r>
              <a:rPr lang="en-US" altLang="en-US" sz="3200" dirty="0">
                <a:solidFill>
                  <a:srgbClr val="CCECFF"/>
                </a:solidFill>
              </a:rPr>
              <a:t>) </a:t>
            </a:r>
          </a:p>
        </p:txBody>
      </p:sp>
      <p:sp>
        <p:nvSpPr>
          <p:cNvPr id="3075" name="Rectangle 3"/>
          <p:cNvSpPr>
            <a:spLocks noGrp="1" noChangeArrowheads="1"/>
          </p:cNvSpPr>
          <p:nvPr>
            <p:ph type="body" idx="1"/>
          </p:nvPr>
        </p:nvSpPr>
        <p:spPr>
          <a:xfrm>
            <a:off x="419492" y="914400"/>
            <a:ext cx="8305800" cy="5638800"/>
          </a:xfrm>
        </p:spPr>
        <p:txBody>
          <a:bodyPr/>
          <a:lstStyle/>
          <a:p>
            <a:pPr marL="0" indent="0" algn="ctr">
              <a:spcAft>
                <a:spcPts val="0"/>
              </a:spcAft>
              <a:buNone/>
            </a:pPr>
            <a:r>
              <a:rPr lang="en-US" altLang="en-US" sz="3100" dirty="0">
                <a:solidFill>
                  <a:srgbClr val="FFFFCC"/>
                </a:solidFill>
              </a:rPr>
              <a:t>The day after He cleansed the Temple</a:t>
            </a:r>
          </a:p>
          <a:p>
            <a:pPr marL="0" indent="0" algn="ctr">
              <a:spcAft>
                <a:spcPts val="600"/>
              </a:spcAft>
              <a:buNone/>
            </a:pPr>
            <a:r>
              <a:rPr lang="en-US" altLang="en-US" sz="3100" dirty="0">
                <a:solidFill>
                  <a:srgbClr val="CCFFCC"/>
                </a:solidFill>
              </a:rPr>
              <a:t>The fig tree is withered</a:t>
            </a:r>
          </a:p>
          <a:p>
            <a:pPr marL="0" indent="0" algn="ctr">
              <a:spcAft>
                <a:spcPts val="0"/>
              </a:spcAft>
              <a:buNone/>
            </a:pPr>
            <a:r>
              <a:rPr lang="en-US" altLang="en-US" u="sng" dirty="0">
                <a:solidFill>
                  <a:schemeClr val="bg1"/>
                </a:solidFill>
              </a:rPr>
              <a:t>─ Mk.11:27-33 ─</a:t>
            </a:r>
          </a:p>
          <a:p>
            <a:pPr marL="0" indent="0">
              <a:spcAft>
                <a:spcPts val="0"/>
              </a:spcAft>
              <a:buNone/>
            </a:pPr>
            <a:endParaRPr lang="en-US" altLang="en-US" sz="3100" i="1" dirty="0">
              <a:solidFill>
                <a:schemeClr val="bg1"/>
              </a:solidFill>
            </a:endParaRPr>
          </a:p>
        </p:txBody>
      </p:sp>
    </p:spTree>
    <p:extLst>
      <p:ext uri="{BB962C8B-B14F-4D97-AF65-F5344CB8AC3E}">
        <p14:creationId xmlns:p14="http://schemas.microsoft.com/office/powerpoint/2010/main" val="57903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11:27</a:t>
            </a:r>
          </a:p>
        </p:txBody>
      </p:sp>
      <p:sp>
        <p:nvSpPr>
          <p:cNvPr id="3075" name="Rectangle 3"/>
          <p:cNvSpPr>
            <a:spLocks noGrp="1" noChangeArrowheads="1"/>
          </p:cNvSpPr>
          <p:nvPr>
            <p:ph type="body" idx="1"/>
          </p:nvPr>
        </p:nvSpPr>
        <p:spPr>
          <a:xfrm>
            <a:off x="419492" y="914400"/>
            <a:ext cx="8305800" cy="5638800"/>
          </a:xfrm>
        </p:spPr>
        <p:txBody>
          <a:bodyPr/>
          <a:lstStyle/>
          <a:p>
            <a:pPr>
              <a:spcAft>
                <a:spcPts val="0"/>
              </a:spcAft>
              <a:buFont typeface="Wingdings" panose="05000000000000000000" pitchFamily="2" charset="2"/>
              <a:buChar char="§"/>
            </a:pPr>
            <a:r>
              <a:rPr lang="en-US" altLang="en-US" sz="3100" dirty="0">
                <a:solidFill>
                  <a:schemeClr val="bg1"/>
                </a:solidFill>
              </a:rPr>
              <a:t>Jerusalem: like the fig, warm welcome for Messiah, but…days later, His death</a:t>
            </a:r>
          </a:p>
          <a:p>
            <a:pPr>
              <a:spcAft>
                <a:spcPts val="0"/>
              </a:spcAft>
              <a:buFont typeface="Wingdings" panose="05000000000000000000" pitchFamily="2" charset="2"/>
              <a:buChar char="§"/>
            </a:pPr>
            <a:r>
              <a:rPr lang="en-US" altLang="en-US" sz="3100" dirty="0">
                <a:solidFill>
                  <a:schemeClr val="bg1"/>
                </a:solidFill>
              </a:rPr>
              <a:t>Walking in the temple</a:t>
            </a:r>
          </a:p>
          <a:p>
            <a:pPr>
              <a:spcAft>
                <a:spcPts val="0"/>
              </a:spcAft>
              <a:buFont typeface="Wingdings" panose="05000000000000000000" pitchFamily="2" charset="2"/>
              <a:buChar char="§"/>
            </a:pPr>
            <a:r>
              <a:rPr lang="en-US" altLang="en-US" sz="3100" dirty="0">
                <a:solidFill>
                  <a:schemeClr val="bg1"/>
                </a:solidFill>
              </a:rPr>
              <a:t>Chief priests, Scribes, Elders – 8:31, Supreme Court – formal delegation…</a:t>
            </a:r>
          </a:p>
          <a:p>
            <a:pPr lvl="1">
              <a:spcAft>
                <a:spcPts val="0"/>
              </a:spcAft>
              <a:buFont typeface="Wingdings" panose="05000000000000000000" pitchFamily="2" charset="2"/>
              <a:buChar char="§"/>
            </a:pPr>
            <a:r>
              <a:rPr lang="en-US" altLang="en-US" sz="3100" dirty="0">
                <a:solidFill>
                  <a:srgbClr val="CCFFFF"/>
                </a:solidFill>
              </a:rPr>
              <a:t>Chief priests: </a:t>
            </a:r>
            <a:r>
              <a:rPr lang="en-US" altLang="en-US" sz="3100" dirty="0">
                <a:solidFill>
                  <a:schemeClr val="bg1"/>
                </a:solidFill>
              </a:rPr>
              <a:t>heads of 24 courses; wealthy Sadducees</a:t>
            </a:r>
          </a:p>
          <a:p>
            <a:pPr lvl="1">
              <a:spcAft>
                <a:spcPts val="0"/>
              </a:spcAft>
              <a:buFont typeface="Wingdings" panose="05000000000000000000" pitchFamily="2" charset="2"/>
              <a:buChar char="§"/>
            </a:pPr>
            <a:r>
              <a:rPr lang="en-US" altLang="en-US" sz="3100" dirty="0">
                <a:solidFill>
                  <a:srgbClr val="CCFFFF"/>
                </a:solidFill>
              </a:rPr>
              <a:t>Scribes:  </a:t>
            </a:r>
            <a:r>
              <a:rPr lang="en-US" altLang="en-US" sz="3100" dirty="0">
                <a:solidFill>
                  <a:schemeClr val="bg1"/>
                </a:solidFill>
              </a:rPr>
              <a:t>Mk.7:1, professional scholars</a:t>
            </a:r>
          </a:p>
          <a:p>
            <a:pPr lvl="1">
              <a:spcAft>
                <a:spcPts val="0"/>
              </a:spcAft>
              <a:buFont typeface="Wingdings" panose="05000000000000000000" pitchFamily="2" charset="2"/>
              <a:buChar char="§"/>
            </a:pPr>
            <a:r>
              <a:rPr lang="en-US" altLang="en-US" sz="3100" dirty="0">
                <a:solidFill>
                  <a:srgbClr val="CCFFFF"/>
                </a:solidFill>
              </a:rPr>
              <a:t>Elders:</a:t>
            </a:r>
            <a:r>
              <a:rPr lang="en-US" altLang="en-US" sz="3100" dirty="0">
                <a:solidFill>
                  <a:schemeClr val="bg1"/>
                </a:solidFill>
              </a:rPr>
              <a:t> Mk.7:5, traditions equal to the Law</a:t>
            </a:r>
          </a:p>
          <a:p>
            <a:pPr>
              <a:spcAft>
                <a:spcPts val="0"/>
              </a:spcAft>
              <a:buFont typeface="Wingdings" panose="05000000000000000000" pitchFamily="2" charset="2"/>
              <a:buChar char="§"/>
            </a:pPr>
            <a:r>
              <a:rPr lang="en-US" altLang="en-US" sz="3100" dirty="0">
                <a:solidFill>
                  <a:schemeClr val="bg1"/>
                </a:solidFill>
              </a:rPr>
              <a:t>Came to Jesus…  Why?</a:t>
            </a:r>
          </a:p>
        </p:txBody>
      </p:sp>
    </p:spTree>
    <p:extLst>
      <p:ext uri="{BB962C8B-B14F-4D97-AF65-F5344CB8AC3E}">
        <p14:creationId xmlns:p14="http://schemas.microsoft.com/office/powerpoint/2010/main" val="123132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11:28</a:t>
            </a:r>
          </a:p>
        </p:txBody>
      </p:sp>
      <p:sp>
        <p:nvSpPr>
          <p:cNvPr id="3075" name="Rectangle 3"/>
          <p:cNvSpPr>
            <a:spLocks noGrp="1" noChangeArrowheads="1"/>
          </p:cNvSpPr>
          <p:nvPr>
            <p:ph type="body" idx="1"/>
          </p:nvPr>
        </p:nvSpPr>
        <p:spPr>
          <a:xfrm>
            <a:off x="419492" y="914400"/>
            <a:ext cx="8305800" cy="5638800"/>
          </a:xfrm>
        </p:spPr>
        <p:txBody>
          <a:bodyPr/>
          <a:lstStyle/>
          <a:p>
            <a:pPr>
              <a:spcAft>
                <a:spcPts val="0"/>
              </a:spcAft>
              <a:buFont typeface="Wingdings" panose="05000000000000000000" pitchFamily="2" charset="2"/>
              <a:buChar char="§"/>
            </a:pPr>
            <a:r>
              <a:rPr lang="en-US" altLang="en-US" sz="3100" dirty="0">
                <a:solidFill>
                  <a:srgbClr val="FFFFCC"/>
                </a:solidFill>
              </a:rPr>
              <a:t>By what authority?  </a:t>
            </a:r>
          </a:p>
          <a:p>
            <a:pPr lvl="1">
              <a:spcBef>
                <a:spcPts val="0"/>
              </a:spcBef>
              <a:spcAft>
                <a:spcPts val="0"/>
              </a:spcAft>
              <a:buFont typeface="Wingdings" panose="05000000000000000000" pitchFamily="2" charset="2"/>
              <a:buChar char="§"/>
            </a:pPr>
            <a:r>
              <a:rPr lang="en-US" altLang="en-US" sz="3100" dirty="0">
                <a:solidFill>
                  <a:schemeClr val="bg1"/>
                </a:solidFill>
              </a:rPr>
              <a:t>“Jesus is not a real rabbi…” – Mk.1:22</a:t>
            </a:r>
          </a:p>
          <a:p>
            <a:pPr lvl="1">
              <a:spcAft>
                <a:spcPts val="0"/>
              </a:spcAft>
              <a:buFont typeface="Wingdings" panose="05000000000000000000" pitchFamily="2" charset="2"/>
              <a:buChar char="§"/>
            </a:pPr>
            <a:r>
              <a:rPr lang="en-US" altLang="en-US" sz="3100" dirty="0">
                <a:solidFill>
                  <a:schemeClr val="bg1"/>
                </a:solidFill>
              </a:rPr>
              <a:t>“Jesus simply appeared and started teaching…”</a:t>
            </a:r>
          </a:p>
          <a:p>
            <a:pPr>
              <a:spcAft>
                <a:spcPts val="0"/>
              </a:spcAft>
              <a:buFont typeface="Wingdings" panose="05000000000000000000" pitchFamily="2" charset="2"/>
              <a:buChar char="§"/>
            </a:pPr>
            <a:r>
              <a:rPr lang="en-US" altLang="en-US" sz="3100" dirty="0">
                <a:solidFill>
                  <a:srgbClr val="FFFFCC"/>
                </a:solidFill>
              </a:rPr>
              <a:t>These things?</a:t>
            </a:r>
            <a:r>
              <a:rPr lang="en-US" altLang="en-US" sz="3500" dirty="0">
                <a:solidFill>
                  <a:srgbClr val="FFFFCC"/>
                </a:solidFill>
              </a:rPr>
              <a:t> </a:t>
            </a:r>
          </a:p>
          <a:p>
            <a:pPr lvl="1">
              <a:spcBef>
                <a:spcPts val="0"/>
              </a:spcBef>
              <a:spcAft>
                <a:spcPts val="0"/>
              </a:spcAft>
              <a:buFont typeface="Wingdings" panose="05000000000000000000" pitchFamily="2" charset="2"/>
              <a:buChar char="§"/>
            </a:pPr>
            <a:r>
              <a:rPr lang="en-US" altLang="en-US" sz="3100" dirty="0">
                <a:solidFill>
                  <a:schemeClr val="bg1"/>
                </a:solidFill>
              </a:rPr>
              <a:t>Entered Jerusalem as a king; attacked the temple</a:t>
            </a:r>
          </a:p>
          <a:p>
            <a:pPr>
              <a:spcAft>
                <a:spcPts val="0"/>
              </a:spcAft>
              <a:buFont typeface="Wingdings" panose="05000000000000000000" pitchFamily="2" charset="2"/>
              <a:buChar char="§"/>
            </a:pPr>
            <a:r>
              <a:rPr lang="en-US" altLang="en-US" sz="3100" dirty="0">
                <a:solidFill>
                  <a:srgbClr val="FFFFCC"/>
                </a:solidFill>
              </a:rPr>
              <a:t>“Who gave you this authority?”  </a:t>
            </a:r>
          </a:p>
          <a:p>
            <a:pPr lvl="1">
              <a:spcAft>
                <a:spcPts val="0"/>
              </a:spcAft>
              <a:buFont typeface="Wingdings" panose="05000000000000000000" pitchFamily="2" charset="2"/>
              <a:buChar char="§"/>
            </a:pPr>
            <a:r>
              <a:rPr lang="en-US" altLang="en-US" sz="3100" dirty="0">
                <a:solidFill>
                  <a:schemeClr val="bg1"/>
                </a:solidFill>
              </a:rPr>
              <a:t>All authority comes from some source</a:t>
            </a:r>
          </a:p>
          <a:p>
            <a:pPr lvl="1">
              <a:spcAft>
                <a:spcPts val="0"/>
              </a:spcAft>
              <a:buFont typeface="Wingdings" panose="05000000000000000000" pitchFamily="2" charset="2"/>
              <a:buChar char="§"/>
            </a:pPr>
            <a:r>
              <a:rPr lang="en-US" altLang="en-US" sz="3100" dirty="0">
                <a:solidFill>
                  <a:schemeClr val="bg1"/>
                </a:solidFill>
              </a:rPr>
              <a:t>Who gave authority to Jesus?  </a:t>
            </a:r>
            <a:r>
              <a:rPr lang="en-US" altLang="en-US" dirty="0">
                <a:solidFill>
                  <a:schemeClr val="bg1"/>
                </a:solidFill>
              </a:rPr>
              <a:t>[Jn.2:18]</a:t>
            </a:r>
            <a:endParaRPr lang="en-US" altLang="en-US" sz="3100" dirty="0">
              <a:solidFill>
                <a:schemeClr val="bg1"/>
              </a:solidFill>
            </a:endParaRPr>
          </a:p>
        </p:txBody>
      </p:sp>
    </p:spTree>
    <p:extLst>
      <p:ext uri="{BB962C8B-B14F-4D97-AF65-F5344CB8AC3E}">
        <p14:creationId xmlns:p14="http://schemas.microsoft.com/office/powerpoint/2010/main" val="216776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11:29</a:t>
            </a:r>
          </a:p>
        </p:txBody>
      </p:sp>
      <p:sp>
        <p:nvSpPr>
          <p:cNvPr id="3075" name="Rectangle 3"/>
          <p:cNvSpPr>
            <a:spLocks noGrp="1" noChangeArrowheads="1"/>
          </p:cNvSpPr>
          <p:nvPr>
            <p:ph type="body" idx="1"/>
          </p:nvPr>
        </p:nvSpPr>
        <p:spPr>
          <a:xfrm>
            <a:off x="419492" y="914400"/>
            <a:ext cx="8305800" cy="5638800"/>
          </a:xfrm>
        </p:spPr>
        <p:txBody>
          <a:bodyPr/>
          <a:lstStyle/>
          <a:p>
            <a:pPr>
              <a:spcAft>
                <a:spcPts val="600"/>
              </a:spcAft>
              <a:buFont typeface="Wingdings" panose="05000000000000000000" pitchFamily="2" charset="2"/>
              <a:buChar char="§"/>
            </a:pPr>
            <a:r>
              <a:rPr lang="en-US" altLang="en-US" sz="3100" dirty="0">
                <a:solidFill>
                  <a:schemeClr val="bg1"/>
                </a:solidFill>
              </a:rPr>
              <a:t>He answers a question with a question</a:t>
            </a:r>
          </a:p>
          <a:p>
            <a:pPr lvl="1">
              <a:spcBef>
                <a:spcPts val="0"/>
              </a:spcBef>
              <a:spcAft>
                <a:spcPts val="0"/>
              </a:spcAft>
              <a:buFont typeface="Wingdings" panose="05000000000000000000" pitchFamily="2" charset="2"/>
              <a:buChar char="§"/>
            </a:pPr>
            <a:r>
              <a:rPr lang="en-US" altLang="en-US" sz="3100" dirty="0">
                <a:solidFill>
                  <a:schemeClr val="bg1"/>
                </a:solidFill>
              </a:rPr>
              <a:t>One answer may settle the dispute</a:t>
            </a:r>
          </a:p>
          <a:p>
            <a:pPr lvl="1">
              <a:spcAft>
                <a:spcPts val="0"/>
              </a:spcAft>
              <a:buFont typeface="Wingdings" panose="05000000000000000000" pitchFamily="2" charset="2"/>
              <a:buChar char="§"/>
            </a:pPr>
            <a:r>
              <a:rPr lang="en-US" altLang="en-US" sz="3100" dirty="0">
                <a:solidFill>
                  <a:schemeClr val="bg1"/>
                </a:solidFill>
              </a:rPr>
              <a:t>His reply puts them in a dilemma – </a:t>
            </a:r>
          </a:p>
          <a:p>
            <a:pPr lvl="2">
              <a:spcAft>
                <a:spcPts val="0"/>
              </a:spcAft>
              <a:buFont typeface="Wingdings" panose="05000000000000000000" pitchFamily="2" charset="2"/>
              <a:buChar char="§"/>
            </a:pPr>
            <a:r>
              <a:rPr lang="en-US" altLang="en-US" sz="3100" dirty="0">
                <a:solidFill>
                  <a:schemeClr val="bg1"/>
                </a:solidFill>
              </a:rPr>
              <a:t>They must answer or be exposed as hypocrites</a:t>
            </a:r>
          </a:p>
        </p:txBody>
      </p:sp>
    </p:spTree>
    <p:extLst>
      <p:ext uri="{BB962C8B-B14F-4D97-AF65-F5344CB8AC3E}">
        <p14:creationId xmlns:p14="http://schemas.microsoft.com/office/powerpoint/2010/main" val="138246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11:30</a:t>
            </a:r>
          </a:p>
        </p:txBody>
      </p:sp>
      <p:sp>
        <p:nvSpPr>
          <p:cNvPr id="3075" name="Rectangle 3"/>
          <p:cNvSpPr>
            <a:spLocks noGrp="1" noChangeArrowheads="1"/>
          </p:cNvSpPr>
          <p:nvPr>
            <p:ph type="body" idx="1"/>
          </p:nvPr>
        </p:nvSpPr>
        <p:spPr>
          <a:xfrm>
            <a:off x="419492" y="914400"/>
            <a:ext cx="8305800" cy="5638800"/>
          </a:xfrm>
        </p:spPr>
        <p:txBody>
          <a:bodyPr/>
          <a:lstStyle/>
          <a:p>
            <a:pPr>
              <a:spcAft>
                <a:spcPts val="400"/>
              </a:spcAft>
              <a:buFont typeface="Wingdings" panose="05000000000000000000" pitchFamily="2" charset="2"/>
              <a:buChar char="§"/>
            </a:pPr>
            <a:r>
              <a:rPr lang="en-US" altLang="en-US" sz="3100" dirty="0">
                <a:solidFill>
                  <a:srgbClr val="CCFFCC"/>
                </a:solidFill>
              </a:rPr>
              <a:t>Baptism of John:</a:t>
            </a:r>
            <a:r>
              <a:rPr lang="en-US" altLang="en-US" sz="3100" dirty="0">
                <a:solidFill>
                  <a:schemeClr val="bg1"/>
                </a:solidFill>
              </a:rPr>
              <a:t>  from heaven or men?</a:t>
            </a:r>
          </a:p>
          <a:p>
            <a:pPr lvl="1">
              <a:spcBef>
                <a:spcPts val="0"/>
              </a:spcBef>
              <a:spcAft>
                <a:spcPts val="400"/>
              </a:spcAft>
              <a:buFont typeface="Wingdings" panose="05000000000000000000" pitchFamily="2" charset="2"/>
              <a:buChar char="§"/>
            </a:pPr>
            <a:r>
              <a:rPr lang="en-US" altLang="en-US" sz="3100" dirty="0">
                <a:solidFill>
                  <a:schemeClr val="bg1"/>
                </a:solidFill>
              </a:rPr>
              <a:t>People: </a:t>
            </a:r>
            <a:r>
              <a:rPr lang="en-US" altLang="en-US" sz="3100" dirty="0">
                <a:solidFill>
                  <a:srgbClr val="CCECFF"/>
                </a:solidFill>
              </a:rPr>
              <a:t>“John is a prophet”</a:t>
            </a:r>
          </a:p>
          <a:p>
            <a:pPr lvl="1">
              <a:spcBef>
                <a:spcPts val="0"/>
              </a:spcBef>
              <a:spcAft>
                <a:spcPts val="400"/>
              </a:spcAft>
              <a:buFont typeface="Wingdings" panose="05000000000000000000" pitchFamily="2" charset="2"/>
              <a:buChar char="§"/>
            </a:pPr>
            <a:r>
              <a:rPr lang="en-US" altLang="en-US" sz="3100" dirty="0">
                <a:solidFill>
                  <a:schemeClr val="bg1"/>
                </a:solidFill>
              </a:rPr>
              <a:t>Sanhedrin had not challenged popular conviction of John</a:t>
            </a:r>
          </a:p>
          <a:p>
            <a:pPr>
              <a:spcBef>
                <a:spcPts val="0"/>
              </a:spcBef>
              <a:spcAft>
                <a:spcPts val="300"/>
              </a:spcAft>
              <a:buFont typeface="Wingdings" panose="05000000000000000000" pitchFamily="2" charset="2"/>
              <a:buChar char="§"/>
            </a:pPr>
            <a:r>
              <a:rPr lang="en-US" altLang="en-US" sz="3100" dirty="0">
                <a:solidFill>
                  <a:srgbClr val="CCECFF"/>
                </a:solidFill>
              </a:rPr>
              <a:t>From heaven: </a:t>
            </a:r>
            <a:r>
              <a:rPr lang="en-US" altLang="en-US" sz="3100" dirty="0">
                <a:solidFill>
                  <a:schemeClr val="bg1"/>
                </a:solidFill>
              </a:rPr>
              <a:t>authorized by God Himself.</a:t>
            </a:r>
          </a:p>
          <a:p>
            <a:pPr lvl="1">
              <a:spcBef>
                <a:spcPts val="0"/>
              </a:spcBef>
              <a:spcAft>
                <a:spcPts val="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If they admit this, then John was a prophet with a divine commission to preach repentance-baptism (Is.40:1-3).  </a:t>
            </a:r>
          </a:p>
          <a:p>
            <a:pPr lvl="1"/>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John (inspired prophet) declared Jesus to be the Messiah – Jn.1:29-37; 5:33-35.   [Ac.5]</a:t>
            </a:r>
          </a:p>
          <a:p>
            <a:pPr>
              <a:buFont typeface="Wingdings" panose="05000000000000000000" pitchFamily="2" charset="2"/>
              <a:buChar char="§"/>
            </a:pPr>
            <a:r>
              <a:rPr lang="en-US" altLang="en-US" sz="3100" dirty="0">
                <a:solidFill>
                  <a:srgbClr val="FFFFCC"/>
                </a:solidFill>
                <a:cs typeface="Calibri" panose="020F0502020204030204" pitchFamily="34" charset="0"/>
              </a:rPr>
              <a:t>From men: </a:t>
            </a:r>
            <a:r>
              <a:rPr lang="en-US" altLang="en-US" sz="3100" dirty="0">
                <a:solidFill>
                  <a:schemeClr val="bg1"/>
                </a:solidFill>
                <a:cs typeface="Calibri" panose="020F0502020204030204" pitchFamily="34" charset="0"/>
              </a:rPr>
              <a:t>John conceived own baptism?</a:t>
            </a:r>
          </a:p>
        </p:txBody>
      </p:sp>
    </p:spTree>
    <p:extLst>
      <p:ext uri="{BB962C8B-B14F-4D97-AF65-F5344CB8AC3E}">
        <p14:creationId xmlns:p14="http://schemas.microsoft.com/office/powerpoint/2010/main" val="306503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Mark 11:31</a:t>
            </a:r>
          </a:p>
        </p:txBody>
      </p:sp>
      <p:sp>
        <p:nvSpPr>
          <p:cNvPr id="3075" name="Rectangle 3"/>
          <p:cNvSpPr>
            <a:spLocks noGrp="1" noChangeArrowheads="1"/>
          </p:cNvSpPr>
          <p:nvPr>
            <p:ph type="body" idx="1"/>
          </p:nvPr>
        </p:nvSpPr>
        <p:spPr>
          <a:xfrm>
            <a:off x="419492" y="914400"/>
            <a:ext cx="8305800" cy="5638800"/>
          </a:xfrm>
        </p:spPr>
        <p:txBody>
          <a:bodyPr/>
          <a:lstStyle/>
          <a:p>
            <a:pPr>
              <a:spcAft>
                <a:spcPts val="400"/>
              </a:spcAft>
              <a:buFont typeface="Wingdings" panose="05000000000000000000" pitchFamily="2" charset="2"/>
              <a:buChar char="§"/>
            </a:pPr>
            <a:r>
              <a:rPr lang="en-US" altLang="en-US" sz="3100" dirty="0">
                <a:solidFill>
                  <a:schemeClr val="bg1"/>
                </a:solidFill>
              </a:rPr>
              <a:t>They reasoned…</a:t>
            </a:r>
          </a:p>
          <a:p>
            <a:pPr>
              <a:spcAft>
                <a:spcPts val="600"/>
              </a:spcAft>
              <a:buFont typeface="Wingdings" panose="05000000000000000000" pitchFamily="2" charset="2"/>
              <a:buChar char="§"/>
            </a:pPr>
            <a:r>
              <a:rPr lang="en-US" altLang="en-US" sz="3100" dirty="0">
                <a:solidFill>
                  <a:schemeClr val="bg1"/>
                </a:solidFill>
                <a:cs typeface="Calibri" panose="020F0502020204030204" pitchFamily="34" charset="0"/>
              </a:rPr>
              <a:t>Among themselves.   Lk.20:5</a:t>
            </a:r>
          </a:p>
          <a:p>
            <a:pPr lvl="1">
              <a:spcBef>
                <a:spcPts val="300"/>
              </a:spcBef>
              <a:spcAft>
                <a:spcPts val="0"/>
              </a:spcAft>
              <a:buFont typeface="Wingdings" panose="05000000000000000000" pitchFamily="2" charset="2"/>
              <a:buChar char="§"/>
            </a:pPr>
            <a:r>
              <a:rPr lang="en-US" altLang="en-US" sz="3100" dirty="0">
                <a:solidFill>
                  <a:schemeClr val="bg1"/>
                </a:solidFill>
                <a:cs typeface="Calibri" panose="020F0502020204030204" pitchFamily="34" charset="0"/>
              </a:rPr>
              <a:t>Damage control</a:t>
            </a:r>
          </a:p>
          <a:p>
            <a:pPr lvl="1">
              <a:spcAft>
                <a:spcPts val="400"/>
              </a:spcAft>
              <a:buFont typeface="Wingdings" panose="05000000000000000000" pitchFamily="2" charset="2"/>
              <a:buChar char="§"/>
            </a:pPr>
            <a:r>
              <a:rPr lang="en-US" altLang="en-US" sz="3100" dirty="0">
                <a:solidFill>
                  <a:schemeClr val="bg1"/>
                </a:solidFill>
                <a:cs typeface="Calibri" panose="020F0502020204030204" pitchFamily="34" charset="0"/>
              </a:rPr>
              <a:t>They rejected John – a prophet of God</a:t>
            </a:r>
          </a:p>
          <a:p>
            <a:pPr>
              <a:spcAft>
                <a:spcPts val="0"/>
              </a:spcAft>
              <a:buFont typeface="Wingdings" panose="05000000000000000000" pitchFamily="2" charset="2"/>
              <a:buChar char="§"/>
            </a:pPr>
            <a:r>
              <a:rPr lang="en-US" altLang="en-US" sz="3100" dirty="0">
                <a:solidFill>
                  <a:schemeClr val="bg1"/>
                </a:solidFill>
                <a:cs typeface="Calibri" panose="020F0502020204030204" pitchFamily="34" charset="0"/>
              </a:rPr>
              <a:t>“If”-</a:t>
            </a:r>
            <a:r>
              <a:rPr lang="en-US" altLang="en-US" sz="3100" dirty="0" err="1">
                <a:solidFill>
                  <a:schemeClr val="bg1"/>
                </a:solidFill>
                <a:cs typeface="Calibri" panose="020F0502020204030204" pitchFamily="34" charset="0"/>
              </a:rPr>
              <a:t>ing</a:t>
            </a:r>
            <a:r>
              <a:rPr lang="en-US" altLang="en-US" sz="3100" dirty="0">
                <a:solidFill>
                  <a:schemeClr val="bg1"/>
                </a:solidFill>
                <a:cs typeface="Calibri" panose="020F0502020204030204" pitchFamily="34" charset="0"/>
              </a:rPr>
              <a:t> before answering – dishonest</a:t>
            </a:r>
          </a:p>
          <a:p>
            <a:pPr lvl="1">
              <a:spcBef>
                <a:spcPts val="600"/>
              </a:spcBef>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If they believe John, they must believe in Jesus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as</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John</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US" sz="3100" u="sng" dirty="0">
                <a:solidFill>
                  <a:schemeClr val="bg1"/>
                </a:solidFill>
                <a:latin typeface="Calibri" panose="020F0502020204030204" pitchFamily="34" charset="0"/>
                <a:ea typeface="Times New Roman" panose="02020603050405020304" pitchFamily="18" charset="0"/>
                <a:cs typeface="Calibri" panose="020F0502020204030204" pitchFamily="34" charset="0"/>
              </a:rPr>
              <a:t>did</a:t>
            </a: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p>
          <a:p>
            <a:pPr lvl="1">
              <a:spcBef>
                <a:spcPts val="600"/>
              </a:spcBef>
              <a:spcAft>
                <a:spcPts val="400"/>
              </a:spcAft>
              <a:buFont typeface="Wingdings" panose="05000000000000000000" pitchFamily="2" charset="2"/>
              <a:buChar char="§"/>
            </a:pPr>
            <a:r>
              <a:rPr lang="en-US" sz="31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They admit they rejected John, and therefore, God Himself Who sent John</a:t>
            </a:r>
          </a:p>
          <a:p>
            <a:pPr>
              <a:spcAft>
                <a:spcPts val="400"/>
              </a:spcAft>
              <a:buFont typeface="Wingdings" panose="05000000000000000000" pitchFamily="2" charset="2"/>
              <a:buChar char="§"/>
            </a:pPr>
            <a:endParaRPr lang="en-US" alt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320931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11166</TotalTime>
  <Words>968</Words>
  <Application>Microsoft Office PowerPoint</Application>
  <PresentationFormat>On-screen Show (4:3)</PresentationFormat>
  <Paragraphs>112</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Default Design</vt:lpstr>
      <vt:lpstr>PowerPoint Presentation</vt:lpstr>
      <vt:lpstr>“Wit of the staircase”</vt:lpstr>
      <vt:lpstr>Mark 11:12-26 – (Monday)</vt:lpstr>
      <vt:lpstr>Mark 11:20-26 – (Tuesday) </vt:lpstr>
      <vt:lpstr>Mark 11:27</vt:lpstr>
      <vt:lpstr>Mark 11:28</vt:lpstr>
      <vt:lpstr>Mark 11:29</vt:lpstr>
      <vt:lpstr>Mark 11:30</vt:lpstr>
      <vt:lpstr>Mark 11:31</vt:lpstr>
      <vt:lpstr>Mark 11:32</vt:lpstr>
      <vt:lpstr>Mark 11:33</vt:lpstr>
      <vt:lpstr>Consequences of “We do not know”</vt:lpstr>
      <vt:lpstr>Consequences of “We do not know”</vt:lpstr>
      <vt:lpstr>So what? (1) </vt:lpstr>
      <vt:lpstr>So what? (2) </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1155</cp:revision>
  <dcterms:created xsi:type="dcterms:W3CDTF">2011-08-18T15:42:19Z</dcterms:created>
  <dcterms:modified xsi:type="dcterms:W3CDTF">2022-04-11T17:52:35Z</dcterms:modified>
</cp:coreProperties>
</file>