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32"/>
  </p:notesMasterIdLst>
  <p:sldIdLst>
    <p:sldId id="501" r:id="rId2"/>
    <p:sldId id="447" r:id="rId3"/>
    <p:sldId id="598" r:id="rId4"/>
    <p:sldId id="597" r:id="rId5"/>
    <p:sldId id="589" r:id="rId6"/>
    <p:sldId id="605" r:id="rId7"/>
    <p:sldId id="606" r:id="rId8"/>
    <p:sldId id="607" r:id="rId9"/>
    <p:sldId id="590" r:id="rId10"/>
    <p:sldId id="608" r:id="rId11"/>
    <p:sldId id="609" r:id="rId12"/>
    <p:sldId id="591" r:id="rId13"/>
    <p:sldId id="610" r:id="rId14"/>
    <p:sldId id="592" r:id="rId15"/>
    <p:sldId id="611" r:id="rId16"/>
    <p:sldId id="602" r:id="rId17"/>
    <p:sldId id="612" r:id="rId18"/>
    <p:sldId id="565" r:id="rId19"/>
    <p:sldId id="604" r:id="rId20"/>
    <p:sldId id="613" r:id="rId21"/>
    <p:sldId id="614" r:id="rId22"/>
    <p:sldId id="594" r:id="rId23"/>
    <p:sldId id="615" r:id="rId24"/>
    <p:sldId id="616" r:id="rId25"/>
    <p:sldId id="617" r:id="rId26"/>
    <p:sldId id="618" r:id="rId27"/>
    <p:sldId id="619" r:id="rId28"/>
    <p:sldId id="621" r:id="rId29"/>
    <p:sldId id="622" r:id="rId30"/>
    <p:sldId id="623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CCFFCC"/>
    <a:srgbClr val="FFFF99"/>
    <a:srgbClr val="CCECFF"/>
    <a:srgbClr val="A50021"/>
    <a:srgbClr val="99FFCC"/>
    <a:srgbClr val="CC0066"/>
    <a:srgbClr val="80000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256405-C2F1-4430-88A5-EC6CA4CA74B3}" v="3935" dt="2024-01-07T21:44:01.5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138" y="9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518AFE3-24BA-4866-8630-B6BBB375F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28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884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564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610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80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709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854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686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283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099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944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36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067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504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28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200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3263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6958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2978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365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3419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5006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829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0145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465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319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871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369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581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869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56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8CC59-2BB9-4D66-89EA-EC5F53207B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16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277CA-B34E-4685-9764-05F1582DD5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03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A44EF-35B6-4BA2-94E8-8A291C309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60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CDB0-671E-4BF2-9B05-F278A425E8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08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083BD-CC05-454A-B5F3-8330BAA7D3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34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CE5FA-4EEC-4547-8EDF-B41A7E5E2D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67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84FB7-DB9A-46D2-B1A2-EB73675BA5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12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718E9-636E-4686-8A5C-2BD8042C23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23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69D4D-AEBA-443F-A46F-AF483A246E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80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F0AC7-175D-42AC-BE4B-9BBD2289A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00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1F513-D9AC-4E72-A51A-42CDBCD9FF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03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C68EBA-A7B9-429F-ABFC-7908F04228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09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9FED7B1-F121-1215-FF36-A7CB9F400B6F}"/>
              </a:ext>
            </a:extLst>
          </p:cNvPr>
          <p:cNvSpPr/>
          <p:nvPr/>
        </p:nvSpPr>
        <p:spPr bwMode="auto">
          <a:xfrm>
            <a:off x="1890485" y="556181"/>
            <a:ext cx="5374259" cy="116892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Paul Real or Fake?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9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3D469A-9211-1E29-4DA8-9BD6F187C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156" y="0"/>
            <a:ext cx="554768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DD1AD8-C384-51BB-1A7D-19EB54C3BECB}"/>
              </a:ext>
            </a:extLst>
          </p:cNvPr>
          <p:cNvSpPr/>
          <p:nvPr/>
        </p:nvSpPr>
        <p:spPr>
          <a:xfrm>
            <a:off x="9426" y="3761295"/>
            <a:ext cx="1772238" cy="60331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Acts 13-14</a:t>
            </a:r>
          </a:p>
        </p:txBody>
      </p:sp>
    </p:spTree>
    <p:extLst>
      <p:ext uri="{BB962C8B-B14F-4D97-AF65-F5344CB8AC3E}">
        <p14:creationId xmlns:p14="http://schemas.microsoft.com/office/powerpoint/2010/main" val="3536214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9FED7B1-F121-1215-FF36-A7CB9F400B6F}"/>
              </a:ext>
            </a:extLst>
          </p:cNvPr>
          <p:cNvSpPr/>
          <p:nvPr/>
        </p:nvSpPr>
        <p:spPr bwMode="auto">
          <a:xfrm>
            <a:off x="2139690" y="179106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Paul, an Apostle, 1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41DA0D6-9641-BAEC-BF89-938324D4E772}"/>
              </a:ext>
            </a:extLst>
          </p:cNvPr>
          <p:cNvSpPr/>
          <p:nvPr/>
        </p:nvSpPr>
        <p:spPr bwMode="auto">
          <a:xfrm>
            <a:off x="1012041" y="1227057"/>
            <a:ext cx="7124700" cy="480768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Wish,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2AD0AE3-40A9-F7D8-F872-CBAF0822A5CA}"/>
              </a:ext>
            </a:extLst>
          </p:cNvPr>
          <p:cNvSpPr/>
          <p:nvPr/>
        </p:nvSpPr>
        <p:spPr bwMode="auto">
          <a:xfrm>
            <a:off x="2141258" y="689728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Brethren, 2</a:t>
            </a:r>
          </a:p>
        </p:txBody>
      </p:sp>
    </p:spTree>
    <p:extLst>
      <p:ext uri="{BB962C8B-B14F-4D97-AF65-F5344CB8AC3E}">
        <p14:creationId xmlns:p14="http://schemas.microsoft.com/office/powerpoint/2010/main" val="2653014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0"/>
            <a:ext cx="8610600" cy="609600"/>
          </a:xfrm>
        </p:spPr>
        <p:txBody>
          <a:bodyPr/>
          <a:lstStyle/>
          <a:p>
            <a:r>
              <a:rPr lang="en-US" altLang="en-US" sz="3100" dirty="0">
                <a:solidFill>
                  <a:srgbClr val="CCECFF"/>
                </a:solidFill>
              </a:rPr>
              <a:t>Grace to you and peace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685800"/>
            <a:ext cx="8610599" cy="5791200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3000" u="sng" dirty="0">
                <a:solidFill>
                  <a:schemeClr val="bg1"/>
                </a:solidFill>
              </a:rPr>
              <a:t>Grace</a:t>
            </a:r>
            <a:r>
              <a:rPr lang="en-US" altLang="en-US" sz="3000" dirty="0">
                <a:solidFill>
                  <a:schemeClr val="bg1"/>
                </a:solidFill>
              </a:rPr>
              <a:t> – </a:t>
            </a:r>
            <a:r>
              <a:rPr lang="en-US" altLang="en-US" sz="3000" dirty="0">
                <a:solidFill>
                  <a:srgbClr val="FFFFCC"/>
                </a:solidFill>
              </a:rPr>
              <a:t>anticipates v. 6;  5:4 – stay in it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3000" u="sng" dirty="0">
                <a:solidFill>
                  <a:schemeClr val="bg1"/>
                </a:solidFill>
              </a:rPr>
              <a:t>Peace</a:t>
            </a:r>
            <a:r>
              <a:rPr lang="en-US" altLang="en-US" sz="3000" dirty="0">
                <a:solidFill>
                  <a:schemeClr val="bg1"/>
                </a:solidFill>
              </a:rPr>
              <a:t> – </a:t>
            </a:r>
            <a:r>
              <a:rPr lang="en-US" altLang="en-US" sz="3000" dirty="0">
                <a:solidFill>
                  <a:srgbClr val="FFFFCC"/>
                </a:solidFill>
              </a:rPr>
              <a:t>‘all is well</a:t>
            </a:r>
            <a:r>
              <a:rPr lang="en-US" altLang="en-US" sz="3000" dirty="0">
                <a:solidFill>
                  <a:schemeClr val="bg1"/>
                </a:solidFill>
              </a:rPr>
              <a:t>.’   Paul’s wish: peace to Galatians.   (6-9)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altLang="en-US" sz="3000" dirty="0">
                <a:solidFill>
                  <a:srgbClr val="CCECFF"/>
                </a:solidFill>
              </a:rPr>
              <a:t>From God the Father and our Lord Jesus Christ</a:t>
            </a:r>
          </a:p>
          <a:p>
            <a:pPr marL="687388" indent="-687388">
              <a:spcAft>
                <a:spcPts val="300"/>
              </a:spcAft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   </a:t>
            </a:r>
            <a:r>
              <a:rPr lang="en-US" altLang="en-US" sz="2400" dirty="0">
                <a:solidFill>
                  <a:srgbClr val="FFFF00"/>
                </a:solidFill>
              </a:rPr>
              <a:t>1. </a:t>
            </a:r>
            <a:r>
              <a:rPr lang="en-US" altLang="en-US" sz="3000" dirty="0">
                <a:solidFill>
                  <a:schemeClr val="bg1"/>
                </a:solidFill>
              </a:rPr>
              <a:t>NB: Jesus is Author of grace / peace as is the Father.  </a:t>
            </a:r>
          </a:p>
          <a:p>
            <a:pPr marL="687388" indent="-687388">
              <a:spcAft>
                <a:spcPts val="600"/>
              </a:spcAft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   </a:t>
            </a:r>
            <a:r>
              <a:rPr lang="en-US" altLang="en-US" sz="2400" dirty="0">
                <a:solidFill>
                  <a:srgbClr val="FFFF00"/>
                </a:solidFill>
              </a:rPr>
              <a:t>2. </a:t>
            </a:r>
            <a:r>
              <a:rPr lang="en-US" altLang="en-US" sz="3000" dirty="0">
                <a:solidFill>
                  <a:schemeClr val="bg1"/>
                </a:solidFill>
              </a:rPr>
              <a:t>These are heavenly blessings.  Will Galatians forfeit them? 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en-US" sz="3100" u="sng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3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9FED7B1-F121-1215-FF36-A7CB9F400B6F}"/>
              </a:ext>
            </a:extLst>
          </p:cNvPr>
          <p:cNvSpPr/>
          <p:nvPr/>
        </p:nvSpPr>
        <p:spPr bwMode="auto">
          <a:xfrm>
            <a:off x="2139690" y="179106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Paul, an Apostle, 1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41DA0D6-9641-BAEC-BF89-938324D4E772}"/>
              </a:ext>
            </a:extLst>
          </p:cNvPr>
          <p:cNvSpPr/>
          <p:nvPr/>
        </p:nvSpPr>
        <p:spPr bwMode="auto">
          <a:xfrm>
            <a:off x="1012041" y="1736106"/>
            <a:ext cx="7124700" cy="480768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Gratitude to the Lord,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2AD0AE3-40A9-F7D8-F872-CBAF0822A5CA}"/>
              </a:ext>
            </a:extLst>
          </p:cNvPr>
          <p:cNvSpPr/>
          <p:nvPr/>
        </p:nvSpPr>
        <p:spPr bwMode="auto">
          <a:xfrm>
            <a:off x="2141258" y="689728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Brethren, 2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FEAFFD51-0BE0-7D23-BBA3-25E926EC4AD3}"/>
              </a:ext>
            </a:extLst>
          </p:cNvPr>
          <p:cNvSpPr/>
          <p:nvPr/>
        </p:nvSpPr>
        <p:spPr bwMode="auto">
          <a:xfrm>
            <a:off x="2142826" y="1209776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Wish, 3</a:t>
            </a:r>
          </a:p>
        </p:txBody>
      </p:sp>
    </p:spTree>
    <p:extLst>
      <p:ext uri="{BB962C8B-B14F-4D97-AF65-F5344CB8AC3E}">
        <p14:creationId xmlns:p14="http://schemas.microsoft.com/office/powerpoint/2010/main" val="55302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188534"/>
            <a:ext cx="8610599" cy="6175342"/>
          </a:xfrm>
        </p:spPr>
        <p:txBody>
          <a:bodyPr/>
          <a:lstStyle/>
          <a:p>
            <a:pPr marL="0" indent="0">
              <a:spcAft>
                <a:spcPts val="900"/>
              </a:spcAft>
              <a:buNone/>
            </a:pPr>
            <a:r>
              <a:rPr lang="en-US" altLang="en-US" sz="2400" dirty="0">
                <a:solidFill>
                  <a:srgbClr val="FFC000"/>
                </a:solidFill>
              </a:rPr>
              <a:t>A. </a:t>
            </a:r>
            <a:r>
              <a:rPr lang="en-US" altLang="en-US" sz="3000" dirty="0">
                <a:solidFill>
                  <a:srgbClr val="FFFFCC"/>
                </a:solidFill>
              </a:rPr>
              <a:t>Who gave Himself: </a:t>
            </a:r>
            <a:r>
              <a:rPr lang="en-US" altLang="en-US" sz="3000" dirty="0">
                <a:solidFill>
                  <a:schemeClr val="bg1"/>
                </a:solidFill>
              </a:rPr>
              <a:t>sacrifice.   Death on cross.</a:t>
            </a:r>
          </a:p>
          <a:p>
            <a:pPr marL="339725" indent="-339725">
              <a:spcAft>
                <a:spcPts val="900"/>
              </a:spcAft>
              <a:buNone/>
            </a:pPr>
            <a:r>
              <a:rPr lang="en-US" altLang="en-US" sz="2400" dirty="0">
                <a:solidFill>
                  <a:srgbClr val="FFC000"/>
                </a:solidFill>
              </a:rPr>
              <a:t>B. </a:t>
            </a:r>
            <a:r>
              <a:rPr lang="en-US" altLang="en-US" sz="3000" dirty="0">
                <a:solidFill>
                  <a:srgbClr val="FFFFCC"/>
                </a:solidFill>
              </a:rPr>
              <a:t>For our sins: </a:t>
            </a:r>
            <a:r>
              <a:rPr lang="en-US" altLang="en-US" sz="3000" dirty="0">
                <a:solidFill>
                  <a:schemeClr val="bg1"/>
                </a:solidFill>
              </a:rPr>
              <a:t>salvation.   The only sacrifice that could save.</a:t>
            </a:r>
          </a:p>
          <a:p>
            <a:pPr marL="339725" indent="-339725">
              <a:spcAft>
                <a:spcPts val="900"/>
              </a:spcAft>
              <a:buNone/>
            </a:pPr>
            <a:r>
              <a:rPr lang="en-US" altLang="en-US" sz="2400" dirty="0">
                <a:solidFill>
                  <a:srgbClr val="FFC000"/>
                </a:solidFill>
              </a:rPr>
              <a:t>C. </a:t>
            </a:r>
            <a:r>
              <a:rPr lang="en-US" altLang="en-US" sz="3000" dirty="0">
                <a:solidFill>
                  <a:srgbClr val="FFFFCC"/>
                </a:solidFill>
              </a:rPr>
              <a:t>That He might deliver us: </a:t>
            </a:r>
            <a:r>
              <a:rPr lang="en-US" altLang="en-US" sz="3000" dirty="0">
                <a:solidFill>
                  <a:schemeClr val="bg1"/>
                </a:solidFill>
              </a:rPr>
              <a:t>rescue.  Ac.7:10.  7:34.   12:11.   God wants to win back His lost children (cf. Lk.15:11).  </a:t>
            </a:r>
          </a:p>
          <a:p>
            <a:pPr marL="339725" indent="-339725">
              <a:spcAft>
                <a:spcPts val="900"/>
              </a:spcAft>
              <a:buNone/>
            </a:pPr>
            <a:r>
              <a:rPr lang="en-US" altLang="en-US" sz="2400" dirty="0">
                <a:solidFill>
                  <a:srgbClr val="FFC000"/>
                </a:solidFill>
              </a:rPr>
              <a:t>D. </a:t>
            </a:r>
            <a:r>
              <a:rPr lang="en-US" altLang="en-US" sz="3000" dirty="0">
                <a:solidFill>
                  <a:srgbClr val="FFFFCC"/>
                </a:solidFill>
              </a:rPr>
              <a:t>From this present evil age: </a:t>
            </a:r>
            <a:r>
              <a:rPr lang="en-US" altLang="en-US" sz="3000" dirty="0">
                <a:solidFill>
                  <a:schemeClr val="bg1"/>
                </a:solidFill>
              </a:rPr>
              <a:t>relief.  This evil age opposes God.    Cf. Judaizers.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C000"/>
                </a:solidFill>
              </a:rPr>
              <a:t>E. </a:t>
            </a:r>
            <a:r>
              <a:rPr lang="en-US" altLang="en-US" sz="3000" dirty="0">
                <a:solidFill>
                  <a:srgbClr val="FFFFCC"/>
                </a:solidFill>
              </a:rPr>
              <a:t>According to the will of our God and Father: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Recovery from sin is what God wants for all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endParaRPr lang="en-US" altLang="en-US" sz="3100" dirty="0">
              <a:solidFill>
                <a:schemeClr val="bg1"/>
              </a:solidFill>
            </a:endParaRPr>
          </a:p>
          <a:p>
            <a:pPr marL="339725" lvl="1" indent="-339725">
              <a:spcAft>
                <a:spcPts val="900"/>
              </a:spcAft>
              <a:buNone/>
              <a:tabLst>
                <a:tab pos="687388" algn="l"/>
              </a:tabLst>
            </a:pPr>
            <a:endParaRPr lang="en-US" alt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9FED7B1-F121-1215-FF36-A7CB9F400B6F}"/>
              </a:ext>
            </a:extLst>
          </p:cNvPr>
          <p:cNvSpPr/>
          <p:nvPr/>
        </p:nvSpPr>
        <p:spPr bwMode="auto">
          <a:xfrm>
            <a:off x="2139690" y="179106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Paul, an Apostle, 1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41DA0D6-9641-BAEC-BF89-938324D4E772}"/>
              </a:ext>
            </a:extLst>
          </p:cNvPr>
          <p:cNvSpPr/>
          <p:nvPr/>
        </p:nvSpPr>
        <p:spPr bwMode="auto">
          <a:xfrm>
            <a:off x="1012041" y="2292285"/>
            <a:ext cx="7124700" cy="480768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Doxology,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2AD0AE3-40A9-F7D8-F872-CBAF0822A5CA}"/>
              </a:ext>
            </a:extLst>
          </p:cNvPr>
          <p:cNvSpPr/>
          <p:nvPr/>
        </p:nvSpPr>
        <p:spPr bwMode="auto">
          <a:xfrm>
            <a:off x="2141258" y="689728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Brethren, 2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FEAFFD51-0BE0-7D23-BBA3-25E926EC4AD3}"/>
              </a:ext>
            </a:extLst>
          </p:cNvPr>
          <p:cNvSpPr/>
          <p:nvPr/>
        </p:nvSpPr>
        <p:spPr bwMode="auto">
          <a:xfrm>
            <a:off x="2142826" y="1209776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Wish, 3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4FE2487-6F39-D4DE-C3AB-900FEC425613}"/>
              </a:ext>
            </a:extLst>
          </p:cNvPr>
          <p:cNvSpPr/>
          <p:nvPr/>
        </p:nvSpPr>
        <p:spPr bwMode="auto">
          <a:xfrm>
            <a:off x="2144394" y="1739248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Gratitude, 4</a:t>
            </a:r>
          </a:p>
        </p:txBody>
      </p:sp>
    </p:spTree>
    <p:extLst>
      <p:ext uri="{BB962C8B-B14F-4D97-AF65-F5344CB8AC3E}">
        <p14:creationId xmlns:p14="http://schemas.microsoft.com/office/powerpoint/2010/main" val="466087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0"/>
            <a:ext cx="8610600" cy="609600"/>
          </a:xfrm>
        </p:spPr>
        <p:txBody>
          <a:bodyPr/>
          <a:lstStyle/>
          <a:p>
            <a:r>
              <a:rPr lang="en-US" altLang="en-US" sz="3100" dirty="0">
                <a:solidFill>
                  <a:srgbClr val="CCECFF"/>
                </a:solidFill>
              </a:rPr>
              <a:t>‘To Whom be glory forever and ever. Amen’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685800"/>
            <a:ext cx="8610599" cy="5791200"/>
          </a:xfrm>
        </p:spPr>
        <p:txBody>
          <a:bodyPr/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Glory:</a:t>
            </a:r>
            <a:r>
              <a:rPr lang="en-US" altLang="en-US" sz="3000" dirty="0">
                <a:solidFill>
                  <a:srgbClr val="FFFFCC"/>
                </a:solidFill>
              </a:rPr>
              <a:t> the radiance of His presence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Ep.3:21</a:t>
            </a:r>
            <a:r>
              <a:rPr lang="en-US" altLang="en-US" sz="3000" dirty="0">
                <a:solidFill>
                  <a:srgbClr val="FFFFCC"/>
                </a:solidFill>
              </a:rPr>
              <a:t>, </a:t>
            </a: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in the church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FFFFCC"/>
                </a:solidFill>
              </a:rPr>
              <a:t>In every epistle, Paul gives thanks for readers… except for Galatians </a:t>
            </a: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[cf. 1 Co.1:4...]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Doxology</a:t>
            </a:r>
            <a:r>
              <a:rPr lang="en-US" altLang="en-US" sz="3000" dirty="0">
                <a:solidFill>
                  <a:srgbClr val="FFFFCC"/>
                </a:solidFill>
              </a:rPr>
              <a:t> (v.5).  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8-9</a:t>
            </a:r>
            <a:r>
              <a:rPr lang="en-US" altLang="en-US" sz="3000" dirty="0">
                <a:solidFill>
                  <a:srgbClr val="FFFFCC"/>
                </a:solidFill>
              </a:rPr>
              <a:t> – they ask for curse instead</a:t>
            </a:r>
          </a:p>
          <a:p>
            <a:pPr marL="339725" lvl="1" indent="-339725">
              <a:spcAft>
                <a:spcPts val="900"/>
              </a:spcAft>
              <a:buNone/>
              <a:tabLst>
                <a:tab pos="687388" algn="l"/>
              </a:tabLst>
            </a:pPr>
            <a:endParaRPr lang="en-US" alt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9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9FED7B1-F121-1215-FF36-A7CB9F400B6F}"/>
              </a:ext>
            </a:extLst>
          </p:cNvPr>
          <p:cNvSpPr/>
          <p:nvPr/>
        </p:nvSpPr>
        <p:spPr bwMode="auto">
          <a:xfrm>
            <a:off x="2139690" y="179106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Paul, an Apostle, 1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41DA0D6-9641-BAEC-BF89-938324D4E772}"/>
              </a:ext>
            </a:extLst>
          </p:cNvPr>
          <p:cNvSpPr/>
          <p:nvPr/>
        </p:nvSpPr>
        <p:spPr bwMode="auto">
          <a:xfrm>
            <a:off x="1012041" y="2820184"/>
            <a:ext cx="7124700" cy="480768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Shock (amazement), </a:t>
            </a:r>
            <a:r>
              <a:rPr lang="en-US" sz="3200" kern="0" dirty="0">
                <a:solidFill>
                  <a:schemeClr val="bg1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2AD0AE3-40A9-F7D8-F872-CBAF0822A5CA}"/>
              </a:ext>
            </a:extLst>
          </p:cNvPr>
          <p:cNvSpPr/>
          <p:nvPr/>
        </p:nvSpPr>
        <p:spPr bwMode="auto">
          <a:xfrm>
            <a:off x="2141258" y="689728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Brethren, 2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FEAFFD51-0BE0-7D23-BBA3-25E926EC4AD3}"/>
              </a:ext>
            </a:extLst>
          </p:cNvPr>
          <p:cNvSpPr/>
          <p:nvPr/>
        </p:nvSpPr>
        <p:spPr bwMode="auto">
          <a:xfrm>
            <a:off x="2142826" y="1209776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Wish, 3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4FE2487-6F39-D4DE-C3AB-900FEC425613}"/>
              </a:ext>
            </a:extLst>
          </p:cNvPr>
          <p:cNvSpPr/>
          <p:nvPr/>
        </p:nvSpPr>
        <p:spPr bwMode="auto">
          <a:xfrm>
            <a:off x="2144394" y="1739248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Gratitude, 4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0E8D01A3-6C9A-F8AD-C516-053BA7731DD5}"/>
              </a:ext>
            </a:extLst>
          </p:cNvPr>
          <p:cNvSpPr/>
          <p:nvPr/>
        </p:nvSpPr>
        <p:spPr bwMode="auto">
          <a:xfrm>
            <a:off x="2145964" y="2278150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Doxology, 5</a:t>
            </a:r>
          </a:p>
        </p:txBody>
      </p:sp>
    </p:spTree>
    <p:extLst>
      <p:ext uri="{BB962C8B-B14F-4D97-AF65-F5344CB8AC3E}">
        <p14:creationId xmlns:p14="http://schemas.microsoft.com/office/powerpoint/2010/main" val="2613029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348792"/>
            <a:ext cx="8610599" cy="6353670"/>
          </a:xfrm>
        </p:spPr>
        <p:txBody>
          <a:bodyPr/>
          <a:lstStyle/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3000" u="sng" dirty="0">
                <a:solidFill>
                  <a:schemeClr val="bg1"/>
                </a:solidFill>
              </a:rPr>
              <a:t>I marvel</a:t>
            </a:r>
            <a:r>
              <a:rPr lang="en-US" altLang="en-US" sz="3000" dirty="0">
                <a:solidFill>
                  <a:schemeClr val="bg1"/>
                </a:solidFill>
              </a:rPr>
              <a:t>: </a:t>
            </a:r>
            <a:r>
              <a:rPr lang="en-US" altLang="en-US" sz="3000" dirty="0">
                <a:solidFill>
                  <a:srgbClr val="FFFFCC"/>
                </a:solidFill>
              </a:rPr>
              <a:t>context determines the sense  </a:t>
            </a: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(8-9)</a:t>
            </a:r>
          </a:p>
          <a:p>
            <a:pPr lvl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CCFFCC"/>
                </a:solidFill>
              </a:rPr>
              <a:t>Instead of doxology, a curse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3000" u="sng" dirty="0">
                <a:solidFill>
                  <a:schemeClr val="bg1"/>
                </a:solidFill>
              </a:rPr>
              <a:t>That you are turning away</a:t>
            </a:r>
            <a:r>
              <a:rPr lang="en-US" altLang="en-US" sz="3000" dirty="0">
                <a:solidFill>
                  <a:schemeClr val="bg1"/>
                </a:solidFill>
              </a:rPr>
              <a:t>: </a:t>
            </a:r>
            <a:r>
              <a:rPr lang="en-US" altLang="en-US" sz="3000" dirty="0">
                <a:solidFill>
                  <a:srgbClr val="FFFFCC"/>
                </a:solidFill>
              </a:rPr>
              <a:t>change mind / allegiance, turn away; present process</a:t>
            </a:r>
          </a:p>
          <a:p>
            <a:pPr lvl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1 K.21:25.    [4:9-11]</a:t>
            </a:r>
          </a:p>
          <a:p>
            <a:pPr lvl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CCFFCC"/>
                </a:solidFill>
              </a:rPr>
              <a:t>Truth clearly taught, strengthened by visits…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3000" u="sng" dirty="0">
                <a:solidFill>
                  <a:schemeClr val="bg1"/>
                </a:solidFill>
              </a:rPr>
              <a:t>So soon</a:t>
            </a:r>
            <a:r>
              <a:rPr lang="en-US" altLang="en-US" sz="3000" dirty="0">
                <a:solidFill>
                  <a:schemeClr val="bg1"/>
                </a:solidFill>
              </a:rPr>
              <a:t>: </a:t>
            </a:r>
            <a:r>
              <a:rPr lang="en-US" altLang="en-US" sz="3000" dirty="0">
                <a:solidFill>
                  <a:srgbClr val="FFFFCC"/>
                </a:solidFill>
              </a:rPr>
              <a:t>includes element of surprise, sorrow, rebuke  </a:t>
            </a:r>
          </a:p>
          <a:p>
            <a:pPr lvl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Did they fall shortly after his last visit?</a:t>
            </a:r>
          </a:p>
          <a:p>
            <a:pPr lvl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Or hastily after invasion of Judaizers?</a:t>
            </a:r>
          </a:p>
        </p:txBody>
      </p:sp>
    </p:spTree>
    <p:extLst>
      <p:ext uri="{BB962C8B-B14F-4D97-AF65-F5344CB8AC3E}">
        <p14:creationId xmlns:p14="http://schemas.microsoft.com/office/powerpoint/2010/main" val="49666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0"/>
            <a:ext cx="8610600" cy="609600"/>
          </a:xfrm>
        </p:spPr>
        <p:txBody>
          <a:bodyPr/>
          <a:lstStyle/>
          <a:p>
            <a:r>
              <a:rPr lang="en-US" altLang="en-US" sz="3100" dirty="0">
                <a:solidFill>
                  <a:srgbClr val="CCECFF"/>
                </a:solidFill>
              </a:rPr>
              <a:t>Sudden apostasy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648091"/>
            <a:ext cx="8610599" cy="5912965"/>
          </a:xfrm>
        </p:spPr>
        <p:txBody>
          <a:bodyPr/>
          <a:lstStyle/>
          <a:p>
            <a:pPr marL="0" indent="0">
              <a:spcAft>
                <a:spcPts val="400"/>
              </a:spcAft>
              <a:buNone/>
            </a:pPr>
            <a:r>
              <a:rPr lang="en-US" altLang="en-US" sz="2400" dirty="0">
                <a:solidFill>
                  <a:srgbClr val="CCFFCC"/>
                </a:solidFill>
              </a:rPr>
              <a:t>1. </a:t>
            </a:r>
            <a:r>
              <a:rPr lang="en-US" altLang="en-US" sz="3000" dirty="0">
                <a:solidFill>
                  <a:schemeClr val="bg1"/>
                </a:solidFill>
              </a:rPr>
              <a:t>No long struggle wore them down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altLang="en-US" sz="2400" dirty="0">
                <a:solidFill>
                  <a:srgbClr val="CCFFCC"/>
                </a:solidFill>
              </a:rPr>
              <a:t>2. </a:t>
            </a:r>
            <a:r>
              <a:rPr lang="en-US" altLang="en-US" sz="3000" dirty="0">
                <a:solidFill>
                  <a:schemeClr val="bg1"/>
                </a:solidFill>
              </a:rPr>
              <a:t>Judaizers came.  Galatians let them in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altLang="en-US" sz="30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2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37708"/>
            <a:ext cx="8610600" cy="609600"/>
          </a:xfrm>
        </p:spPr>
        <p:txBody>
          <a:bodyPr/>
          <a:lstStyle/>
          <a:p>
            <a:r>
              <a:rPr lang="en-US" altLang="en-US" sz="3200" dirty="0">
                <a:solidFill>
                  <a:schemeClr val="bg1"/>
                </a:solidFill>
              </a:rPr>
              <a:t>Note Well – </a:t>
            </a:r>
            <a:endParaRPr lang="en-US" altLang="en-US" sz="3200" dirty="0">
              <a:solidFill>
                <a:srgbClr val="CC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735288"/>
            <a:ext cx="8610599" cy="5628588"/>
          </a:xfrm>
        </p:spPr>
        <p:txBody>
          <a:bodyPr/>
          <a:lstStyle/>
          <a:p>
            <a:pPr marL="395288" indent="-395288">
              <a:spcAft>
                <a:spcPts val="900"/>
              </a:spcAft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a. </a:t>
            </a:r>
            <a:r>
              <a:rPr lang="en-US" altLang="en-US" sz="3000" dirty="0">
                <a:solidFill>
                  <a:srgbClr val="FFFFCC"/>
                </a:solidFill>
              </a:rPr>
              <a:t>Because Paul was not a disciple of Jesus in His earthly ministry, he did not receive inspiration as other apostles did – </a:t>
            </a:r>
            <a:r>
              <a:rPr lang="en-US" altLang="en-US" sz="3000" dirty="0">
                <a:solidFill>
                  <a:schemeClr val="bg1"/>
                </a:solidFill>
              </a:rPr>
              <a:t>Jn.20:22</a:t>
            </a:r>
          </a:p>
          <a:p>
            <a:pPr marL="395288" indent="-395288">
              <a:spcAft>
                <a:spcPts val="900"/>
              </a:spcAft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b. </a:t>
            </a:r>
            <a:r>
              <a:rPr lang="en-US" altLang="en-US" sz="3000" dirty="0">
                <a:solidFill>
                  <a:srgbClr val="FFFFCC"/>
                </a:solidFill>
              </a:rPr>
              <a:t>Lord appointed 12 apostles, </a:t>
            </a:r>
            <a:r>
              <a:rPr lang="en-US" altLang="en-US" sz="3000" dirty="0">
                <a:solidFill>
                  <a:schemeClr val="bg1"/>
                </a:solidFill>
              </a:rPr>
              <a:t>Mt.10:2  </a:t>
            </a:r>
            <a:r>
              <a:rPr lang="en-US" altLang="en-US" sz="3000" dirty="0">
                <a:solidFill>
                  <a:srgbClr val="FFFFCC"/>
                </a:solidFill>
              </a:rPr>
              <a:t>[not 13].   [</a:t>
            </a:r>
            <a:r>
              <a:rPr lang="en-US" altLang="en-US" sz="3000" dirty="0">
                <a:solidFill>
                  <a:schemeClr val="bg1"/>
                </a:solidFill>
              </a:rPr>
              <a:t>Ac.1:21-26;  Ac.13:1-3,</a:t>
            </a:r>
            <a:r>
              <a:rPr lang="en-US" altLang="en-US" sz="3000" dirty="0">
                <a:solidFill>
                  <a:srgbClr val="FFFFCC"/>
                </a:solidFill>
              </a:rPr>
              <a:t>  Paul was an ‘apostle’ of churches, not of Lord]</a:t>
            </a:r>
          </a:p>
          <a:p>
            <a:pPr marL="395288" indent="-395288">
              <a:spcAft>
                <a:spcPts val="0"/>
              </a:spcAft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c. </a:t>
            </a:r>
            <a:r>
              <a:rPr lang="en-US" altLang="en-US" sz="3000" dirty="0">
                <a:solidFill>
                  <a:srgbClr val="FFFFCC"/>
                </a:solidFill>
              </a:rPr>
              <a:t>Paul went to Gentiles, </a:t>
            </a:r>
            <a:r>
              <a:rPr lang="en-US" altLang="en-US" sz="3000" dirty="0">
                <a:solidFill>
                  <a:schemeClr val="bg1"/>
                </a:solidFill>
              </a:rPr>
              <a:t>Gal.2:9.</a:t>
            </a:r>
            <a:r>
              <a:rPr lang="en-US" altLang="en-US" sz="3000" dirty="0">
                <a:solidFill>
                  <a:srgbClr val="FFFFCC"/>
                </a:solidFill>
              </a:rPr>
              <a:t>   Thus, Paul may be a servant, a preacher, but he can’t be an apostle  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			– Judaizers </a:t>
            </a:r>
          </a:p>
          <a:p>
            <a:pPr marL="0" indent="0" algn="ctr">
              <a:spcBef>
                <a:spcPts val="0"/>
              </a:spcBef>
              <a:spcAft>
                <a:spcPts val="900"/>
              </a:spcAft>
              <a:buNone/>
            </a:pPr>
            <a:r>
              <a:rPr lang="en-US" altLang="en-US" sz="3000" dirty="0">
                <a:solidFill>
                  <a:srgbClr val="CCFFCC"/>
                </a:solidFill>
              </a:rPr>
              <a:t>Conclusion:  lies, lies, and more lies</a:t>
            </a:r>
          </a:p>
          <a:p>
            <a:pPr marL="339725" indent="-339725">
              <a:spcAft>
                <a:spcPts val="900"/>
              </a:spcAft>
              <a:buNone/>
            </a:pPr>
            <a:endParaRPr lang="en-US" altLang="en-US" sz="3000" dirty="0">
              <a:solidFill>
                <a:srgbClr val="FFFFCC"/>
              </a:solidFill>
            </a:endParaRPr>
          </a:p>
          <a:p>
            <a:pPr marL="339725" indent="-339725">
              <a:spcAft>
                <a:spcPts val="900"/>
              </a:spcAft>
              <a:buNone/>
            </a:pPr>
            <a:endParaRPr lang="en-US" altLang="en-US" sz="2800" dirty="0">
              <a:solidFill>
                <a:schemeClr val="bg1"/>
              </a:solidFill>
            </a:endParaRPr>
          </a:p>
          <a:p>
            <a:pPr marL="339725" indent="-339725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E1F7626-998B-6488-105B-963FE47730D4}"/>
              </a:ext>
            </a:extLst>
          </p:cNvPr>
          <p:cNvCxnSpPr>
            <a:cxnSpLocks/>
          </p:cNvCxnSpPr>
          <p:nvPr/>
        </p:nvCxnSpPr>
        <p:spPr>
          <a:xfrm>
            <a:off x="692870" y="807568"/>
            <a:ext cx="7722124" cy="4509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F7CB3A-663A-E602-CEFB-22755BEE908E}"/>
              </a:ext>
            </a:extLst>
          </p:cNvPr>
          <p:cNvCxnSpPr/>
          <p:nvPr/>
        </p:nvCxnSpPr>
        <p:spPr>
          <a:xfrm flipH="1">
            <a:off x="518474" y="923827"/>
            <a:ext cx="7645138" cy="44871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23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75415"/>
            <a:ext cx="8610599" cy="6485642"/>
          </a:xfrm>
        </p:spPr>
        <p:txBody>
          <a:bodyPr/>
          <a:lstStyle/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3000" u="sng" dirty="0">
                <a:solidFill>
                  <a:schemeClr val="bg1"/>
                </a:solidFill>
              </a:rPr>
              <a:t>I marvel</a:t>
            </a:r>
            <a:r>
              <a:rPr lang="en-US" altLang="en-US" sz="3000" dirty="0">
                <a:solidFill>
                  <a:schemeClr val="bg1"/>
                </a:solidFill>
              </a:rPr>
              <a:t>: </a:t>
            </a:r>
            <a:r>
              <a:rPr lang="en-US" altLang="en-US" sz="3000" dirty="0">
                <a:solidFill>
                  <a:srgbClr val="FFFFCC"/>
                </a:solidFill>
              </a:rPr>
              <a:t>context determines the sense  (8-9)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3000" u="sng" dirty="0">
                <a:solidFill>
                  <a:schemeClr val="bg1"/>
                </a:solidFill>
              </a:rPr>
              <a:t>That you are turning away</a:t>
            </a:r>
            <a:r>
              <a:rPr lang="en-US" altLang="en-US" sz="3000" dirty="0">
                <a:solidFill>
                  <a:schemeClr val="bg1"/>
                </a:solidFill>
              </a:rPr>
              <a:t>: </a:t>
            </a:r>
            <a:r>
              <a:rPr lang="en-US" altLang="en-US" sz="3000" dirty="0">
                <a:solidFill>
                  <a:srgbClr val="FFFFCC"/>
                </a:solidFill>
              </a:rPr>
              <a:t>change mind / allegiance, turn away; present process</a:t>
            </a:r>
          </a:p>
          <a:p>
            <a:pPr lvl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1 K.21:25.    [4:9-11]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3000" u="sng" dirty="0">
                <a:solidFill>
                  <a:schemeClr val="bg1"/>
                </a:solidFill>
              </a:rPr>
              <a:t>So soon</a:t>
            </a:r>
            <a:r>
              <a:rPr lang="en-US" altLang="en-US" sz="3000" dirty="0">
                <a:solidFill>
                  <a:schemeClr val="bg1"/>
                </a:solidFill>
              </a:rPr>
              <a:t>: </a:t>
            </a:r>
            <a:r>
              <a:rPr lang="en-US" altLang="en-US" sz="3000" dirty="0">
                <a:solidFill>
                  <a:srgbClr val="FFFFCC"/>
                </a:solidFill>
              </a:rPr>
              <a:t>includes element of surprise, sorrow, rebuke.  </a:t>
            </a:r>
            <a:r>
              <a:rPr lang="en-US" altLang="en-US" sz="3000" dirty="0">
                <a:solidFill>
                  <a:schemeClr val="bg1"/>
                </a:solidFill>
              </a:rPr>
              <a:t>Mk.6:…6</a:t>
            </a:r>
            <a:r>
              <a:rPr lang="en-US" altLang="en-US" sz="3000" dirty="0">
                <a:solidFill>
                  <a:srgbClr val="FFFFCC"/>
                </a:solidFill>
              </a:rPr>
              <a:t> </a:t>
            </a: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3000" u="sng" dirty="0">
                <a:solidFill>
                  <a:schemeClr val="bg1"/>
                </a:solidFill>
              </a:rPr>
              <a:t>From Him who called you in the grace of Christ</a:t>
            </a:r>
            <a:r>
              <a:rPr lang="en-US" altLang="en-US" sz="3000" dirty="0">
                <a:solidFill>
                  <a:schemeClr val="bg1"/>
                </a:solidFill>
              </a:rPr>
              <a:t>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Galatians in process of abandoning grace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Gal.5:4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u="sng" dirty="0">
                <a:solidFill>
                  <a:schemeClr val="bg1"/>
                </a:solidFill>
              </a:rPr>
              <a:t>To a different gospel</a:t>
            </a:r>
            <a:r>
              <a:rPr lang="en-US" altLang="en-US" sz="3000" dirty="0">
                <a:solidFill>
                  <a:schemeClr val="bg1"/>
                </a:solidFill>
              </a:rPr>
              <a:t>:  </a:t>
            </a:r>
            <a:r>
              <a:rPr lang="en-US" altLang="en-US" sz="3000" dirty="0">
                <a:solidFill>
                  <a:srgbClr val="FFFFCC"/>
                </a:solidFill>
              </a:rPr>
              <a:t>different in kind; fake.   </a:t>
            </a:r>
            <a:r>
              <a:rPr lang="en-US" altLang="en-US" sz="3000" dirty="0">
                <a:solidFill>
                  <a:schemeClr val="bg1"/>
                </a:solidFill>
              </a:rPr>
              <a:t>2:4;  3:1.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34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9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9FED7B1-F121-1215-FF36-A7CB9F400B6F}"/>
              </a:ext>
            </a:extLst>
          </p:cNvPr>
          <p:cNvSpPr/>
          <p:nvPr/>
        </p:nvSpPr>
        <p:spPr bwMode="auto">
          <a:xfrm>
            <a:off x="2139690" y="179106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Paul, an Apostle, 1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41DA0D6-9641-BAEC-BF89-938324D4E772}"/>
              </a:ext>
            </a:extLst>
          </p:cNvPr>
          <p:cNvSpPr/>
          <p:nvPr/>
        </p:nvSpPr>
        <p:spPr bwMode="auto">
          <a:xfrm>
            <a:off x="1012041" y="3348082"/>
            <a:ext cx="7124700" cy="480768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Assessment,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2AD0AE3-40A9-F7D8-F872-CBAF0822A5CA}"/>
              </a:ext>
            </a:extLst>
          </p:cNvPr>
          <p:cNvSpPr/>
          <p:nvPr/>
        </p:nvSpPr>
        <p:spPr bwMode="auto">
          <a:xfrm>
            <a:off x="2141258" y="689728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Brethren, 2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FEAFFD51-0BE0-7D23-BBA3-25E926EC4AD3}"/>
              </a:ext>
            </a:extLst>
          </p:cNvPr>
          <p:cNvSpPr/>
          <p:nvPr/>
        </p:nvSpPr>
        <p:spPr bwMode="auto">
          <a:xfrm>
            <a:off x="2142826" y="1209776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Wish, 3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4FE2487-6F39-D4DE-C3AB-900FEC425613}"/>
              </a:ext>
            </a:extLst>
          </p:cNvPr>
          <p:cNvSpPr/>
          <p:nvPr/>
        </p:nvSpPr>
        <p:spPr bwMode="auto">
          <a:xfrm>
            <a:off x="2144394" y="1739248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Gratitude, 4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0E8D01A3-6C9A-F8AD-C516-053BA7731DD5}"/>
              </a:ext>
            </a:extLst>
          </p:cNvPr>
          <p:cNvSpPr/>
          <p:nvPr/>
        </p:nvSpPr>
        <p:spPr bwMode="auto">
          <a:xfrm>
            <a:off x="2145964" y="2278150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Doxology, 5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4273FEF4-4B82-A8C4-152F-BCC58768DB70}"/>
              </a:ext>
            </a:extLst>
          </p:cNvPr>
          <p:cNvSpPr/>
          <p:nvPr/>
        </p:nvSpPr>
        <p:spPr bwMode="auto">
          <a:xfrm>
            <a:off x="2147532" y="2807622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Shock, 6</a:t>
            </a:r>
          </a:p>
        </p:txBody>
      </p:sp>
    </p:spTree>
    <p:extLst>
      <p:ext uri="{BB962C8B-B14F-4D97-AF65-F5344CB8AC3E}">
        <p14:creationId xmlns:p14="http://schemas.microsoft.com/office/powerpoint/2010/main" val="1609475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37708"/>
            <a:ext cx="8610600" cy="609600"/>
          </a:xfrm>
        </p:spPr>
        <p:txBody>
          <a:bodyPr/>
          <a:lstStyle/>
          <a:p>
            <a:r>
              <a:rPr lang="en-US" altLang="en-US" sz="3100" dirty="0">
                <a:solidFill>
                  <a:srgbClr val="FFFFCC"/>
                </a:solidFill>
              </a:rPr>
              <a:t>They have embraced a </a:t>
            </a:r>
            <a:r>
              <a:rPr lang="en-US" altLang="en-US" sz="3100" u="sng" dirty="0">
                <a:solidFill>
                  <a:srgbClr val="FFFFCC"/>
                </a:solidFill>
              </a:rPr>
              <a:t>different</a:t>
            </a:r>
            <a:r>
              <a:rPr lang="en-US" altLang="en-US" sz="3100" dirty="0">
                <a:solidFill>
                  <a:srgbClr val="FFFFCC"/>
                </a:solidFill>
              </a:rPr>
              <a:t> gospel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648091"/>
            <a:ext cx="8610599" cy="5912965"/>
          </a:xfrm>
        </p:spPr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Which is not another</a:t>
            </a:r>
            <a:r>
              <a:rPr lang="en-US" altLang="en-US" sz="3000" dirty="0">
                <a:solidFill>
                  <a:srgbClr val="CCFFFF"/>
                </a:solidFill>
              </a:rPr>
              <a:t> (of same kind)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There is one gospel: when distorted, it becomes one of another kind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There are some who trouble you:  Ac.15:24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Want to pervert </a:t>
            </a:r>
            <a:r>
              <a:rPr lang="en-US" altLang="en-US" sz="3000" dirty="0">
                <a:solidFill>
                  <a:srgbClr val="CCFFFF"/>
                </a:solidFill>
              </a:rPr>
              <a:t>[change, distort] </a:t>
            </a:r>
            <a:r>
              <a:rPr lang="en-US" altLang="en-US" sz="3000" dirty="0">
                <a:solidFill>
                  <a:schemeClr val="bg1"/>
                </a:solidFill>
              </a:rPr>
              <a:t>gospel of Christ.  2 Co.11:3-4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CCFFFF"/>
                </a:solidFill>
              </a:rPr>
              <a:t>Gospel is unique, exclusive, salvific, powerful, eternal, necessary, divine.   </a:t>
            </a:r>
          </a:p>
          <a:p>
            <a:pPr lvl="2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CCFFCC"/>
                </a:solidFill>
              </a:rPr>
              <a:t>‘There are many ways…’  </a:t>
            </a:r>
          </a:p>
          <a:p>
            <a:pPr lvl="2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CCFFCC"/>
                </a:solidFill>
              </a:rPr>
              <a:t>‘I just can’t see it…’  </a:t>
            </a:r>
          </a:p>
          <a:p>
            <a:pPr lvl="2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CCFFCC"/>
                </a:solidFill>
              </a:rPr>
              <a:t>‘I don’t care…’</a:t>
            </a:r>
          </a:p>
        </p:txBody>
      </p:sp>
    </p:spTree>
    <p:extLst>
      <p:ext uri="{BB962C8B-B14F-4D97-AF65-F5344CB8AC3E}">
        <p14:creationId xmlns:p14="http://schemas.microsoft.com/office/powerpoint/2010/main" val="348935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9FED7B1-F121-1215-FF36-A7CB9F400B6F}"/>
              </a:ext>
            </a:extLst>
          </p:cNvPr>
          <p:cNvSpPr/>
          <p:nvPr/>
        </p:nvSpPr>
        <p:spPr bwMode="auto">
          <a:xfrm>
            <a:off x="2139690" y="179106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Paul, an Apostle, 1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41DA0D6-9641-BAEC-BF89-938324D4E772}"/>
              </a:ext>
            </a:extLst>
          </p:cNvPr>
          <p:cNvSpPr/>
          <p:nvPr/>
        </p:nvSpPr>
        <p:spPr bwMode="auto">
          <a:xfrm>
            <a:off x="1012041" y="3885409"/>
            <a:ext cx="7124700" cy="480768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VIII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Fictional Warning,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2AD0AE3-40A9-F7D8-F872-CBAF0822A5CA}"/>
              </a:ext>
            </a:extLst>
          </p:cNvPr>
          <p:cNvSpPr/>
          <p:nvPr/>
        </p:nvSpPr>
        <p:spPr bwMode="auto">
          <a:xfrm>
            <a:off x="2141258" y="689728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Brethren, 2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FEAFFD51-0BE0-7D23-BBA3-25E926EC4AD3}"/>
              </a:ext>
            </a:extLst>
          </p:cNvPr>
          <p:cNvSpPr/>
          <p:nvPr/>
        </p:nvSpPr>
        <p:spPr bwMode="auto">
          <a:xfrm>
            <a:off x="2142826" y="1209776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Wish, 3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4FE2487-6F39-D4DE-C3AB-900FEC425613}"/>
              </a:ext>
            </a:extLst>
          </p:cNvPr>
          <p:cNvSpPr/>
          <p:nvPr/>
        </p:nvSpPr>
        <p:spPr bwMode="auto">
          <a:xfrm>
            <a:off x="2144394" y="1739248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Gratitude, 4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0E8D01A3-6C9A-F8AD-C516-053BA7731DD5}"/>
              </a:ext>
            </a:extLst>
          </p:cNvPr>
          <p:cNvSpPr/>
          <p:nvPr/>
        </p:nvSpPr>
        <p:spPr bwMode="auto">
          <a:xfrm>
            <a:off x="2145964" y="2278150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Doxology, 5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4273FEF4-4B82-A8C4-152F-BCC58768DB70}"/>
              </a:ext>
            </a:extLst>
          </p:cNvPr>
          <p:cNvSpPr/>
          <p:nvPr/>
        </p:nvSpPr>
        <p:spPr bwMode="auto">
          <a:xfrm>
            <a:off x="2147532" y="2807622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Shock, 6</a:t>
            </a: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A64F7992-D8E6-0093-44EB-60359CCAE45F}"/>
              </a:ext>
            </a:extLst>
          </p:cNvPr>
          <p:cNvSpPr/>
          <p:nvPr/>
        </p:nvSpPr>
        <p:spPr bwMode="auto">
          <a:xfrm>
            <a:off x="2139674" y="3337096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Assessment, 7</a:t>
            </a:r>
          </a:p>
        </p:txBody>
      </p:sp>
    </p:spTree>
    <p:extLst>
      <p:ext uri="{BB962C8B-B14F-4D97-AF65-F5344CB8AC3E}">
        <p14:creationId xmlns:p14="http://schemas.microsoft.com/office/powerpoint/2010/main" val="2555742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320511"/>
            <a:ext cx="8610599" cy="6240545"/>
          </a:xfrm>
        </p:spPr>
        <p:txBody>
          <a:bodyPr/>
          <a:lstStyle/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Even if we… (apostle … or angel) </a:t>
            </a:r>
            <a:r>
              <a:rPr lang="en-US" altLang="en-US" sz="3000" dirty="0">
                <a:solidFill>
                  <a:schemeClr val="bg1"/>
                </a:solidFill>
              </a:rPr>
              <a:t>– 1 K.13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Preach any other gospel to you…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Message, not messenger, matters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Synods, counsels think they can change NT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Ac.5:29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Let him be accursed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No matter how high the authority…spiritual murderers will pay.    Mt.23:15      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Utility passages – Dt.4:2;  Rv.22:18f. </a:t>
            </a:r>
          </a:p>
        </p:txBody>
      </p:sp>
    </p:spTree>
    <p:extLst>
      <p:ext uri="{BB962C8B-B14F-4D97-AF65-F5344CB8AC3E}">
        <p14:creationId xmlns:p14="http://schemas.microsoft.com/office/powerpoint/2010/main" val="153906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9FED7B1-F121-1215-FF36-A7CB9F400B6F}"/>
              </a:ext>
            </a:extLst>
          </p:cNvPr>
          <p:cNvSpPr/>
          <p:nvPr/>
        </p:nvSpPr>
        <p:spPr bwMode="auto">
          <a:xfrm>
            <a:off x="2139690" y="179106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Paul, an Apostle, 1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41DA0D6-9641-BAEC-BF89-938324D4E772}"/>
              </a:ext>
            </a:extLst>
          </p:cNvPr>
          <p:cNvSpPr/>
          <p:nvPr/>
        </p:nvSpPr>
        <p:spPr bwMode="auto">
          <a:xfrm>
            <a:off x="1012041" y="4441589"/>
            <a:ext cx="7124700" cy="480768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IX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Factual Warning,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2AD0AE3-40A9-F7D8-F872-CBAF0822A5CA}"/>
              </a:ext>
            </a:extLst>
          </p:cNvPr>
          <p:cNvSpPr/>
          <p:nvPr/>
        </p:nvSpPr>
        <p:spPr bwMode="auto">
          <a:xfrm>
            <a:off x="2141258" y="689728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Brethren, 2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FEAFFD51-0BE0-7D23-BBA3-25E926EC4AD3}"/>
              </a:ext>
            </a:extLst>
          </p:cNvPr>
          <p:cNvSpPr/>
          <p:nvPr/>
        </p:nvSpPr>
        <p:spPr bwMode="auto">
          <a:xfrm>
            <a:off x="2134984" y="1209776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Wish, 3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4FE2487-6F39-D4DE-C3AB-900FEC425613}"/>
              </a:ext>
            </a:extLst>
          </p:cNvPr>
          <p:cNvSpPr/>
          <p:nvPr/>
        </p:nvSpPr>
        <p:spPr bwMode="auto">
          <a:xfrm>
            <a:off x="2136552" y="1739248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Gratitude, 4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0E8D01A3-6C9A-F8AD-C516-053BA7731DD5}"/>
              </a:ext>
            </a:extLst>
          </p:cNvPr>
          <p:cNvSpPr/>
          <p:nvPr/>
        </p:nvSpPr>
        <p:spPr bwMode="auto">
          <a:xfrm>
            <a:off x="2138122" y="2278150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Doxology, 5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4273FEF4-4B82-A8C4-152F-BCC58768DB70}"/>
              </a:ext>
            </a:extLst>
          </p:cNvPr>
          <p:cNvSpPr/>
          <p:nvPr/>
        </p:nvSpPr>
        <p:spPr bwMode="auto">
          <a:xfrm>
            <a:off x="2139690" y="2807622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Shock, 6</a:t>
            </a: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A64F7992-D8E6-0093-44EB-60359CCAE45F}"/>
              </a:ext>
            </a:extLst>
          </p:cNvPr>
          <p:cNvSpPr/>
          <p:nvPr/>
        </p:nvSpPr>
        <p:spPr bwMode="auto">
          <a:xfrm>
            <a:off x="2131832" y="3337096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Assessment, 7</a:t>
            </a: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776DD224-16E7-5A7B-CF8C-74571AB24584}"/>
              </a:ext>
            </a:extLst>
          </p:cNvPr>
          <p:cNvSpPr/>
          <p:nvPr/>
        </p:nvSpPr>
        <p:spPr bwMode="auto">
          <a:xfrm>
            <a:off x="2133401" y="3885421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VIII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Fictional Warning, 8</a:t>
            </a:r>
          </a:p>
        </p:txBody>
      </p:sp>
    </p:spTree>
    <p:extLst>
      <p:ext uri="{BB962C8B-B14F-4D97-AF65-F5344CB8AC3E}">
        <p14:creationId xmlns:p14="http://schemas.microsoft.com/office/powerpoint/2010/main" val="777762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160252"/>
            <a:ext cx="8610599" cy="6240545"/>
          </a:xfrm>
        </p:spPr>
        <p:txBody>
          <a:bodyPr/>
          <a:lstStyle/>
          <a:p>
            <a:pPr marL="227013" indent="-2270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If anyone preaches any other gospel to you than what you received…  </a:t>
            </a:r>
            <a:r>
              <a:rPr lang="en-US" altLang="en-US" sz="3000" dirty="0">
                <a:solidFill>
                  <a:srgbClr val="CCFFCC"/>
                </a:solidFill>
              </a:rPr>
              <a:t>(8-9: greater to lesser)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This is </a:t>
            </a:r>
            <a:r>
              <a:rPr lang="en-US" altLang="en-US" sz="3000" u="sng" dirty="0">
                <a:solidFill>
                  <a:schemeClr val="bg1"/>
                </a:solidFill>
              </a:rPr>
              <a:t>reality</a:t>
            </a:r>
            <a:r>
              <a:rPr lang="en-US" altLang="en-US" sz="3000" dirty="0">
                <a:solidFill>
                  <a:schemeClr val="bg1"/>
                </a:solidFill>
              </a:rPr>
              <a:t>: it </a:t>
            </a:r>
            <a:r>
              <a:rPr lang="en-US" altLang="en-US" sz="3000" u="sng" dirty="0">
                <a:solidFill>
                  <a:schemeClr val="bg1"/>
                </a:solidFill>
              </a:rPr>
              <a:t>happened</a:t>
            </a:r>
            <a:r>
              <a:rPr lang="en-US" altLang="en-US" sz="3000" dirty="0">
                <a:solidFill>
                  <a:schemeClr val="bg1"/>
                </a:solidFill>
              </a:rPr>
              <a:t> in </a:t>
            </a:r>
            <a:r>
              <a:rPr lang="en-US" altLang="en-US" sz="3000" u="sng" dirty="0">
                <a:solidFill>
                  <a:schemeClr val="bg1"/>
                </a:solidFill>
              </a:rPr>
              <a:t>Galatia</a:t>
            </a:r>
            <a:r>
              <a:rPr lang="en-US" altLang="en-US" sz="3000" dirty="0">
                <a:solidFill>
                  <a:schemeClr val="bg1"/>
                </a:solidFill>
              </a:rPr>
              <a:t> and other places.   Churches </a:t>
            </a:r>
            <a:r>
              <a:rPr lang="en-US" altLang="en-US" sz="3000" u="sng" dirty="0">
                <a:solidFill>
                  <a:schemeClr val="bg1"/>
                </a:solidFill>
              </a:rPr>
              <a:t>beware</a:t>
            </a:r>
            <a:r>
              <a:rPr lang="en-US" altLang="en-US" sz="3000" dirty="0">
                <a:solidFill>
                  <a:schemeClr val="bg1"/>
                </a:solidFill>
              </a:rPr>
              <a:t>!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Though they ‘received’ gospel, they traded it for a counterfeit</a:t>
            </a:r>
          </a:p>
          <a:p>
            <a:pPr marL="227013" indent="-22701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Let him be accursed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Christ haters (1 Co.16:22) / blasphemers (12:3)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Paul pronounces the curse against anyone who perverts the gospel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Is Paul too harsh??</a:t>
            </a:r>
          </a:p>
        </p:txBody>
      </p:sp>
    </p:spTree>
    <p:extLst>
      <p:ext uri="{BB962C8B-B14F-4D97-AF65-F5344CB8AC3E}">
        <p14:creationId xmlns:p14="http://schemas.microsoft.com/office/powerpoint/2010/main" val="310985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9FED7B1-F121-1215-FF36-A7CB9F400B6F}"/>
              </a:ext>
            </a:extLst>
          </p:cNvPr>
          <p:cNvSpPr/>
          <p:nvPr/>
        </p:nvSpPr>
        <p:spPr bwMode="auto">
          <a:xfrm>
            <a:off x="2139690" y="179106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Paul, an Apostle, 1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41DA0D6-9641-BAEC-BF89-938324D4E772}"/>
              </a:ext>
            </a:extLst>
          </p:cNvPr>
          <p:cNvSpPr/>
          <p:nvPr/>
        </p:nvSpPr>
        <p:spPr bwMode="auto">
          <a:xfrm>
            <a:off x="1012041" y="4978915"/>
            <a:ext cx="7124700" cy="480768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Persuasion, </a:t>
            </a:r>
            <a:r>
              <a:rPr lang="en-US" sz="3200" kern="0" dirty="0">
                <a:solidFill>
                  <a:schemeClr val="bg1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2AD0AE3-40A9-F7D8-F872-CBAF0822A5CA}"/>
              </a:ext>
            </a:extLst>
          </p:cNvPr>
          <p:cNvSpPr/>
          <p:nvPr/>
        </p:nvSpPr>
        <p:spPr bwMode="auto">
          <a:xfrm>
            <a:off x="2141258" y="689728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Brethren, 2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FEAFFD51-0BE0-7D23-BBA3-25E926EC4AD3}"/>
              </a:ext>
            </a:extLst>
          </p:cNvPr>
          <p:cNvSpPr/>
          <p:nvPr/>
        </p:nvSpPr>
        <p:spPr bwMode="auto">
          <a:xfrm>
            <a:off x="2142826" y="1209776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Wish, 3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4FE2487-6F39-D4DE-C3AB-900FEC425613}"/>
              </a:ext>
            </a:extLst>
          </p:cNvPr>
          <p:cNvSpPr/>
          <p:nvPr/>
        </p:nvSpPr>
        <p:spPr bwMode="auto">
          <a:xfrm>
            <a:off x="2144394" y="1739248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Gratitude, 4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0E8D01A3-6C9A-F8AD-C516-053BA7731DD5}"/>
              </a:ext>
            </a:extLst>
          </p:cNvPr>
          <p:cNvSpPr/>
          <p:nvPr/>
        </p:nvSpPr>
        <p:spPr bwMode="auto">
          <a:xfrm>
            <a:off x="2145964" y="2278150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Doxology, 5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4273FEF4-4B82-A8C4-152F-BCC58768DB70}"/>
              </a:ext>
            </a:extLst>
          </p:cNvPr>
          <p:cNvSpPr/>
          <p:nvPr/>
        </p:nvSpPr>
        <p:spPr bwMode="auto">
          <a:xfrm>
            <a:off x="2147532" y="2807622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Shock, 6</a:t>
            </a: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A64F7992-D8E6-0093-44EB-60359CCAE45F}"/>
              </a:ext>
            </a:extLst>
          </p:cNvPr>
          <p:cNvSpPr/>
          <p:nvPr/>
        </p:nvSpPr>
        <p:spPr bwMode="auto">
          <a:xfrm>
            <a:off x="2139674" y="3337096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Assessment, 7</a:t>
            </a: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776DD224-16E7-5A7B-CF8C-74571AB24584}"/>
              </a:ext>
            </a:extLst>
          </p:cNvPr>
          <p:cNvSpPr/>
          <p:nvPr/>
        </p:nvSpPr>
        <p:spPr bwMode="auto">
          <a:xfrm>
            <a:off x="2141243" y="3885421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VIII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Fictional Warning, 8</a:t>
            </a: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52AC7D8C-CC38-1070-4BD4-06A782E4BFC5}"/>
              </a:ext>
            </a:extLst>
          </p:cNvPr>
          <p:cNvSpPr/>
          <p:nvPr/>
        </p:nvSpPr>
        <p:spPr bwMode="auto">
          <a:xfrm>
            <a:off x="2142811" y="4424320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IX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Factual Warning, 9</a:t>
            </a:r>
          </a:p>
        </p:txBody>
      </p:sp>
    </p:spTree>
    <p:extLst>
      <p:ext uri="{BB962C8B-B14F-4D97-AF65-F5344CB8AC3E}">
        <p14:creationId xmlns:p14="http://schemas.microsoft.com/office/powerpoint/2010/main" val="4015223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84836"/>
            <a:ext cx="8610599" cy="6504500"/>
          </a:xfrm>
        </p:spPr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100" dirty="0">
                <a:solidFill>
                  <a:srgbClr val="FFFFCC"/>
                </a:solidFill>
              </a:rPr>
              <a:t>For do I now persuade men, or God?  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Some accused Paul of being a timeserver</a:t>
            </a:r>
          </a:p>
          <a:p>
            <a:pPr lvl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Paul is a preacher, not politician.  He did not tickle ears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100" dirty="0">
                <a:solidFill>
                  <a:srgbClr val="FFFFCC"/>
                </a:solidFill>
              </a:rPr>
              <a:t>Or do I seek to please men?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We have a choice: please men or God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To please men: flatter, compromise</a:t>
            </a:r>
          </a:p>
          <a:p>
            <a:pPr lvl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Does Paul’s language resemble flattery?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100" dirty="0">
                <a:solidFill>
                  <a:srgbClr val="FFFFCC"/>
                </a:solidFill>
              </a:rPr>
              <a:t>For if I still pleased men, I would not be a bondservant of Christ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1 Co.9:20, minor matters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Ga.2:5, major matters</a:t>
            </a:r>
          </a:p>
        </p:txBody>
      </p:sp>
    </p:spTree>
    <p:extLst>
      <p:ext uri="{BB962C8B-B14F-4D97-AF65-F5344CB8AC3E}">
        <p14:creationId xmlns:p14="http://schemas.microsoft.com/office/powerpoint/2010/main" val="238567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84836"/>
            <a:ext cx="8610599" cy="6504500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altLang="en-US" dirty="0">
                <a:solidFill>
                  <a:srgbClr val="FFFFCC"/>
                </a:solidFill>
              </a:rPr>
              <a:t>Significance of study:  </a:t>
            </a:r>
            <a:r>
              <a:rPr lang="en-US" altLang="en-US" u="sng" dirty="0">
                <a:solidFill>
                  <a:srgbClr val="FFFFCC"/>
                </a:solidFill>
              </a:rPr>
              <a:t>Zionism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dirty="0">
                <a:solidFill>
                  <a:srgbClr val="FFFFCC"/>
                </a:solidFill>
              </a:rPr>
              <a:t>Also: Galatians warns us –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Possibility of apostasy. 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We must know the Word.   </a:t>
            </a:r>
            <a:r>
              <a:rPr lang="en-US" altLang="en-US" sz="3000" dirty="0">
                <a:solidFill>
                  <a:srgbClr val="CCFFFF"/>
                </a:solidFill>
              </a:rPr>
              <a:t>Truth is the antidote to error only if we use it accurately.  </a:t>
            </a:r>
            <a:r>
              <a:rPr lang="en-US" altLang="en-US" sz="3000" dirty="0">
                <a:solidFill>
                  <a:srgbClr val="FFC000"/>
                </a:solidFill>
              </a:rPr>
              <a:t>‘The gospel is ours to proclaim, not to edit’ </a:t>
            </a:r>
            <a:r>
              <a:rPr lang="en-US" altLang="en-US" sz="2400" dirty="0">
                <a:solidFill>
                  <a:schemeClr val="bg1"/>
                </a:solidFill>
              </a:rPr>
              <a:t>– Anon. </a:t>
            </a:r>
            <a:endParaRPr lang="en-US" altLang="en-US" sz="30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We must be aware of dangerous errors.  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Ignorance and gullibility kill souls. 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We must reject all counterfeits.  </a:t>
            </a:r>
          </a:p>
        </p:txBody>
      </p:sp>
    </p:spTree>
    <p:extLst>
      <p:ext uri="{BB962C8B-B14F-4D97-AF65-F5344CB8AC3E}">
        <p14:creationId xmlns:p14="http://schemas.microsoft.com/office/powerpoint/2010/main" val="337960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8498" y="386499"/>
            <a:ext cx="8339580" cy="6165911"/>
          </a:xfrm>
        </p:spPr>
        <p:txBody>
          <a:bodyPr/>
          <a:lstStyle/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rgbClr val="CCFFCC"/>
                </a:solidFill>
              </a:rPr>
              <a:t>No wonder: Paul’s first words to Galatians –   </a:t>
            </a:r>
            <a:r>
              <a:rPr lang="en-US" altLang="en-US" sz="3100" u="sng" dirty="0">
                <a:solidFill>
                  <a:schemeClr val="bg1"/>
                </a:solidFill>
              </a:rPr>
              <a:t>Paul</a:t>
            </a:r>
            <a:r>
              <a:rPr lang="en-US" altLang="en-US" sz="3100" dirty="0">
                <a:solidFill>
                  <a:schemeClr val="bg1"/>
                </a:solidFill>
              </a:rPr>
              <a:t>, </a:t>
            </a:r>
            <a:r>
              <a:rPr lang="en-US" altLang="en-US" sz="3100" u="sng" dirty="0">
                <a:solidFill>
                  <a:schemeClr val="bg1"/>
                </a:solidFill>
              </a:rPr>
              <a:t>an</a:t>
            </a:r>
            <a:r>
              <a:rPr lang="en-US" altLang="en-US" sz="3100" dirty="0">
                <a:solidFill>
                  <a:schemeClr val="bg1"/>
                </a:solidFill>
              </a:rPr>
              <a:t> </a:t>
            </a:r>
            <a:r>
              <a:rPr lang="en-US" altLang="en-US" sz="3100" u="sng" dirty="0">
                <a:solidFill>
                  <a:srgbClr val="FFC000"/>
                </a:solidFill>
              </a:rPr>
              <a:t>apostle</a:t>
            </a:r>
            <a:r>
              <a:rPr lang="en-US" altLang="en-US" sz="3100" dirty="0">
                <a:solidFill>
                  <a:schemeClr val="bg1"/>
                </a:solidFill>
              </a:rPr>
              <a:t>; not just any apostle, but </a:t>
            </a:r>
            <a:r>
              <a:rPr lang="en-US" altLang="en-US" sz="3100" u="sng" dirty="0">
                <a:solidFill>
                  <a:srgbClr val="FFC000"/>
                </a:solidFill>
              </a:rPr>
              <a:t>through</a:t>
            </a:r>
            <a:r>
              <a:rPr lang="en-US" altLang="en-US" sz="3100" dirty="0">
                <a:solidFill>
                  <a:schemeClr val="bg1"/>
                </a:solidFill>
              </a:rPr>
              <a:t> </a:t>
            </a:r>
            <a:r>
              <a:rPr lang="en-US" altLang="en-US" sz="3100" u="sng" dirty="0">
                <a:solidFill>
                  <a:schemeClr val="bg1"/>
                </a:solidFill>
              </a:rPr>
              <a:t>Jesus Christ</a:t>
            </a:r>
            <a:r>
              <a:rPr lang="en-US" altLang="en-US" sz="3100" dirty="0">
                <a:solidFill>
                  <a:schemeClr val="bg1"/>
                </a:solidFill>
              </a:rPr>
              <a:t> </a:t>
            </a:r>
            <a:r>
              <a:rPr lang="en-US" altLang="en-US" sz="3100" u="sng" dirty="0">
                <a:solidFill>
                  <a:schemeClr val="bg1"/>
                </a:solidFill>
              </a:rPr>
              <a:t>and</a:t>
            </a:r>
            <a:r>
              <a:rPr lang="en-US" altLang="en-US" sz="3100" dirty="0">
                <a:solidFill>
                  <a:schemeClr val="bg1"/>
                </a:solidFill>
              </a:rPr>
              <a:t> </a:t>
            </a:r>
            <a:r>
              <a:rPr lang="en-US" altLang="en-US" sz="3100" u="sng" dirty="0">
                <a:solidFill>
                  <a:schemeClr val="bg1"/>
                </a:solidFill>
              </a:rPr>
              <a:t>God the Father</a:t>
            </a:r>
            <a:r>
              <a:rPr lang="en-US" altLang="en-US" sz="3100" dirty="0">
                <a:solidFill>
                  <a:schemeClr val="bg1"/>
                </a:solidFill>
              </a:rPr>
              <a:t>…   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rgbClr val="CCFFCC"/>
                </a:solidFill>
              </a:rPr>
              <a:t>Ordinarily at this point we would begin with an introduction to Galatians…   </a:t>
            </a:r>
            <a:endParaRPr lang="en-US" alt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6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84836"/>
            <a:ext cx="8610599" cy="6504500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>
                <a:solidFill>
                  <a:srgbClr val="FFFFCC"/>
                </a:solidFill>
              </a:rPr>
              <a:t>Timely Warning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CCFFCC"/>
                </a:solidFill>
              </a:rPr>
              <a:t>“That which does not teach Christ is not apos-</a:t>
            </a:r>
            <a:r>
              <a:rPr lang="en-US" altLang="en-US" sz="3000" dirty="0" err="1">
                <a:solidFill>
                  <a:srgbClr val="CCFFCC"/>
                </a:solidFill>
              </a:rPr>
              <a:t>tolic</a:t>
            </a:r>
            <a:r>
              <a:rPr lang="en-US" altLang="en-US" sz="3000" dirty="0">
                <a:solidFill>
                  <a:srgbClr val="CCFFCC"/>
                </a:solidFill>
              </a:rPr>
              <a:t>, even if Peter and Paul be the teachers.  On the other hand, that which does teach Christ is apostolic, even if Judas, Annas, Pilate, or Herod should propound it”  </a:t>
            </a:r>
            <a:r>
              <a:rPr lang="en-US" altLang="en-US" sz="2300" dirty="0">
                <a:solidFill>
                  <a:schemeClr val="bg1"/>
                </a:solidFill>
              </a:rPr>
              <a:t>– Martin Luther</a:t>
            </a:r>
          </a:p>
        </p:txBody>
      </p:sp>
    </p:spTree>
    <p:extLst>
      <p:ext uri="{BB962C8B-B14F-4D97-AF65-F5344CB8AC3E}">
        <p14:creationId xmlns:p14="http://schemas.microsoft.com/office/powerpoint/2010/main" val="3812531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9FED7B1-F121-1215-FF36-A7CB9F400B6F}"/>
              </a:ext>
            </a:extLst>
          </p:cNvPr>
          <p:cNvSpPr/>
          <p:nvPr/>
        </p:nvSpPr>
        <p:spPr bwMode="auto">
          <a:xfrm>
            <a:off x="1010473" y="179106"/>
            <a:ext cx="7124700" cy="480768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Paul, an Apostle,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28368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0"/>
            <a:ext cx="8610600" cy="609600"/>
          </a:xfrm>
        </p:spPr>
        <p:txBody>
          <a:bodyPr/>
          <a:lstStyle/>
          <a:p>
            <a:r>
              <a:rPr lang="en-US" altLang="en-US" sz="3100" dirty="0">
                <a:solidFill>
                  <a:srgbClr val="CCECFF"/>
                </a:solidFill>
              </a:rPr>
              <a:t>Paul </a:t>
            </a:r>
            <a:r>
              <a:rPr lang="en-US" altLang="en-US" sz="3100" u="sng" dirty="0">
                <a:solidFill>
                  <a:srgbClr val="CCECFF"/>
                </a:solidFill>
              </a:rPr>
              <a:t>is</a:t>
            </a:r>
            <a:r>
              <a:rPr lang="en-US" altLang="en-US" sz="3100" dirty="0">
                <a:solidFill>
                  <a:srgbClr val="CCECFF"/>
                </a:solidFill>
              </a:rPr>
              <a:t> an apostle </a:t>
            </a:r>
            <a:r>
              <a:rPr lang="en-US" altLang="en-US" sz="2800" dirty="0">
                <a:solidFill>
                  <a:schemeClr val="bg1"/>
                </a:solidFill>
              </a:rPr>
              <a:t>[emphatic]</a:t>
            </a:r>
            <a:endParaRPr lang="en-US" altLang="en-US" sz="31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619811"/>
            <a:ext cx="8610599" cy="5791200"/>
          </a:xfrm>
        </p:spPr>
        <p:txBody>
          <a:bodyPr/>
          <a:lstStyle/>
          <a:p>
            <a:pPr marL="339725" indent="-339725" algn="ctr">
              <a:spcAft>
                <a:spcPts val="0"/>
              </a:spcAft>
              <a:buNone/>
            </a:pPr>
            <a:r>
              <a:rPr lang="en-US" altLang="en-US" sz="3000" dirty="0">
                <a:solidFill>
                  <a:srgbClr val="FFFFCC"/>
                </a:solidFill>
              </a:rPr>
              <a:t>Despite objections of Judaizers</a:t>
            </a:r>
          </a:p>
          <a:p>
            <a:pPr marL="339725" indent="-339725">
              <a:spcAft>
                <a:spcPts val="500"/>
              </a:spcAft>
              <a:buNone/>
            </a:pPr>
            <a:r>
              <a:rPr lang="en-US" altLang="en-US" sz="2400" dirty="0">
                <a:solidFill>
                  <a:srgbClr val="00B0F0"/>
                </a:solidFill>
              </a:rPr>
              <a:t>1. </a:t>
            </a:r>
            <a:r>
              <a:rPr lang="en-US" altLang="en-US" sz="3000" dirty="0">
                <a:solidFill>
                  <a:srgbClr val="CCFFCC"/>
                </a:solidFill>
              </a:rPr>
              <a:t>His authority derives from God, ⸫ to oppose him is to oppose God.  </a:t>
            </a:r>
            <a:r>
              <a:rPr lang="en-US" altLang="en-US" sz="3000" dirty="0">
                <a:solidFill>
                  <a:schemeClr val="bg1"/>
                </a:solidFill>
              </a:rPr>
              <a:t>Our society needs this warning.  Many still reject Paul…</a:t>
            </a:r>
          </a:p>
          <a:p>
            <a:pPr marL="339725" indent="-339725">
              <a:spcAft>
                <a:spcPts val="500"/>
              </a:spcAft>
              <a:buNone/>
            </a:pPr>
            <a:r>
              <a:rPr lang="en-US" altLang="en-US" sz="2400" dirty="0">
                <a:solidFill>
                  <a:srgbClr val="00B0F0"/>
                </a:solidFill>
              </a:rPr>
              <a:t>2. </a:t>
            </a:r>
            <a:r>
              <a:rPr lang="en-US" altLang="en-US" sz="3000" dirty="0">
                <a:solidFill>
                  <a:srgbClr val="CCFFCC"/>
                </a:solidFill>
              </a:rPr>
              <a:t>He answers Judaizers’ false charges.  </a:t>
            </a:r>
            <a:r>
              <a:rPr lang="en-US" altLang="en-US" sz="3000" dirty="0">
                <a:solidFill>
                  <a:schemeClr val="bg1"/>
                </a:solidFill>
              </a:rPr>
              <a:t>They are both wrong and lost.</a:t>
            </a:r>
          </a:p>
          <a:p>
            <a:pPr marL="339725" indent="-339725">
              <a:spcAft>
                <a:spcPts val="500"/>
              </a:spcAft>
              <a:buNone/>
            </a:pPr>
            <a:r>
              <a:rPr lang="en-US" altLang="en-US" sz="2400" dirty="0">
                <a:solidFill>
                  <a:srgbClr val="00B0F0"/>
                </a:solidFill>
              </a:rPr>
              <a:t>3. </a:t>
            </a:r>
            <a:r>
              <a:rPr lang="en-US" altLang="en-US" sz="3000" dirty="0">
                <a:solidFill>
                  <a:srgbClr val="CCFFCC"/>
                </a:solidFill>
              </a:rPr>
              <a:t>He is Lord’s ambassador, speaking / writing with heavenly authority.</a:t>
            </a:r>
          </a:p>
          <a:p>
            <a:pPr marL="0" indent="0">
              <a:spcAft>
                <a:spcPts val="900"/>
              </a:spcAft>
              <a:buNone/>
            </a:pPr>
            <a:endParaRPr lang="en-US" altLang="en-US" sz="3000" dirty="0">
              <a:solidFill>
                <a:srgbClr val="CCFFCC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000" dirty="0">
              <a:solidFill>
                <a:schemeClr val="bg1"/>
              </a:solidFill>
            </a:endParaRPr>
          </a:p>
          <a:p>
            <a:pPr marL="339725" indent="-339725" algn="ctr">
              <a:spcAft>
                <a:spcPts val="600"/>
              </a:spcAft>
              <a:buNone/>
            </a:pPr>
            <a:endParaRPr lang="en-US" altLang="en-US" sz="30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8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0"/>
            <a:ext cx="8610600" cy="609600"/>
          </a:xfrm>
        </p:spPr>
        <p:txBody>
          <a:bodyPr/>
          <a:lstStyle/>
          <a:p>
            <a:r>
              <a:rPr lang="en-US" altLang="en-US" sz="3100" dirty="0">
                <a:solidFill>
                  <a:srgbClr val="CCECFF"/>
                </a:solidFill>
              </a:rPr>
              <a:t>Paul is an apostle . . .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619811"/>
            <a:ext cx="8610599" cy="57912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1. </a:t>
            </a:r>
            <a:r>
              <a:rPr lang="en-US" altLang="en-US" sz="3000" dirty="0">
                <a:solidFill>
                  <a:srgbClr val="CCFFCC"/>
                </a:solidFill>
              </a:rPr>
              <a:t>Not from men nor through man.   </a:t>
            </a: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[Cf. Isaiah 6]</a:t>
            </a:r>
          </a:p>
          <a:p>
            <a:pPr marL="687388" lvl="1" indent="-3476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sz="3000" u="sng" dirty="0">
                <a:solidFill>
                  <a:srgbClr val="FFFFCC"/>
                </a:solidFill>
              </a:rPr>
              <a:t>Judaizers</a:t>
            </a:r>
            <a:r>
              <a:rPr lang="en-US" altLang="en-US" sz="3000" dirty="0">
                <a:solidFill>
                  <a:srgbClr val="FFFFCC"/>
                </a:solidFill>
              </a:rPr>
              <a:t> oppose / slander everyone they cannot answer</a:t>
            </a:r>
          </a:p>
          <a:p>
            <a:pPr marL="687388" lvl="1" indent="-3476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FFFFCC"/>
                </a:solidFill>
              </a:rPr>
              <a:t>They are mere men with authority of mere men</a:t>
            </a:r>
          </a:p>
          <a:p>
            <a:pPr marL="687388" lvl="1" indent="-347663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FFFFCC"/>
                </a:solidFill>
              </a:rPr>
              <a:t>Paul graduated with honors from school of Gamaliel – </a:t>
            </a:r>
            <a:r>
              <a:rPr lang="en-US" altLang="en-US" sz="3000" dirty="0">
                <a:solidFill>
                  <a:schemeClr val="bg1"/>
                </a:solidFill>
              </a:rPr>
              <a:t>Ph.3:…7-8   </a:t>
            </a:r>
            <a:r>
              <a:rPr lang="en-US" altLang="en-US" dirty="0">
                <a:solidFill>
                  <a:schemeClr val="bg1"/>
                </a:solidFill>
              </a:rPr>
              <a:t>(Ac.22:3)</a:t>
            </a:r>
          </a:p>
          <a:p>
            <a:pPr marL="1196975" lvl="2" indent="-282575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He counted it all garbage when compared to salvation in Christ</a:t>
            </a:r>
          </a:p>
          <a:p>
            <a:pPr marL="0" indent="0">
              <a:spcAft>
                <a:spcPts val="900"/>
              </a:spcAft>
              <a:buNone/>
            </a:pPr>
            <a:endParaRPr lang="en-US" altLang="en-US" sz="3000" dirty="0">
              <a:solidFill>
                <a:srgbClr val="CCFFCC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000" dirty="0">
              <a:solidFill>
                <a:schemeClr val="bg1"/>
              </a:solidFill>
            </a:endParaRPr>
          </a:p>
          <a:p>
            <a:pPr marL="339725" indent="-339725" algn="ctr">
              <a:spcAft>
                <a:spcPts val="600"/>
              </a:spcAft>
              <a:buNone/>
            </a:pPr>
            <a:endParaRPr lang="en-US" altLang="en-US" sz="30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8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0"/>
            <a:ext cx="8610600" cy="609600"/>
          </a:xfrm>
        </p:spPr>
        <p:txBody>
          <a:bodyPr/>
          <a:lstStyle/>
          <a:p>
            <a:r>
              <a:rPr lang="en-US" altLang="en-US" sz="3100" dirty="0">
                <a:solidFill>
                  <a:srgbClr val="CCECFF"/>
                </a:solidFill>
              </a:rPr>
              <a:t>Paul is an apostle . . .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619811"/>
            <a:ext cx="8610599" cy="5791200"/>
          </a:xfrm>
        </p:spPr>
        <p:txBody>
          <a:bodyPr/>
          <a:lstStyle/>
          <a:p>
            <a:pPr marL="395288" indent="-395288">
              <a:spcAft>
                <a:spcPts val="300"/>
              </a:spcAft>
              <a:buNone/>
            </a:pPr>
            <a:r>
              <a:rPr lang="en-US" altLang="en-US" sz="2400" dirty="0">
                <a:solidFill>
                  <a:schemeClr val="bg1">
                    <a:lumMod val="95000"/>
                  </a:schemeClr>
                </a:solidFill>
              </a:rPr>
              <a:t>2. </a:t>
            </a:r>
            <a:r>
              <a:rPr lang="en-US" altLang="en-US" sz="3000" dirty="0">
                <a:solidFill>
                  <a:srgbClr val="CCFFCC"/>
                </a:solidFill>
              </a:rPr>
              <a:t>But through Jesus Christ and the Father Who raised Him from the dead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lvl="1" indent="-3476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FFFFCC"/>
                </a:solidFill>
              </a:rPr>
              <a:t>Jesus </a:t>
            </a:r>
            <a:r>
              <a:rPr lang="en-US" altLang="en-US" sz="3000" u="sng" dirty="0">
                <a:solidFill>
                  <a:srgbClr val="FFFFCC"/>
                </a:solidFill>
              </a:rPr>
              <a:t>could</a:t>
            </a:r>
            <a:r>
              <a:rPr lang="en-US" altLang="en-US" sz="3000" dirty="0">
                <a:solidFill>
                  <a:srgbClr val="FFFFCC"/>
                </a:solidFill>
              </a:rPr>
              <a:t> make Paul an apostle as He did the 12    </a:t>
            </a:r>
          </a:p>
          <a:p>
            <a:pPr lvl="1" indent="-3476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The Godhead sent Paul   </a:t>
            </a:r>
          </a:p>
          <a:p>
            <a:pPr lvl="1" indent="-3476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FFFFCC"/>
                </a:solidFill>
              </a:rPr>
              <a:t>Jesus appeared to Paul more gloriously than He did to the twelve </a:t>
            </a:r>
            <a:r>
              <a:rPr lang="en-US" altLang="en-US" sz="3000" dirty="0">
                <a:solidFill>
                  <a:schemeClr val="bg1"/>
                </a:solidFill>
              </a:rPr>
              <a:t>(</a:t>
            </a:r>
            <a:r>
              <a:rPr lang="en-US" altLang="en-US" sz="3000" u="sng" dirty="0">
                <a:solidFill>
                  <a:schemeClr val="bg1"/>
                </a:solidFill>
              </a:rPr>
              <a:t>Ac.9</a:t>
            </a:r>
            <a:r>
              <a:rPr lang="en-US" altLang="en-US" sz="3000" dirty="0">
                <a:solidFill>
                  <a:schemeClr val="bg1"/>
                </a:solidFill>
              </a:rPr>
              <a:t>) </a:t>
            </a:r>
          </a:p>
          <a:p>
            <a:pPr marL="0" indent="0">
              <a:spcAft>
                <a:spcPts val="900"/>
              </a:spcAft>
              <a:buNone/>
            </a:pPr>
            <a:endParaRPr lang="en-US" altLang="en-US" sz="3000" dirty="0">
              <a:solidFill>
                <a:srgbClr val="CCFFCC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000" dirty="0">
              <a:solidFill>
                <a:schemeClr val="bg1"/>
              </a:solidFill>
            </a:endParaRPr>
          </a:p>
          <a:p>
            <a:pPr marL="339725" indent="-339725" algn="ctr">
              <a:spcAft>
                <a:spcPts val="600"/>
              </a:spcAft>
              <a:buNone/>
            </a:pPr>
            <a:endParaRPr lang="en-US" altLang="en-US" sz="30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1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9FED7B1-F121-1215-FF36-A7CB9F400B6F}"/>
              </a:ext>
            </a:extLst>
          </p:cNvPr>
          <p:cNvSpPr/>
          <p:nvPr/>
        </p:nvSpPr>
        <p:spPr bwMode="auto">
          <a:xfrm>
            <a:off x="2139690" y="179106"/>
            <a:ext cx="4866266" cy="37707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Paul, an Apostle, 1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41DA0D6-9641-BAEC-BF89-938324D4E772}"/>
              </a:ext>
            </a:extLst>
          </p:cNvPr>
          <p:cNvSpPr/>
          <p:nvPr/>
        </p:nvSpPr>
        <p:spPr bwMode="auto">
          <a:xfrm>
            <a:off x="1012041" y="708579"/>
            <a:ext cx="7124700" cy="480768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Paul’s Brethren,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73553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0"/>
            <a:ext cx="8610600" cy="609600"/>
          </a:xfrm>
        </p:spPr>
        <p:txBody>
          <a:bodyPr/>
          <a:lstStyle/>
          <a:p>
            <a:r>
              <a:rPr lang="en-US" altLang="en-US" sz="3100" dirty="0">
                <a:solidFill>
                  <a:srgbClr val="CCECFF"/>
                </a:solidFill>
              </a:rPr>
              <a:t>All the brethren who are with me…</a:t>
            </a:r>
            <a:endParaRPr lang="en-US" altLang="en-US" sz="31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629238"/>
            <a:ext cx="8610599" cy="5791200"/>
          </a:xfrm>
        </p:spPr>
        <p:txBody>
          <a:bodyPr/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rgbClr val="FFFFCC"/>
                </a:solidFill>
              </a:rPr>
              <a:t>Paul is not alone: other faithful brothers stand with him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rgbClr val="FFFFCC"/>
                </a:solidFill>
              </a:rPr>
              <a:t>Paul answers those who are bringing the Galatians into spiritual slavery</a:t>
            </a:r>
          </a:p>
          <a:p>
            <a:pPr marL="457200" lvl="1" indent="0">
              <a:spcAft>
                <a:spcPts val="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FE8A41-CFE2-EA10-AB12-90C330D7B24D}"/>
              </a:ext>
            </a:extLst>
          </p:cNvPr>
          <p:cNvSpPr/>
          <p:nvPr/>
        </p:nvSpPr>
        <p:spPr>
          <a:xfrm>
            <a:off x="1191634" y="3007150"/>
            <a:ext cx="6770159" cy="1357459"/>
          </a:xfrm>
          <a:prstGeom prst="rect">
            <a:avLst/>
          </a:prstGeom>
          <a:solidFill>
            <a:schemeClr val="tx1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rgbClr val="CCFFCC"/>
                </a:solidFill>
              </a:rPr>
              <a:t>To the churches of Galatia…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North or South?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8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2485</TotalTime>
  <Words>1641</Words>
  <Application>Microsoft Office PowerPoint</Application>
  <PresentationFormat>On-screen Show (4:3)</PresentationFormat>
  <Paragraphs>201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Verdana</vt:lpstr>
      <vt:lpstr>Wingdings</vt:lpstr>
      <vt:lpstr>Default Design</vt:lpstr>
      <vt:lpstr>PowerPoint Presentation</vt:lpstr>
      <vt:lpstr>Note Well – </vt:lpstr>
      <vt:lpstr>PowerPoint Presentation</vt:lpstr>
      <vt:lpstr>PowerPoint Presentation</vt:lpstr>
      <vt:lpstr>Paul is an apostle [emphatic]</vt:lpstr>
      <vt:lpstr>Paul is an apostle . . . </vt:lpstr>
      <vt:lpstr>Paul is an apostle . . . </vt:lpstr>
      <vt:lpstr>PowerPoint Presentation</vt:lpstr>
      <vt:lpstr>All the brethren who are with me…</vt:lpstr>
      <vt:lpstr>PowerPoint Presentation</vt:lpstr>
      <vt:lpstr>PowerPoint Presentation</vt:lpstr>
      <vt:lpstr>Grace to you and peace</vt:lpstr>
      <vt:lpstr>PowerPoint Presentation</vt:lpstr>
      <vt:lpstr>PowerPoint Presentation</vt:lpstr>
      <vt:lpstr>PowerPoint Presentation</vt:lpstr>
      <vt:lpstr>‘To Whom be glory forever and ever. Amen’</vt:lpstr>
      <vt:lpstr>PowerPoint Presentation</vt:lpstr>
      <vt:lpstr>PowerPoint Presentation</vt:lpstr>
      <vt:lpstr>Sudden apostasy</vt:lpstr>
      <vt:lpstr>PowerPoint Presentation</vt:lpstr>
      <vt:lpstr>PowerPoint Presentation</vt:lpstr>
      <vt:lpstr>They have embraced a different gospel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Duggin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</dc:creator>
  <cp:lastModifiedBy>Ty Johnson</cp:lastModifiedBy>
  <cp:revision>26</cp:revision>
  <dcterms:created xsi:type="dcterms:W3CDTF">2011-08-18T15:42:19Z</dcterms:created>
  <dcterms:modified xsi:type="dcterms:W3CDTF">2024-02-03T04:01:43Z</dcterms:modified>
</cp:coreProperties>
</file>