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notesMasterIdLst>
    <p:notesMasterId r:id="rId28"/>
  </p:notesMasterIdLst>
  <p:sldIdLst>
    <p:sldId id="501" r:id="rId2"/>
    <p:sldId id="447" r:id="rId3"/>
    <p:sldId id="597" r:id="rId4"/>
    <p:sldId id="589" r:id="rId5"/>
    <p:sldId id="605" r:id="rId6"/>
    <p:sldId id="606" r:id="rId7"/>
    <p:sldId id="624" r:id="rId8"/>
    <p:sldId id="590" r:id="rId9"/>
    <p:sldId id="625" r:id="rId10"/>
    <p:sldId id="635" r:id="rId11"/>
    <p:sldId id="626" r:id="rId12"/>
    <p:sldId id="591" r:id="rId13"/>
    <p:sldId id="627" r:id="rId14"/>
    <p:sldId id="592" r:id="rId15"/>
    <p:sldId id="628" r:id="rId16"/>
    <p:sldId id="630" r:id="rId17"/>
    <p:sldId id="602" r:id="rId18"/>
    <p:sldId id="636" r:id="rId19"/>
    <p:sldId id="637" r:id="rId20"/>
    <p:sldId id="638" r:id="rId21"/>
    <p:sldId id="631" r:id="rId22"/>
    <p:sldId id="565" r:id="rId23"/>
    <p:sldId id="639" r:id="rId24"/>
    <p:sldId id="632" r:id="rId25"/>
    <p:sldId id="623" r:id="rId26"/>
    <p:sldId id="633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CC"/>
    <a:srgbClr val="CCFFFF"/>
    <a:srgbClr val="99FFCC"/>
    <a:srgbClr val="CCECFF"/>
    <a:srgbClr val="FFFF99"/>
    <a:srgbClr val="A50021"/>
    <a:srgbClr val="CC0066"/>
    <a:srgbClr val="800000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D788FA-BDEA-4D7A-BC3D-778519C93EE4}" v="224" dt="2024-01-14T21:34:13.0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138" y="9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k duggin" userId="0b05f36c4f69b508" providerId="LiveId" clId="{BED788FA-BDEA-4D7A-BC3D-778519C93EE4}"/>
    <pc:docChg chg="modSld">
      <pc:chgData name="rick duggin" userId="0b05f36c4f69b508" providerId="LiveId" clId="{BED788FA-BDEA-4D7A-BC3D-778519C93EE4}" dt="2024-01-14T21:34:32.428" v="224" actId="207"/>
      <pc:docMkLst>
        <pc:docMk/>
      </pc:docMkLst>
      <pc:sldChg chg="modSp mod">
        <pc:chgData name="rick duggin" userId="0b05f36c4f69b508" providerId="LiveId" clId="{BED788FA-BDEA-4D7A-BC3D-778519C93EE4}" dt="2024-01-14T20:32:29.765" v="1" actId="115"/>
        <pc:sldMkLst>
          <pc:docMk/>
          <pc:sldMk cId="2960715936" sldId="374"/>
        </pc:sldMkLst>
        <pc:spChg chg="mod">
          <ac:chgData name="rick duggin" userId="0b05f36c4f69b508" providerId="LiveId" clId="{BED788FA-BDEA-4D7A-BC3D-778519C93EE4}" dt="2024-01-14T20:32:29.765" v="1" actId="115"/>
          <ac:spMkLst>
            <pc:docMk/>
            <pc:sldMk cId="2960715936" sldId="374"/>
            <ac:spMk id="3075" creationId="{00000000-0000-0000-0000-000000000000}"/>
          </ac:spMkLst>
        </pc:spChg>
      </pc:sldChg>
      <pc:sldChg chg="modSp">
        <pc:chgData name="rick duggin" userId="0b05f36c4f69b508" providerId="LiveId" clId="{BED788FA-BDEA-4D7A-BC3D-778519C93EE4}" dt="2024-01-14T20:32:58.259" v="7" actId="20577"/>
        <pc:sldMkLst>
          <pc:docMk/>
          <pc:sldMk cId="908237227" sldId="447"/>
        </pc:sldMkLst>
        <pc:spChg chg="mod">
          <ac:chgData name="rick duggin" userId="0b05f36c4f69b508" providerId="LiveId" clId="{BED788FA-BDEA-4D7A-BC3D-778519C93EE4}" dt="2024-01-14T20:32:58.259" v="7" actId="20577"/>
          <ac:spMkLst>
            <pc:docMk/>
            <pc:sldMk cId="908237227" sldId="447"/>
            <ac:spMk id="3075" creationId="{00000000-0000-0000-0000-000000000000}"/>
          </ac:spMkLst>
        </pc:spChg>
      </pc:sldChg>
      <pc:sldChg chg="modSp">
        <pc:chgData name="rick duggin" userId="0b05f36c4f69b508" providerId="LiveId" clId="{BED788FA-BDEA-4D7A-BC3D-778519C93EE4}" dt="2024-01-14T20:35:23.998" v="8" actId="115"/>
        <pc:sldMkLst>
          <pc:docMk/>
          <pc:sldMk cId="2004382304" sldId="589"/>
        </pc:sldMkLst>
        <pc:spChg chg="mod">
          <ac:chgData name="rick duggin" userId="0b05f36c4f69b508" providerId="LiveId" clId="{BED788FA-BDEA-4D7A-BC3D-778519C93EE4}" dt="2024-01-14T20:35:23.998" v="8" actId="115"/>
          <ac:spMkLst>
            <pc:docMk/>
            <pc:sldMk cId="2004382304" sldId="589"/>
            <ac:spMk id="3075" creationId="{00000000-0000-0000-0000-000000000000}"/>
          </ac:spMkLst>
        </pc:spChg>
      </pc:sldChg>
      <pc:sldChg chg="modSp modAnim">
        <pc:chgData name="rick duggin" userId="0b05f36c4f69b508" providerId="LiveId" clId="{BED788FA-BDEA-4D7A-BC3D-778519C93EE4}" dt="2024-01-14T20:48:09.614" v="72" actId="20577"/>
        <pc:sldMkLst>
          <pc:docMk/>
          <pc:sldMk cId="4038080838" sldId="590"/>
        </pc:sldMkLst>
        <pc:spChg chg="mod">
          <ac:chgData name="rick duggin" userId="0b05f36c4f69b508" providerId="LiveId" clId="{BED788FA-BDEA-4D7A-BC3D-778519C93EE4}" dt="2024-01-14T20:48:09.614" v="72" actId="20577"/>
          <ac:spMkLst>
            <pc:docMk/>
            <pc:sldMk cId="4038080838" sldId="590"/>
            <ac:spMk id="3075" creationId="{00000000-0000-0000-0000-000000000000}"/>
          </ac:spMkLst>
        </pc:spChg>
      </pc:sldChg>
      <pc:sldChg chg="modSp">
        <pc:chgData name="rick duggin" userId="0b05f36c4f69b508" providerId="LiveId" clId="{BED788FA-BDEA-4D7A-BC3D-778519C93EE4}" dt="2024-01-14T20:59:17.530" v="78" actId="115"/>
        <pc:sldMkLst>
          <pc:docMk/>
          <pc:sldMk cId="1809931451" sldId="591"/>
        </pc:sldMkLst>
        <pc:spChg chg="mod">
          <ac:chgData name="rick duggin" userId="0b05f36c4f69b508" providerId="LiveId" clId="{BED788FA-BDEA-4D7A-BC3D-778519C93EE4}" dt="2024-01-14T20:59:17.530" v="78" actId="115"/>
          <ac:spMkLst>
            <pc:docMk/>
            <pc:sldMk cId="1809931451" sldId="591"/>
            <ac:spMk id="3075" creationId="{00000000-0000-0000-0000-000000000000}"/>
          </ac:spMkLst>
        </pc:spChg>
      </pc:sldChg>
      <pc:sldChg chg="modSp">
        <pc:chgData name="rick duggin" userId="0b05f36c4f69b508" providerId="LiveId" clId="{BED788FA-BDEA-4D7A-BC3D-778519C93EE4}" dt="2024-01-14T21:03:00.498" v="82" actId="207"/>
        <pc:sldMkLst>
          <pc:docMk/>
          <pc:sldMk cId="379233025" sldId="592"/>
        </pc:sldMkLst>
        <pc:spChg chg="mod">
          <ac:chgData name="rick duggin" userId="0b05f36c4f69b508" providerId="LiveId" clId="{BED788FA-BDEA-4D7A-BC3D-778519C93EE4}" dt="2024-01-14T21:03:00.498" v="82" actId="207"/>
          <ac:spMkLst>
            <pc:docMk/>
            <pc:sldMk cId="379233025" sldId="592"/>
            <ac:spMk id="3075" creationId="{00000000-0000-0000-0000-000000000000}"/>
          </ac:spMkLst>
        </pc:spChg>
      </pc:sldChg>
      <pc:sldChg chg="modSp">
        <pc:chgData name="rick duggin" userId="0b05f36c4f69b508" providerId="LiveId" clId="{BED788FA-BDEA-4D7A-BC3D-778519C93EE4}" dt="2024-01-14T21:11:04.104" v="136" actId="20577"/>
        <pc:sldMkLst>
          <pc:docMk/>
          <pc:sldMk cId="1328999779" sldId="602"/>
        </pc:sldMkLst>
        <pc:spChg chg="mod">
          <ac:chgData name="rick duggin" userId="0b05f36c4f69b508" providerId="LiveId" clId="{BED788FA-BDEA-4D7A-BC3D-778519C93EE4}" dt="2024-01-14T21:11:04.104" v="136" actId="20577"/>
          <ac:spMkLst>
            <pc:docMk/>
            <pc:sldMk cId="1328999779" sldId="602"/>
            <ac:spMk id="3075" creationId="{00000000-0000-0000-0000-000000000000}"/>
          </ac:spMkLst>
        </pc:spChg>
      </pc:sldChg>
      <pc:sldChg chg="modSp">
        <pc:chgData name="rick duggin" userId="0b05f36c4f69b508" providerId="LiveId" clId="{BED788FA-BDEA-4D7A-BC3D-778519C93EE4}" dt="2024-01-14T20:40:05.527" v="47" actId="404"/>
        <pc:sldMkLst>
          <pc:docMk/>
          <pc:sldMk cId="991884765" sldId="605"/>
        </pc:sldMkLst>
        <pc:spChg chg="mod">
          <ac:chgData name="rick duggin" userId="0b05f36c4f69b508" providerId="LiveId" clId="{BED788FA-BDEA-4D7A-BC3D-778519C93EE4}" dt="2024-01-14T20:40:05.527" v="47" actId="404"/>
          <ac:spMkLst>
            <pc:docMk/>
            <pc:sldMk cId="991884765" sldId="605"/>
            <ac:spMk id="3075" creationId="{00000000-0000-0000-0000-000000000000}"/>
          </ac:spMkLst>
        </pc:spChg>
      </pc:sldChg>
      <pc:sldChg chg="addSp modSp mod modAnim">
        <pc:chgData name="rick duggin" userId="0b05f36c4f69b508" providerId="LiveId" clId="{BED788FA-BDEA-4D7A-BC3D-778519C93EE4}" dt="2024-01-14T20:44:30.222" v="64" actId="207"/>
        <pc:sldMkLst>
          <pc:docMk/>
          <pc:sldMk cId="1558915620" sldId="606"/>
        </pc:sldMkLst>
        <pc:spChg chg="mod">
          <ac:chgData name="rick duggin" userId="0b05f36c4f69b508" providerId="LiveId" clId="{BED788FA-BDEA-4D7A-BC3D-778519C93EE4}" dt="2024-01-14T20:44:30.222" v="64" actId="207"/>
          <ac:spMkLst>
            <pc:docMk/>
            <pc:sldMk cId="1558915620" sldId="606"/>
            <ac:spMk id="3075" creationId="{00000000-0000-0000-0000-000000000000}"/>
          </ac:spMkLst>
        </pc:spChg>
        <pc:cxnChg chg="add mod">
          <ac:chgData name="rick duggin" userId="0b05f36c4f69b508" providerId="LiveId" clId="{BED788FA-BDEA-4D7A-BC3D-778519C93EE4}" dt="2024-01-14T20:43:41.838" v="57" actId="1582"/>
          <ac:cxnSpMkLst>
            <pc:docMk/>
            <pc:sldMk cId="1558915620" sldId="606"/>
            <ac:cxnSpMk id="3" creationId="{D1CB3433-74E6-2CAE-1B4F-0B0AE08B059A}"/>
          </ac:cxnSpMkLst>
        </pc:cxnChg>
      </pc:sldChg>
      <pc:sldChg chg="modSp mod modAnim">
        <pc:chgData name="rick duggin" userId="0b05f36c4f69b508" providerId="LiveId" clId="{BED788FA-BDEA-4D7A-BC3D-778519C93EE4}" dt="2024-01-14T21:34:32.428" v="224" actId="207"/>
        <pc:sldMkLst>
          <pc:docMk/>
          <pc:sldMk cId="3812531422" sldId="623"/>
        </pc:sldMkLst>
        <pc:spChg chg="mod">
          <ac:chgData name="rick duggin" userId="0b05f36c4f69b508" providerId="LiveId" clId="{BED788FA-BDEA-4D7A-BC3D-778519C93EE4}" dt="2024-01-14T21:34:32.428" v="224" actId="207"/>
          <ac:spMkLst>
            <pc:docMk/>
            <pc:sldMk cId="3812531422" sldId="623"/>
            <ac:spMk id="3075" creationId="{00000000-0000-0000-0000-000000000000}"/>
          </ac:spMkLst>
        </pc:spChg>
      </pc:sldChg>
      <pc:sldChg chg="modSp">
        <pc:chgData name="rick duggin" userId="0b05f36c4f69b508" providerId="LiveId" clId="{BED788FA-BDEA-4D7A-BC3D-778519C93EE4}" dt="2024-01-14T20:56:57.413" v="75" actId="115"/>
        <pc:sldMkLst>
          <pc:docMk/>
          <pc:sldMk cId="2773736556" sldId="625"/>
        </pc:sldMkLst>
        <pc:spChg chg="mod">
          <ac:chgData name="rick duggin" userId="0b05f36c4f69b508" providerId="LiveId" clId="{BED788FA-BDEA-4D7A-BC3D-778519C93EE4}" dt="2024-01-14T20:56:57.413" v="75" actId="115"/>
          <ac:spMkLst>
            <pc:docMk/>
            <pc:sldMk cId="2773736556" sldId="625"/>
            <ac:spMk id="3075" creationId="{00000000-0000-0000-0000-000000000000}"/>
          </ac:spMkLst>
        </pc:spChg>
      </pc:sldChg>
      <pc:sldChg chg="modSp">
        <pc:chgData name="rick duggin" userId="0b05f36c4f69b508" providerId="LiveId" clId="{BED788FA-BDEA-4D7A-BC3D-778519C93EE4}" dt="2024-01-14T21:18:30.900" v="184" actId="6549"/>
        <pc:sldMkLst>
          <pc:docMk/>
          <pc:sldMk cId="658220854" sldId="632"/>
        </pc:sldMkLst>
        <pc:spChg chg="mod">
          <ac:chgData name="rick duggin" userId="0b05f36c4f69b508" providerId="LiveId" clId="{BED788FA-BDEA-4D7A-BC3D-778519C93EE4}" dt="2024-01-14T21:18:30.900" v="184" actId="6549"/>
          <ac:spMkLst>
            <pc:docMk/>
            <pc:sldMk cId="658220854" sldId="632"/>
            <ac:spMk id="3075" creationId="{00000000-0000-0000-0000-000000000000}"/>
          </ac:spMkLst>
        </pc:spChg>
      </pc:sldChg>
      <pc:sldChg chg="modSp">
        <pc:chgData name="rick duggin" userId="0b05f36c4f69b508" providerId="LiveId" clId="{BED788FA-BDEA-4D7A-BC3D-778519C93EE4}" dt="2024-01-14T21:34:13.058" v="223" actId="207"/>
        <pc:sldMkLst>
          <pc:docMk/>
          <pc:sldMk cId="310456673" sldId="633"/>
        </pc:sldMkLst>
        <pc:spChg chg="mod">
          <ac:chgData name="rick duggin" userId="0b05f36c4f69b508" providerId="LiveId" clId="{BED788FA-BDEA-4D7A-BC3D-778519C93EE4}" dt="2024-01-14T21:34:13.058" v="223" actId="207"/>
          <ac:spMkLst>
            <pc:docMk/>
            <pc:sldMk cId="310456673" sldId="633"/>
            <ac:spMk id="3075" creationId="{00000000-0000-0000-0000-000000000000}"/>
          </ac:spMkLst>
        </pc:spChg>
      </pc:sldChg>
      <pc:sldChg chg="modSp">
        <pc:chgData name="rick duggin" userId="0b05f36c4f69b508" providerId="LiveId" clId="{BED788FA-BDEA-4D7A-BC3D-778519C93EE4}" dt="2024-01-14T21:13:22.598" v="140" actId="20577"/>
        <pc:sldMkLst>
          <pc:docMk/>
          <pc:sldMk cId="2559756072" sldId="637"/>
        </pc:sldMkLst>
        <pc:spChg chg="mod">
          <ac:chgData name="rick duggin" userId="0b05f36c4f69b508" providerId="LiveId" clId="{BED788FA-BDEA-4D7A-BC3D-778519C93EE4}" dt="2024-01-14T21:13:22.598" v="140" actId="20577"/>
          <ac:spMkLst>
            <pc:docMk/>
            <pc:sldMk cId="2559756072" sldId="637"/>
            <ac:spMk id="307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518AFE3-24BA-4866-8630-B6BBB375F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28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884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401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0537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80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928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854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352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395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283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33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876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067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7165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9820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9441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7437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4413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4657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38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319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871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369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581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39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562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C5D134-76E8-4430-B990-5385720D37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44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8CC59-2BB9-4D66-89EA-EC5F53207B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16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277CA-B34E-4685-9764-05F1582DD5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03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A44EF-35B6-4BA2-94E8-8A291C309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60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0CDB0-671E-4BF2-9B05-F278A425E8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08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083BD-CC05-454A-B5F3-8330BAA7D3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34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CCE5FA-4EEC-4547-8EDF-B41A7E5E2D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67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84FB7-DB9A-46D2-B1A2-EB73675BA5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12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718E9-636E-4686-8A5C-2BD8042C23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23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69D4D-AEBA-443F-A46F-AF483A246E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780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F0AC7-175D-42AC-BE4B-9BBD2289A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005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1F513-D9AC-4E72-A51A-42CDBCD9FF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03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C68EBA-A7B9-429F-ABFC-7908F04228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09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9FED7B1-F121-1215-FF36-A7CB9F400B6F}"/>
              </a:ext>
            </a:extLst>
          </p:cNvPr>
          <p:cNvSpPr/>
          <p:nvPr/>
        </p:nvSpPr>
        <p:spPr bwMode="auto">
          <a:xfrm>
            <a:off x="1890485" y="556181"/>
            <a:ext cx="5374259" cy="116892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9525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Paul’s Proof</a:t>
            </a: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9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0"/>
            <a:ext cx="8610600" cy="609600"/>
          </a:xfrm>
        </p:spPr>
        <p:txBody>
          <a:bodyPr/>
          <a:lstStyle/>
          <a:p>
            <a:r>
              <a:rPr lang="en-US" altLang="en-US" sz="3100" dirty="0">
                <a:solidFill>
                  <a:srgbClr val="CCFFFF"/>
                </a:solidFill>
              </a:rPr>
              <a:t>Our written miracles do the same today.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629238"/>
            <a:ext cx="8610599" cy="5791200"/>
          </a:xfrm>
        </p:spPr>
        <p:txBody>
          <a:bodyPr/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chemeClr val="bg1"/>
                </a:solidFill>
              </a:rPr>
              <a:t>2 Peter 1</a:t>
            </a:r>
            <a:r>
              <a:rPr lang="en-US" altLang="en-US" sz="3100" baseline="30000" dirty="0">
                <a:solidFill>
                  <a:schemeClr val="bg1"/>
                </a:solidFill>
              </a:rPr>
              <a:t>16</a:t>
            </a:r>
            <a:r>
              <a:rPr lang="en-US" altLang="en-US" sz="3100" dirty="0">
                <a:solidFill>
                  <a:schemeClr val="bg1"/>
                </a:solidFill>
              </a:rPr>
              <a:t> </a:t>
            </a:r>
            <a:r>
              <a:rPr lang="en-US" altLang="en-US" sz="3100" dirty="0">
                <a:solidFill>
                  <a:srgbClr val="FFFFCC"/>
                </a:solidFill>
              </a:rPr>
              <a:t>For we did not follow cunningly devised fables when we made known to you the power and coming of our Lord Jesus Christ, but were eyewitnesses of His majesty. </a:t>
            </a:r>
            <a:r>
              <a:rPr lang="en-US" altLang="en-US" sz="3100" baseline="30000" dirty="0">
                <a:solidFill>
                  <a:schemeClr val="bg1"/>
                </a:solidFill>
              </a:rPr>
              <a:t>17</a:t>
            </a:r>
            <a:r>
              <a:rPr lang="en-US" altLang="en-US" sz="3100" dirty="0">
                <a:solidFill>
                  <a:srgbClr val="FFFFCC"/>
                </a:solidFill>
              </a:rPr>
              <a:t> For He received from God the Father honor and glory when such a voice came to Him from the Excellent Glory: “This is My beloved Son, in whom I am well pleased.” </a:t>
            </a:r>
            <a:r>
              <a:rPr lang="en-US" altLang="en-US" sz="3100" baseline="30000" dirty="0">
                <a:solidFill>
                  <a:schemeClr val="bg1"/>
                </a:solidFill>
              </a:rPr>
              <a:t>18</a:t>
            </a:r>
            <a:r>
              <a:rPr lang="en-US" altLang="en-US" sz="3100" dirty="0">
                <a:solidFill>
                  <a:srgbClr val="FFFFCC"/>
                </a:solidFill>
              </a:rPr>
              <a:t> And we heard this voice which came from heaven when we were with Him on the holy mountain. </a:t>
            </a:r>
            <a:r>
              <a:rPr lang="en-US" altLang="en-US" sz="3100" baseline="30000" dirty="0">
                <a:solidFill>
                  <a:schemeClr val="bg1"/>
                </a:solidFill>
              </a:rPr>
              <a:t>19</a:t>
            </a:r>
            <a:r>
              <a:rPr lang="en-US" altLang="en-US" sz="3100" dirty="0">
                <a:solidFill>
                  <a:srgbClr val="FFFFCC"/>
                </a:solidFill>
              </a:rPr>
              <a:t> And so we have the prophetic word con-firmed, which you do well to take heed…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altLang="en-US" sz="3100" dirty="0">
              <a:solidFill>
                <a:srgbClr val="FFFFCC"/>
              </a:solidFill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altLang="en-US" sz="3100" dirty="0">
              <a:solidFill>
                <a:srgbClr val="FFFFCC"/>
              </a:solidFill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rgbClr val="FFFFCC"/>
                </a:solidFill>
              </a:rPr>
              <a:t>The New King James Version (2 Pe 1:16–19). (1982). Thomas Nelson.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en-US" sz="31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22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9FED7B1-F121-1215-FF36-A7CB9F400B6F}"/>
              </a:ext>
            </a:extLst>
          </p:cNvPr>
          <p:cNvSpPr/>
          <p:nvPr/>
        </p:nvSpPr>
        <p:spPr bwMode="auto">
          <a:xfrm>
            <a:off x="1628732" y="207388"/>
            <a:ext cx="5888182" cy="471343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Authority of Gospel, 1:11-12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8847A7C5-A613-86CB-2A37-504436CA309E}"/>
              </a:ext>
            </a:extLst>
          </p:cNvPr>
          <p:cNvSpPr/>
          <p:nvPr/>
        </p:nvSpPr>
        <p:spPr bwMode="auto">
          <a:xfrm>
            <a:off x="1012044" y="1481571"/>
            <a:ext cx="7124700" cy="876696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Advance in Judaism,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1:14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00DC5E6-B992-7144-AE2D-A6C20FC7C414}"/>
              </a:ext>
            </a:extLst>
          </p:cNvPr>
          <p:cNvSpPr/>
          <p:nvPr/>
        </p:nvSpPr>
        <p:spPr bwMode="auto">
          <a:xfrm>
            <a:off x="1630300" y="840554"/>
            <a:ext cx="5888182" cy="471343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Aim of Gospel, 1:13</a:t>
            </a:r>
          </a:p>
        </p:txBody>
      </p:sp>
    </p:spTree>
    <p:extLst>
      <p:ext uri="{BB962C8B-B14F-4D97-AF65-F5344CB8AC3E}">
        <p14:creationId xmlns:p14="http://schemas.microsoft.com/office/powerpoint/2010/main" val="60749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0"/>
            <a:ext cx="8610600" cy="609600"/>
          </a:xfrm>
        </p:spPr>
        <p:txBody>
          <a:bodyPr/>
          <a:lstStyle/>
          <a:p>
            <a:r>
              <a:rPr lang="en-US" altLang="en-US" sz="3100" dirty="0">
                <a:solidFill>
                  <a:srgbClr val="CCECFF"/>
                </a:solidFill>
              </a:rPr>
              <a:t>Paul was happy and prosperous in ignorance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648092"/>
            <a:ext cx="8610599" cy="5791200"/>
          </a:xfrm>
        </p:spPr>
        <p:txBody>
          <a:bodyPr/>
          <a:lstStyle/>
          <a:p>
            <a:pPr marL="0" indent="0" algn="ctr">
              <a:spcAft>
                <a:spcPts val="300"/>
              </a:spcAft>
              <a:buNone/>
            </a:pPr>
            <a:r>
              <a:rPr lang="en-US" altLang="en-US" sz="3100" dirty="0">
                <a:solidFill>
                  <a:schemeClr val="bg1"/>
                </a:solidFill>
              </a:rPr>
              <a:t>Ph.3:4-6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rgbClr val="CCFFCC"/>
                </a:solidFill>
              </a:rPr>
              <a:t>Zealous for traditions of fathers </a:t>
            </a:r>
          </a:p>
          <a:p>
            <a:pPr lvl="1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chemeClr val="bg1"/>
                </a:solidFill>
              </a:rPr>
              <a:t>He surpassed Gamaliel, Ac.5:33-39  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chemeClr val="bg1"/>
                </a:solidFill>
              </a:rPr>
              <a:t>Ac.8:3;  26:5, 9-10-11  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rgbClr val="CCFFCC"/>
                </a:solidFill>
              </a:rPr>
              <a:t>Paul went to head of class; </a:t>
            </a:r>
            <a:r>
              <a:rPr lang="en-US" altLang="en-US" sz="3100" u="sng" dirty="0">
                <a:solidFill>
                  <a:srgbClr val="CCFFCC"/>
                </a:solidFill>
              </a:rPr>
              <a:t>advanced</a:t>
            </a:r>
            <a:r>
              <a:rPr lang="en-US" altLang="en-US" sz="3100" dirty="0">
                <a:solidFill>
                  <a:srgbClr val="CCFFCC"/>
                </a:solidFill>
              </a:rPr>
              <a:t> in Judaism.   [Not all progress is good]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rgbClr val="CCFFCC"/>
                </a:solidFill>
              </a:rPr>
              <a:t>Paul was more zealous for traditions of fathers.  </a:t>
            </a:r>
            <a:r>
              <a:rPr lang="en-US" altLang="en-US" sz="2400" dirty="0">
                <a:solidFill>
                  <a:schemeClr val="bg1"/>
                </a:solidFill>
              </a:rPr>
              <a:t>[Ac.5:33-39]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rgbClr val="CCFFCC"/>
                </a:solidFill>
              </a:rPr>
              <a:t>Paul alludes to Jeremiah </a:t>
            </a:r>
            <a:r>
              <a:rPr lang="en-US" altLang="en-US" sz="3100" dirty="0">
                <a:solidFill>
                  <a:schemeClr val="bg1"/>
                </a:solidFill>
              </a:rPr>
              <a:t>(Jer.1:5) </a:t>
            </a:r>
          </a:p>
        </p:txBody>
      </p:sp>
    </p:spTree>
    <p:extLst>
      <p:ext uri="{BB962C8B-B14F-4D97-AF65-F5344CB8AC3E}">
        <p14:creationId xmlns:p14="http://schemas.microsoft.com/office/powerpoint/2010/main" val="180993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9FED7B1-F121-1215-FF36-A7CB9F400B6F}"/>
              </a:ext>
            </a:extLst>
          </p:cNvPr>
          <p:cNvSpPr/>
          <p:nvPr/>
        </p:nvSpPr>
        <p:spPr bwMode="auto">
          <a:xfrm>
            <a:off x="1628732" y="207388"/>
            <a:ext cx="5888182" cy="471343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Authority of Gospel, 1:11-12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8847A7C5-A613-86CB-2A37-504436CA309E}"/>
              </a:ext>
            </a:extLst>
          </p:cNvPr>
          <p:cNvSpPr/>
          <p:nvPr/>
        </p:nvSpPr>
        <p:spPr bwMode="auto">
          <a:xfrm>
            <a:off x="1012044" y="2122594"/>
            <a:ext cx="7124700" cy="876696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Appointed an Apostle,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1:15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00DC5E6-B992-7144-AE2D-A6C20FC7C414}"/>
              </a:ext>
            </a:extLst>
          </p:cNvPr>
          <p:cNvSpPr/>
          <p:nvPr/>
        </p:nvSpPr>
        <p:spPr bwMode="auto">
          <a:xfrm>
            <a:off x="1630300" y="840554"/>
            <a:ext cx="5888182" cy="471343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Aim of Gospel, 1:13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BAABD087-7969-733C-3E69-FF6305B531D2}"/>
              </a:ext>
            </a:extLst>
          </p:cNvPr>
          <p:cNvSpPr/>
          <p:nvPr/>
        </p:nvSpPr>
        <p:spPr bwMode="auto">
          <a:xfrm>
            <a:off x="1631869" y="1473719"/>
            <a:ext cx="5888182" cy="471343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Advance of Gospel, 1:14</a:t>
            </a:r>
          </a:p>
        </p:txBody>
      </p:sp>
    </p:spTree>
    <p:extLst>
      <p:ext uri="{BB962C8B-B14F-4D97-AF65-F5344CB8AC3E}">
        <p14:creationId xmlns:p14="http://schemas.microsoft.com/office/powerpoint/2010/main" val="4185229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188534"/>
            <a:ext cx="8610599" cy="6175342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altLang="en-US" sz="3000" dirty="0">
                <a:solidFill>
                  <a:srgbClr val="FFFFCC"/>
                </a:solidFill>
              </a:rPr>
              <a:t>Paul: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en-US" sz="3000" dirty="0">
                <a:solidFill>
                  <a:srgbClr val="FFFFCC"/>
                </a:solidFill>
              </a:rPr>
              <a:t>By birth / education:  </a:t>
            </a:r>
            <a:r>
              <a:rPr lang="en-US" altLang="en-US" sz="3000" dirty="0">
                <a:solidFill>
                  <a:schemeClr val="bg1"/>
                </a:solidFill>
              </a:rPr>
              <a:t>Hebrew, </a:t>
            </a:r>
            <a:r>
              <a:rPr lang="en-US" altLang="en-US" sz="2400" dirty="0">
                <a:solidFill>
                  <a:schemeClr val="bg1"/>
                </a:solidFill>
              </a:rPr>
              <a:t>Greek,</a:t>
            </a:r>
            <a:r>
              <a:rPr lang="en-US" altLang="en-US" sz="3000" dirty="0">
                <a:solidFill>
                  <a:schemeClr val="bg1"/>
                </a:solidFill>
              </a:rPr>
              <a:t> Ac.22:3 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altLang="en-US" sz="3000" dirty="0">
                <a:solidFill>
                  <a:srgbClr val="FFFFCC"/>
                </a:solidFill>
              </a:rPr>
              <a:t>By citizenship:  </a:t>
            </a:r>
            <a:r>
              <a:rPr lang="en-US" altLang="en-US" sz="3000" dirty="0">
                <a:solidFill>
                  <a:schemeClr val="bg1"/>
                </a:solidFill>
              </a:rPr>
              <a:t>Roman, Ac.22:…25-29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altLang="en-US" sz="3000" dirty="0">
                <a:solidFill>
                  <a:srgbClr val="FFFFCC"/>
                </a:solidFill>
              </a:rPr>
              <a:t>By appointment</a:t>
            </a:r>
            <a:r>
              <a:rPr lang="en-US" altLang="en-US" sz="3000" dirty="0">
                <a:solidFill>
                  <a:schemeClr val="bg1"/>
                </a:solidFill>
              </a:rPr>
              <a:t>:  </a:t>
            </a:r>
            <a:r>
              <a:rPr lang="en-US" altLang="en-US" sz="3000" dirty="0">
                <a:solidFill>
                  <a:srgbClr val="CCFFFF"/>
                </a:solidFill>
              </a:rPr>
              <a:t>apostle,</a:t>
            </a:r>
            <a:r>
              <a:rPr lang="en-US" altLang="en-US" sz="3000" dirty="0">
                <a:solidFill>
                  <a:schemeClr val="bg1"/>
                </a:solidFill>
              </a:rPr>
              <a:t> Ac.22:10</a:t>
            </a:r>
          </a:p>
          <a:p>
            <a:pPr marL="395288" lvl="1" indent="-22542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CCFFFF"/>
                </a:solidFill>
              </a:rPr>
              <a:t>Especially to Gentiles:  </a:t>
            </a:r>
            <a:r>
              <a:rPr lang="en-US" altLang="en-US" sz="3000" dirty="0">
                <a:solidFill>
                  <a:schemeClr val="bg1"/>
                </a:solidFill>
              </a:rPr>
              <a:t>Ac.22:21 [28:17</a:t>
            </a:r>
            <a:r>
              <a:rPr lang="en-US" altLang="en-US" sz="2400" dirty="0">
                <a:solidFill>
                  <a:schemeClr val="bg1"/>
                </a:solidFill>
              </a:rPr>
              <a:t>…</a:t>
            </a:r>
            <a:r>
              <a:rPr lang="en-US" altLang="en-US" sz="3000" dirty="0">
                <a:solidFill>
                  <a:schemeClr val="bg1"/>
                </a:solidFill>
              </a:rPr>
              <a:t>23-29]  </a:t>
            </a:r>
          </a:p>
          <a:p>
            <a:pPr marL="395288" lvl="1" indent="-22542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His physical eyes saw Lord; ears heard Him   </a:t>
            </a:r>
          </a:p>
          <a:p>
            <a:pPr marL="395288" lvl="1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Separated from mother’s womb.</a:t>
            </a:r>
          </a:p>
          <a:p>
            <a:pPr marL="795338" lvl="2" indent="-22542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Who would have thought a baby born to strict Pharisees would become an apostle</a:t>
            </a:r>
            <a:br>
              <a:rPr lang="en-US" altLang="en-US" sz="3000" dirty="0">
                <a:solidFill>
                  <a:schemeClr val="bg1"/>
                </a:solidFill>
              </a:rPr>
            </a:br>
            <a:r>
              <a:rPr lang="en-US" altLang="en-US" sz="3000" dirty="0">
                <a:solidFill>
                  <a:schemeClr val="bg1"/>
                </a:solidFill>
              </a:rPr>
              <a:t>to fight </a:t>
            </a:r>
            <a:r>
              <a:rPr lang="en-US" altLang="en-US" sz="3000" dirty="0" err="1">
                <a:solidFill>
                  <a:schemeClr val="bg1"/>
                </a:solidFill>
              </a:rPr>
              <a:t>Pharisaism</a:t>
            </a:r>
            <a:r>
              <a:rPr lang="en-US" altLang="en-US" sz="3000" dirty="0">
                <a:solidFill>
                  <a:schemeClr val="bg1"/>
                </a:solidFill>
              </a:rPr>
              <a:t>?     Jer.1:5</a:t>
            </a:r>
            <a:endParaRPr lang="en-US" alt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188534"/>
            <a:ext cx="8610599" cy="6175342"/>
          </a:xfrm>
        </p:spPr>
        <p:txBody>
          <a:bodyPr/>
          <a:lstStyle/>
          <a:p>
            <a:pPr marL="0" indent="0" algn="ctr">
              <a:spcAft>
                <a:spcPts val="0"/>
              </a:spcAft>
              <a:buNone/>
            </a:pPr>
            <a:r>
              <a:rPr lang="en-US" altLang="en-US" sz="3000" dirty="0">
                <a:solidFill>
                  <a:srgbClr val="FFFFCC"/>
                </a:solidFill>
              </a:rPr>
              <a:t>Paul: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By birth / education: Hebrew, Greek, Ac.22:3 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By citizenship: Roman, Ac.22:…25-29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By appointment: apostle, Ac.22:10</a:t>
            </a:r>
          </a:p>
          <a:p>
            <a:pPr marL="0" indent="0">
              <a:spcAft>
                <a:spcPts val="400"/>
              </a:spcAft>
              <a:buNone/>
            </a:pPr>
            <a:r>
              <a:rPr lang="en-US" altLang="en-US" sz="3000" dirty="0">
                <a:solidFill>
                  <a:srgbClr val="FFFFCC"/>
                </a:solidFill>
              </a:rPr>
              <a:t>By grace: </a:t>
            </a:r>
            <a:r>
              <a:rPr lang="en-US" altLang="en-US" sz="3000" dirty="0">
                <a:solidFill>
                  <a:schemeClr val="bg1"/>
                </a:solidFill>
              </a:rPr>
              <a:t>1 Co.15:9-10.   Ac.9</a:t>
            </a:r>
          </a:p>
          <a:p>
            <a:pPr marL="395288" lvl="1" indent="-22542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God would have been right to send Paul to hell</a:t>
            </a:r>
          </a:p>
          <a:p>
            <a:pPr marL="395288" lvl="1" indent="-22542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CCFFCC"/>
                </a:solidFill>
              </a:rPr>
              <a:t>God would use His greatest enemy to preach gospel of His Son</a:t>
            </a:r>
          </a:p>
          <a:p>
            <a:pPr marL="395288" lvl="1" indent="-225425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CCFFFF"/>
                </a:solidFill>
              </a:rPr>
              <a:t>God’s grace changed Saul from breathing murderous threats into one who breathed doxologies in praise of Jesus</a:t>
            </a:r>
          </a:p>
          <a:p>
            <a:pPr marL="395288" lvl="1" indent="-225425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altLang="en-US" sz="3000" dirty="0">
              <a:solidFill>
                <a:schemeClr val="bg1"/>
              </a:solidFill>
            </a:endParaRPr>
          </a:p>
          <a:p>
            <a:pPr lvl="1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alt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8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9FED7B1-F121-1215-FF36-A7CB9F400B6F}"/>
              </a:ext>
            </a:extLst>
          </p:cNvPr>
          <p:cNvSpPr/>
          <p:nvPr/>
        </p:nvSpPr>
        <p:spPr bwMode="auto">
          <a:xfrm>
            <a:off x="1628732" y="207388"/>
            <a:ext cx="5888182" cy="471343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Authority of Gospel, 1:11-12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8847A7C5-A613-86CB-2A37-504436CA309E}"/>
              </a:ext>
            </a:extLst>
          </p:cNvPr>
          <p:cNvSpPr/>
          <p:nvPr/>
        </p:nvSpPr>
        <p:spPr bwMode="auto">
          <a:xfrm>
            <a:off x="1012044" y="2763616"/>
            <a:ext cx="7124700" cy="876696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Assignment from Lord,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1:16-19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00DC5E6-B992-7144-AE2D-A6C20FC7C414}"/>
              </a:ext>
            </a:extLst>
          </p:cNvPr>
          <p:cNvSpPr/>
          <p:nvPr/>
        </p:nvSpPr>
        <p:spPr bwMode="auto">
          <a:xfrm>
            <a:off x="1630300" y="840554"/>
            <a:ext cx="5888182" cy="471343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Aim of Gospel, 1:13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BAABD087-7969-733C-3E69-FF6305B531D2}"/>
              </a:ext>
            </a:extLst>
          </p:cNvPr>
          <p:cNvSpPr/>
          <p:nvPr/>
        </p:nvSpPr>
        <p:spPr bwMode="auto">
          <a:xfrm>
            <a:off x="1631869" y="1473719"/>
            <a:ext cx="5888182" cy="471343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Advance of Gospel, 1:14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34CCCD6D-33FD-7DD2-AA77-736903B54DFC}"/>
              </a:ext>
            </a:extLst>
          </p:cNvPr>
          <p:cNvSpPr/>
          <p:nvPr/>
        </p:nvSpPr>
        <p:spPr bwMode="auto">
          <a:xfrm>
            <a:off x="1633438" y="2106889"/>
            <a:ext cx="5888182" cy="471343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Appointed an Apostle, 1:15</a:t>
            </a:r>
          </a:p>
        </p:txBody>
      </p:sp>
    </p:spTree>
    <p:extLst>
      <p:ext uri="{BB962C8B-B14F-4D97-AF65-F5344CB8AC3E}">
        <p14:creationId xmlns:p14="http://schemas.microsoft.com/office/powerpoint/2010/main" val="305803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0"/>
            <a:ext cx="8610600" cy="609600"/>
          </a:xfrm>
        </p:spPr>
        <p:txBody>
          <a:bodyPr/>
          <a:lstStyle/>
          <a:p>
            <a:r>
              <a:rPr lang="en-US" altLang="en-US" sz="3100" dirty="0">
                <a:solidFill>
                  <a:srgbClr val="CCECFF"/>
                </a:solidFill>
              </a:rPr>
              <a:t>16: reveal His Son in me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685800"/>
            <a:ext cx="8610599" cy="5791200"/>
          </a:xfrm>
        </p:spPr>
        <p:txBody>
          <a:bodyPr/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Context: how he received gospel (v.12, 11, 1). 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461963" algn="l"/>
              </a:tabLst>
            </a:pP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That I might preach Him  </a:t>
            </a:r>
            <a:r>
              <a:rPr lang="en-US" altLang="en-US" sz="3000" dirty="0">
                <a:solidFill>
                  <a:srgbClr val="CCFFCC"/>
                </a:solidFill>
              </a:rPr>
              <a:t>(pres.t.).</a:t>
            </a:r>
          </a:p>
          <a:p>
            <a:pPr marL="687388" lvl="2" indent="-347663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FFFFCC"/>
                </a:solidFill>
              </a:rPr>
              <a:t>I did not confer with (consult) </a:t>
            </a:r>
            <a:r>
              <a:rPr lang="en-US" altLang="en-US" sz="3000" dirty="0">
                <a:solidFill>
                  <a:srgbClr val="FFC000"/>
                </a:solidFill>
              </a:rPr>
              <a:t>flesh and blood: </a:t>
            </a: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– fallible man, here in contrast to God;  5x in NT.   Not taught by man.</a:t>
            </a:r>
          </a:p>
          <a:p>
            <a:pPr marL="1144588" lvl="3" indent="-347663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Mt.16:17, </a:t>
            </a:r>
            <a:r>
              <a:rPr lang="en-US" altLang="en-US" sz="3000" dirty="0">
                <a:solidFill>
                  <a:srgbClr val="FFFFCC"/>
                </a:solidFill>
              </a:rPr>
              <a:t>flesh &amp; blood</a:t>
            </a: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… Gal.1:16.  1 K.13</a:t>
            </a:r>
          </a:p>
          <a:p>
            <a:pPr marL="687388" lvl="2" indent="-347663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FFFFCC"/>
                </a:solidFill>
              </a:rPr>
              <a:t>Revelation: opposite of knowledge by study…</a:t>
            </a:r>
          </a:p>
          <a:p>
            <a:pPr marL="687388" lvl="3" indent="-347663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FFFFCC"/>
                </a:solidFill>
              </a:rPr>
              <a:t>Could men improve God’s revelation?</a:t>
            </a:r>
          </a:p>
          <a:p>
            <a:pPr marL="687388" lvl="3" indent="-347663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FFFFCC"/>
                </a:solidFill>
              </a:rPr>
              <a:t>Paul was not taught / did not need to be taught, by other apostles. </a:t>
            </a:r>
            <a:r>
              <a:rPr lang="en-US" altLang="en-US" sz="3000" dirty="0">
                <a:solidFill>
                  <a:schemeClr val="bg1"/>
                </a:solidFill>
              </a:rPr>
              <a:t> Ac.26:17-19</a:t>
            </a:r>
          </a:p>
          <a:p>
            <a:pPr marL="687388" lvl="2" indent="-347663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FFFFCC"/>
                </a:solidFill>
              </a:rPr>
              <a:t>Paul’s work fulfilled OT: </a:t>
            </a:r>
            <a:r>
              <a:rPr lang="en-US" altLang="en-US" sz="3000" dirty="0">
                <a:solidFill>
                  <a:schemeClr val="bg1"/>
                </a:solidFill>
              </a:rPr>
              <a:t> Amos 9;  Isa.49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alt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9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0"/>
            <a:ext cx="8610600" cy="609600"/>
          </a:xfrm>
        </p:spPr>
        <p:txBody>
          <a:bodyPr/>
          <a:lstStyle/>
          <a:p>
            <a:r>
              <a:rPr lang="en-US" altLang="en-US" sz="3100" dirty="0">
                <a:solidFill>
                  <a:srgbClr val="CCECFF"/>
                </a:solidFill>
              </a:rPr>
              <a:t>17: Paul went away from other apostles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685800"/>
            <a:ext cx="8610599" cy="5791200"/>
          </a:xfrm>
        </p:spPr>
        <p:txBody>
          <a:bodyPr/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Arabia . . .  Damascus (2 Co.11:33) –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Paul is not under other apostles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Paul is under direct commands of Lord 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Jerusalem did not receive him  (Ac.22:17-18)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Lord sent him to Gentiles  (Ac.22:21)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altLang="en-US" sz="3000" dirty="0">
              <a:solidFill>
                <a:schemeClr val="bg1"/>
              </a:solidFill>
            </a:endParaRP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alt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8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0"/>
            <a:ext cx="8610600" cy="609600"/>
          </a:xfrm>
        </p:spPr>
        <p:txBody>
          <a:bodyPr/>
          <a:lstStyle/>
          <a:p>
            <a:r>
              <a:rPr lang="en-US" altLang="en-US" sz="3100" dirty="0">
                <a:solidFill>
                  <a:srgbClr val="CCECFF"/>
                </a:solidFill>
              </a:rPr>
              <a:t>18: After three years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685800"/>
            <a:ext cx="8610599" cy="5791200"/>
          </a:xfrm>
        </p:spPr>
        <p:txBody>
          <a:bodyPr/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Ac.9:23, after ‘</a:t>
            </a:r>
            <a:r>
              <a:rPr lang="en-US" altLang="en-US" sz="3000" dirty="0">
                <a:solidFill>
                  <a:srgbClr val="CCFFFF"/>
                </a:solidFill>
              </a:rPr>
              <a:t>many days</a:t>
            </a: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’ – Jewish plot…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1 K.2:38-39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CCFFCC"/>
                </a:solidFill>
              </a:rPr>
              <a:t>Date: </a:t>
            </a: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three years after his conversion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CCFFCC"/>
                </a:solidFill>
              </a:rPr>
              <a:t>Determination: </a:t>
            </a: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visit, make the acquaintance of Cephas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CCFFCC"/>
                </a:solidFill>
              </a:rPr>
              <a:t>Duration:</a:t>
            </a: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 fifteen days (Ac.9:29-30)</a:t>
            </a:r>
          </a:p>
          <a:p>
            <a:pPr marL="457200" lvl="1" indent="-457200">
              <a:spcAft>
                <a:spcPts val="600"/>
              </a:spcAft>
              <a:buNone/>
            </a:pP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altLang="en-US" sz="3000" dirty="0">
                <a:solidFill>
                  <a:srgbClr val="FFC000"/>
                </a:solidFill>
              </a:rPr>
              <a:t>[</a:t>
            </a:r>
            <a:r>
              <a:rPr lang="en-US" altLang="en-US" sz="3000" dirty="0">
                <a:solidFill>
                  <a:srgbClr val="FFFFCC"/>
                </a:solidFill>
              </a:rPr>
              <a:t>Persecution</a:t>
            </a: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 drove him from Damascus</a:t>
            </a:r>
          </a:p>
          <a:p>
            <a:pPr marL="457200" lvl="1" indent="-457200">
              <a:spcAft>
                <a:spcPts val="600"/>
              </a:spcAft>
              <a:buNone/>
            </a:pP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altLang="en-US" sz="3000" dirty="0">
                <a:solidFill>
                  <a:srgbClr val="FFC000"/>
                </a:solidFill>
              </a:rPr>
              <a:t>[</a:t>
            </a:r>
            <a:r>
              <a:rPr lang="en-US" altLang="en-US" sz="3000" dirty="0">
                <a:solidFill>
                  <a:srgbClr val="FFFFCC"/>
                </a:solidFill>
              </a:rPr>
              <a:t>Desire</a:t>
            </a: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 to meet Peter led him to Jerusalem</a:t>
            </a:r>
          </a:p>
          <a:p>
            <a:pPr marL="457200" lvl="1" indent="-457200">
              <a:spcAft>
                <a:spcPts val="600"/>
              </a:spcAft>
              <a:buNone/>
            </a:pP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altLang="en-US" sz="3000" dirty="0">
                <a:solidFill>
                  <a:srgbClr val="FFC000"/>
                </a:solidFill>
              </a:rPr>
              <a:t>[</a:t>
            </a:r>
            <a:r>
              <a:rPr lang="en-US" altLang="en-US" sz="3000" dirty="0">
                <a:solidFill>
                  <a:srgbClr val="FFFFCC"/>
                </a:solidFill>
              </a:rPr>
              <a:t>Lord</a:t>
            </a: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 sent him away, Ac.22:17-21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alt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5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37708"/>
            <a:ext cx="8610600" cy="609600"/>
          </a:xfrm>
        </p:spPr>
        <p:txBody>
          <a:bodyPr/>
          <a:lstStyle/>
          <a:p>
            <a:r>
              <a:rPr lang="en-US" altLang="en-US" sz="3200" dirty="0">
                <a:solidFill>
                  <a:schemeClr val="bg1"/>
                </a:solidFill>
              </a:rPr>
              <a:t>Just the facts…</a:t>
            </a:r>
            <a:endParaRPr lang="en-US" altLang="en-US" sz="3200" dirty="0">
              <a:solidFill>
                <a:srgbClr val="CCFF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735288"/>
            <a:ext cx="8610599" cy="5628588"/>
          </a:xfrm>
        </p:spPr>
        <p:txBody>
          <a:bodyPr/>
          <a:lstStyle/>
          <a:p>
            <a:pPr marL="514350" indent="-514350">
              <a:spcAft>
                <a:spcPts val="900"/>
              </a:spcAft>
              <a:buAutoNum type="alphaLcPeriod"/>
            </a:pPr>
            <a:r>
              <a:rPr lang="en-US" altLang="en-US" sz="3000" dirty="0">
                <a:solidFill>
                  <a:srgbClr val="FFFF99"/>
                </a:solidFill>
              </a:rPr>
              <a:t>If Paul received his gospel from other men, then he is far behind ‘true’ apostles such as Peter and John  </a:t>
            </a:r>
          </a:p>
          <a:p>
            <a:pPr marL="514350" indent="-514350">
              <a:spcAft>
                <a:spcPts val="900"/>
              </a:spcAft>
              <a:buAutoNum type="alphaLcPeriod"/>
            </a:pPr>
            <a:r>
              <a:rPr lang="en-US" altLang="en-US" sz="3000" dirty="0">
                <a:solidFill>
                  <a:schemeClr val="bg1"/>
                </a:solidFill>
              </a:rPr>
              <a:t>If he received it directly from God, he is a genuine apostle</a:t>
            </a:r>
          </a:p>
          <a:p>
            <a:pPr marL="514350" indent="-514350">
              <a:spcAft>
                <a:spcPts val="900"/>
              </a:spcAft>
              <a:buAutoNum type="alphaLcPeriod"/>
            </a:pPr>
            <a:r>
              <a:rPr lang="en-US" altLang="en-US" sz="3000" dirty="0">
                <a:solidFill>
                  <a:srgbClr val="FFFF99"/>
                </a:solidFill>
              </a:rPr>
              <a:t>Nowhere does Galatians provide a complete biography of Paul.  He defends himself only to defend the gospel </a:t>
            </a:r>
            <a:r>
              <a:rPr lang="en-US" altLang="en-US" sz="3000" dirty="0">
                <a:solidFill>
                  <a:srgbClr val="CCECFF"/>
                </a:solidFill>
              </a:rPr>
              <a:t>(similar to 2 Co.10-13)</a:t>
            </a:r>
          </a:p>
          <a:p>
            <a:pPr marL="514350" indent="-514350">
              <a:spcAft>
                <a:spcPts val="900"/>
              </a:spcAft>
              <a:buAutoNum type="alphaLcPeriod"/>
            </a:pPr>
            <a:r>
              <a:rPr lang="en-US" altLang="en-US" sz="3000" dirty="0">
                <a:solidFill>
                  <a:schemeClr val="bg1"/>
                </a:solidFill>
              </a:rPr>
              <a:t>Paul’s position: he was no more man-taught than the other apostles were </a:t>
            </a:r>
          </a:p>
          <a:p>
            <a:pPr marL="395288" indent="-395288">
              <a:spcAft>
                <a:spcPts val="90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23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0"/>
            <a:ext cx="8610600" cy="609600"/>
          </a:xfrm>
        </p:spPr>
        <p:txBody>
          <a:bodyPr/>
          <a:lstStyle/>
          <a:p>
            <a:r>
              <a:rPr lang="en-US" altLang="en-US" sz="3100" dirty="0">
                <a:solidFill>
                  <a:srgbClr val="CCECFF"/>
                </a:solidFill>
              </a:rPr>
              <a:t>19: Paul saw no other apostle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685800"/>
            <a:ext cx="8610599" cy="5791200"/>
          </a:xfrm>
        </p:spPr>
        <p:txBody>
          <a:bodyPr/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He did see James [not one of the twelve]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alt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04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9FED7B1-F121-1215-FF36-A7CB9F400B6F}"/>
              </a:ext>
            </a:extLst>
          </p:cNvPr>
          <p:cNvSpPr/>
          <p:nvPr/>
        </p:nvSpPr>
        <p:spPr bwMode="auto">
          <a:xfrm>
            <a:off x="1628732" y="207388"/>
            <a:ext cx="5888182" cy="471343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Authority of Gospel, 1:11-12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8847A7C5-A613-86CB-2A37-504436CA309E}"/>
              </a:ext>
            </a:extLst>
          </p:cNvPr>
          <p:cNvSpPr/>
          <p:nvPr/>
        </p:nvSpPr>
        <p:spPr bwMode="auto">
          <a:xfrm>
            <a:off x="1012044" y="3366932"/>
            <a:ext cx="7124700" cy="876696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Answers to Critics,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1:20-24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00DC5E6-B992-7144-AE2D-A6C20FC7C414}"/>
              </a:ext>
            </a:extLst>
          </p:cNvPr>
          <p:cNvSpPr/>
          <p:nvPr/>
        </p:nvSpPr>
        <p:spPr bwMode="auto">
          <a:xfrm>
            <a:off x="1630300" y="840554"/>
            <a:ext cx="5888182" cy="471343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Aim of Gospel, 1:13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BAABD087-7969-733C-3E69-FF6305B531D2}"/>
              </a:ext>
            </a:extLst>
          </p:cNvPr>
          <p:cNvSpPr/>
          <p:nvPr/>
        </p:nvSpPr>
        <p:spPr bwMode="auto">
          <a:xfrm>
            <a:off x="1631869" y="1473719"/>
            <a:ext cx="5888182" cy="471343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Advance of Gospel, 1:14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34CCCD6D-33FD-7DD2-AA77-736903B54DFC}"/>
              </a:ext>
            </a:extLst>
          </p:cNvPr>
          <p:cNvSpPr/>
          <p:nvPr/>
        </p:nvSpPr>
        <p:spPr bwMode="auto">
          <a:xfrm>
            <a:off x="1633438" y="2106889"/>
            <a:ext cx="5888182" cy="471343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Appointed an Apostle, 1:15</a:t>
            </a: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A523637-9490-C501-E294-B73B188F5E91}"/>
              </a:ext>
            </a:extLst>
          </p:cNvPr>
          <p:cNvSpPr/>
          <p:nvPr/>
        </p:nvSpPr>
        <p:spPr bwMode="auto">
          <a:xfrm>
            <a:off x="1635008" y="2749486"/>
            <a:ext cx="5888182" cy="471343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Assignment from Lord, 1:16-19</a:t>
            </a:r>
          </a:p>
        </p:txBody>
      </p:sp>
    </p:spTree>
    <p:extLst>
      <p:ext uri="{BB962C8B-B14F-4D97-AF65-F5344CB8AC3E}">
        <p14:creationId xmlns:p14="http://schemas.microsoft.com/office/powerpoint/2010/main" val="3095399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122544"/>
            <a:ext cx="8610599" cy="6353670"/>
          </a:xfrm>
        </p:spPr>
        <p:txBody>
          <a:bodyPr/>
          <a:lstStyle/>
          <a:p>
            <a:pPr marL="631825" indent="-631825">
              <a:spcAft>
                <a:spcPts val="0"/>
              </a:spcAft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20: </a:t>
            </a:r>
            <a:r>
              <a:rPr lang="en-US" altLang="en-US" sz="3000" dirty="0">
                <a:solidFill>
                  <a:srgbClr val="CCFFCC"/>
                </a:solidFill>
              </a:rPr>
              <a:t>Paul will answer questions with truth; he has no motive to lie </a:t>
            </a:r>
            <a:r>
              <a:rPr lang="en-US" altLang="en-US" sz="3000" dirty="0">
                <a:solidFill>
                  <a:schemeClr val="bg1"/>
                </a:solidFill>
              </a:rPr>
              <a:t>(2 Co.11:31)   </a:t>
            </a:r>
          </a:p>
          <a:p>
            <a:pPr marL="687388" indent="-687388"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21: </a:t>
            </a:r>
            <a:r>
              <a:rPr lang="en-US" altLang="en-US" sz="3000" dirty="0">
                <a:solidFill>
                  <a:srgbClr val="CCFFCC"/>
                </a:solidFill>
              </a:rPr>
              <a:t>Could not have received gospel from apostles while working in Syria and Cilicia.   </a:t>
            </a:r>
          </a:p>
          <a:p>
            <a:pPr marL="112713" indent="-112713">
              <a:spcBef>
                <a:spcPts val="600"/>
              </a:spcBef>
              <a:spcAft>
                <a:spcPts val="400"/>
              </a:spcAft>
              <a:buNone/>
            </a:pPr>
            <a:endParaRPr lang="en-US" altLang="en-US" sz="3000" dirty="0">
              <a:solidFill>
                <a:schemeClr val="bg1"/>
              </a:solidFill>
            </a:endParaRPr>
          </a:p>
          <a:p>
            <a:pPr marL="112713" indent="-112713">
              <a:spcBef>
                <a:spcPts val="600"/>
              </a:spcBef>
              <a:spcAft>
                <a:spcPts val="400"/>
              </a:spcAft>
              <a:buNone/>
            </a:pPr>
            <a:endParaRPr lang="en-US" altLang="en-US" sz="3000" dirty="0">
              <a:solidFill>
                <a:schemeClr val="bg1"/>
              </a:solidFill>
            </a:endParaRPr>
          </a:p>
          <a:p>
            <a:pPr marL="112713" indent="-112713">
              <a:spcBef>
                <a:spcPts val="600"/>
              </a:spcBef>
              <a:spcAft>
                <a:spcPts val="400"/>
              </a:spcAft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[No other apostles                                                in these places]</a:t>
            </a:r>
          </a:p>
          <a:p>
            <a:pPr marL="0" indent="0">
              <a:spcAft>
                <a:spcPts val="400"/>
              </a:spcAft>
              <a:buNone/>
            </a:pPr>
            <a:endParaRPr lang="en-US" altLang="en-US" sz="3000" dirty="0">
              <a:solidFill>
                <a:srgbClr val="FFFFCC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21D7F0-E09D-B211-4EE6-0A77F3B25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326" y="2177592"/>
            <a:ext cx="3786154" cy="468040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A9AC5E2-A9AA-A040-7D67-F9E933151C7C}"/>
              </a:ext>
            </a:extLst>
          </p:cNvPr>
          <p:cNvSpPr/>
          <p:nvPr/>
        </p:nvSpPr>
        <p:spPr>
          <a:xfrm>
            <a:off x="5806910" y="4779390"/>
            <a:ext cx="2296717" cy="112178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6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122544"/>
            <a:ext cx="8610599" cy="6353670"/>
          </a:xfrm>
        </p:spPr>
        <p:txBody>
          <a:bodyPr/>
          <a:lstStyle/>
          <a:p>
            <a:pPr marL="631825" indent="-631825">
              <a:spcAft>
                <a:spcPts val="400"/>
              </a:spcAft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22: </a:t>
            </a:r>
            <a:r>
              <a:rPr lang="en-US" altLang="en-US" sz="3000" dirty="0">
                <a:solidFill>
                  <a:srgbClr val="CCFFCC"/>
                </a:solidFill>
              </a:rPr>
              <a:t>Unknown by face. </a:t>
            </a:r>
            <a:r>
              <a:rPr lang="en-US" altLang="en-US" sz="3000" dirty="0">
                <a:solidFill>
                  <a:schemeClr val="bg1"/>
                </a:solidFill>
              </a:rPr>
              <a:t> He did not work in area where apostles could teach him.  Stranger to Christians in Judea.</a:t>
            </a:r>
          </a:p>
          <a:p>
            <a:pPr marL="0" indent="0">
              <a:spcAft>
                <a:spcPts val="400"/>
              </a:spcAft>
              <a:buNone/>
            </a:pPr>
            <a:endParaRPr lang="en-US" altLang="en-US" sz="30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02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122544"/>
            <a:ext cx="8610599" cy="6353670"/>
          </a:xfrm>
        </p:spPr>
        <p:txBody>
          <a:bodyPr/>
          <a:lstStyle/>
          <a:p>
            <a:pPr marL="631825" indent="-631825">
              <a:spcAft>
                <a:spcPts val="0"/>
              </a:spcAft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23: </a:t>
            </a:r>
            <a:r>
              <a:rPr lang="en-US" altLang="en-US" sz="3000" dirty="0">
                <a:solidFill>
                  <a:srgbClr val="CCFFCC"/>
                </a:solidFill>
              </a:rPr>
              <a:t>They were hearing of his conversion…</a:t>
            </a:r>
          </a:p>
          <a:p>
            <a:pPr marL="631825" lvl="1" indent="-2921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He preaches the faith </a:t>
            </a:r>
            <a:r>
              <a:rPr lang="en-US" altLang="en-US" sz="2600" dirty="0">
                <a:solidFill>
                  <a:srgbClr val="FFFFCC"/>
                </a:solidFill>
              </a:rPr>
              <a:t>(present tense)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sz="3000" dirty="0">
                <a:solidFill>
                  <a:schemeClr val="bg1"/>
                </a:solidFill>
              </a:rPr>
              <a:t>he once tried to destroy </a:t>
            </a:r>
            <a:r>
              <a:rPr lang="en-US" altLang="en-US" sz="2600" dirty="0">
                <a:solidFill>
                  <a:srgbClr val="FFFFCC"/>
                </a:solidFill>
              </a:rPr>
              <a:t>(imperfect tense)</a:t>
            </a:r>
          </a:p>
          <a:p>
            <a:pPr marL="631825" lvl="1" indent="-2921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Paul, the </a:t>
            </a:r>
            <a:r>
              <a:rPr lang="en-US" altLang="en-US" sz="3000" u="sng" dirty="0">
                <a:solidFill>
                  <a:schemeClr val="bg1"/>
                </a:solidFill>
              </a:rPr>
              <a:t>persecutor</a:t>
            </a:r>
            <a:r>
              <a:rPr lang="en-US" altLang="en-US" sz="3000" dirty="0">
                <a:solidFill>
                  <a:schemeClr val="bg1"/>
                </a:solidFill>
              </a:rPr>
              <a:t>, tore down (v.13); </a:t>
            </a:r>
            <a:br>
              <a:rPr lang="en-US" altLang="en-US" sz="3000" dirty="0">
                <a:solidFill>
                  <a:schemeClr val="bg1"/>
                </a:solidFill>
              </a:rPr>
            </a:br>
            <a:r>
              <a:rPr lang="en-US" altLang="en-US" sz="3000" dirty="0">
                <a:solidFill>
                  <a:schemeClr val="bg1"/>
                </a:solidFill>
              </a:rPr>
              <a:t>Paul, the </a:t>
            </a:r>
            <a:r>
              <a:rPr lang="en-US" altLang="en-US" sz="3000" u="sng" dirty="0">
                <a:solidFill>
                  <a:schemeClr val="bg1"/>
                </a:solidFill>
              </a:rPr>
              <a:t>preacher</a:t>
            </a:r>
            <a:r>
              <a:rPr lang="en-US" altLang="en-US" sz="3000" dirty="0">
                <a:solidFill>
                  <a:schemeClr val="bg1"/>
                </a:solidFill>
              </a:rPr>
              <a:t>, builds up (11, 16)</a:t>
            </a:r>
          </a:p>
          <a:p>
            <a:pPr marL="631825" lvl="1" indent="-631825">
              <a:spcAft>
                <a:spcPts val="0"/>
              </a:spcAft>
              <a:buNone/>
            </a:pPr>
            <a:r>
              <a:rPr lang="en-US" altLang="en-US" sz="3000" dirty="0">
                <a:solidFill>
                  <a:schemeClr val="bg1"/>
                </a:solidFill>
              </a:rPr>
              <a:t>24: </a:t>
            </a:r>
            <a:r>
              <a:rPr lang="en-US" altLang="en-US" sz="3000" dirty="0">
                <a:solidFill>
                  <a:srgbClr val="CCFFCC"/>
                </a:solidFill>
              </a:rPr>
              <a:t>‘They glorified God in me’ – not only approved of his work, but marveled at power of God that could harness such a persecutor!  </a:t>
            </a:r>
          </a:p>
          <a:p>
            <a:pPr marL="631825" lvl="2" indent="-2921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Judaizers are ones at odds with Peter</a:t>
            </a:r>
          </a:p>
          <a:p>
            <a:pPr marL="631825" lvl="2" indent="-2921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Judean churches approved Paul’s work – a devastating blow to Judaizers.   [cf. Ac.15:1]</a:t>
            </a:r>
          </a:p>
          <a:p>
            <a:pPr marL="457200" lvl="1" indent="-457200">
              <a:spcAft>
                <a:spcPts val="400"/>
              </a:spcAft>
              <a:buNone/>
            </a:pPr>
            <a:endParaRPr lang="en-US" altLang="en-US" sz="3000" dirty="0">
              <a:solidFill>
                <a:schemeClr val="bg1"/>
              </a:solidFill>
            </a:endParaRPr>
          </a:p>
          <a:p>
            <a:pPr marL="631825" indent="-631825">
              <a:spcAft>
                <a:spcPts val="400"/>
              </a:spcAft>
              <a:buNone/>
            </a:pPr>
            <a:endParaRPr lang="en-US" altLang="en-US" sz="3000" dirty="0">
              <a:solidFill>
                <a:schemeClr val="bg1"/>
              </a:solidFill>
            </a:endParaRPr>
          </a:p>
          <a:p>
            <a:pPr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altLang="en-US" sz="30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20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84836"/>
            <a:ext cx="8610599" cy="6504500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>
                <a:solidFill>
                  <a:srgbClr val="FFFFCC"/>
                </a:solidFill>
              </a:rPr>
              <a:t>Christians in Judea…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sz="3000" dirty="0">
                <a:solidFill>
                  <a:srgbClr val="FFFFCC"/>
                </a:solidFill>
              </a:rPr>
              <a:t>…</a:t>
            </a:r>
            <a:r>
              <a:rPr lang="en-US" altLang="en-US" sz="3000" u="sng" dirty="0">
                <a:solidFill>
                  <a:srgbClr val="FFFFCC"/>
                </a:solidFill>
              </a:rPr>
              <a:t>glorified</a:t>
            </a:r>
            <a:r>
              <a:rPr lang="en-US" altLang="en-US" sz="3000" dirty="0">
                <a:solidFill>
                  <a:srgbClr val="FFFFCC"/>
                </a:solidFill>
              </a:rPr>
              <a:t> </a:t>
            </a:r>
            <a:r>
              <a:rPr lang="en-US" altLang="en-US" sz="3000" u="sng" dirty="0">
                <a:solidFill>
                  <a:srgbClr val="FFFFCC"/>
                </a:solidFill>
              </a:rPr>
              <a:t>God</a:t>
            </a:r>
            <a:r>
              <a:rPr lang="en-US" altLang="en-US" sz="3000" dirty="0">
                <a:solidFill>
                  <a:srgbClr val="FFFFCC"/>
                </a:solidFill>
              </a:rPr>
              <a:t> for Paul’s preaching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sz="30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chemeClr val="bg1"/>
                </a:solidFill>
              </a:rPr>
              <a:t>Contrast:  Ac.15:1, </a:t>
            </a:r>
            <a:r>
              <a:rPr lang="en-US" altLang="en-US" sz="3000" dirty="0">
                <a:solidFill>
                  <a:srgbClr val="CCFFCC"/>
                </a:solidFill>
              </a:rPr>
              <a:t>and certain men came down from Judea and taught the brethren, ‘Unless you are circumcised according to the custom of Moses, you cannot be saved.’</a:t>
            </a:r>
            <a:endParaRPr lang="en-US" altLang="en-US" sz="23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31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84836"/>
            <a:ext cx="8610599" cy="6504500"/>
          </a:xfrm>
        </p:spPr>
        <p:txBody>
          <a:bodyPr/>
          <a:lstStyle/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altLang="en-US" dirty="0">
                <a:solidFill>
                  <a:schemeClr val="bg1"/>
                </a:solidFill>
              </a:rPr>
              <a:t>Lessons</a:t>
            </a:r>
          </a:p>
          <a:p>
            <a:pPr marL="339725" indent="-339725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400" dirty="0">
                <a:solidFill>
                  <a:srgbClr val="FFC000"/>
                </a:solidFill>
              </a:rPr>
              <a:t>1. </a:t>
            </a:r>
            <a:r>
              <a:rPr lang="en-US" altLang="en-US" sz="3000" dirty="0">
                <a:solidFill>
                  <a:srgbClr val="CCFFFF"/>
                </a:solidFill>
              </a:rPr>
              <a:t>Refutes Judaizers: </a:t>
            </a:r>
            <a:r>
              <a:rPr lang="en-US" altLang="en-US" sz="3000" dirty="0">
                <a:solidFill>
                  <a:schemeClr val="bg1"/>
                </a:solidFill>
              </a:rPr>
              <a:t>‘Jerusalem leaders are only persons in authority to say what true gospel is.  Paul has no such authority.’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Contrast Gal.1:11-12 – not of human origin or from human source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solidFill>
                  <a:srgbClr val="FFFFCC"/>
                </a:solidFill>
              </a:rPr>
              <a:t>Paul on way to Damascus to annihilate the church.  God arrested him ... all Damascus knew it. 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en-US" sz="2400" dirty="0">
                <a:solidFill>
                  <a:srgbClr val="FFC000"/>
                </a:solidFill>
              </a:rPr>
              <a:t>2. </a:t>
            </a:r>
            <a:r>
              <a:rPr lang="en-US" altLang="en-US" sz="3000" dirty="0">
                <a:solidFill>
                  <a:srgbClr val="CCFFFF"/>
                </a:solidFill>
              </a:rPr>
              <a:t>Certainty is wonderful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en-US" sz="2400" dirty="0">
                <a:solidFill>
                  <a:srgbClr val="FFC000"/>
                </a:solidFill>
              </a:rPr>
              <a:t>3. </a:t>
            </a:r>
            <a:r>
              <a:rPr lang="en-US" altLang="en-US" sz="3000" dirty="0">
                <a:solidFill>
                  <a:srgbClr val="CCFFFF"/>
                </a:solidFill>
              </a:rPr>
              <a:t>Authority must be respected</a:t>
            </a:r>
            <a:endParaRPr lang="en-US" altLang="en-US" sz="23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9FED7B1-F121-1215-FF36-A7CB9F400B6F}"/>
              </a:ext>
            </a:extLst>
          </p:cNvPr>
          <p:cNvSpPr/>
          <p:nvPr/>
        </p:nvSpPr>
        <p:spPr bwMode="auto">
          <a:xfrm>
            <a:off x="1010473" y="131972"/>
            <a:ext cx="7124700" cy="876696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Authority of Gospel,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1:11-12</a:t>
            </a:r>
          </a:p>
        </p:txBody>
      </p:sp>
    </p:spTree>
    <p:extLst>
      <p:ext uri="{BB962C8B-B14F-4D97-AF65-F5344CB8AC3E}">
        <p14:creationId xmlns:p14="http://schemas.microsoft.com/office/powerpoint/2010/main" val="1128368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0"/>
            <a:ext cx="8610600" cy="609600"/>
          </a:xfrm>
        </p:spPr>
        <p:txBody>
          <a:bodyPr/>
          <a:lstStyle/>
          <a:p>
            <a:r>
              <a:rPr lang="en-US" altLang="en-US" sz="3100" dirty="0">
                <a:solidFill>
                  <a:schemeClr val="bg1"/>
                </a:solidFill>
              </a:rPr>
              <a:t>11:</a:t>
            </a:r>
            <a:r>
              <a:rPr lang="en-US" altLang="en-US" sz="3100" dirty="0">
                <a:solidFill>
                  <a:srgbClr val="CCFFFF"/>
                </a:solidFill>
              </a:rPr>
              <a:t> I make known to you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619811"/>
            <a:ext cx="8610599" cy="5791200"/>
          </a:xfrm>
        </p:spPr>
        <p:txBody>
          <a:bodyPr/>
          <a:lstStyle/>
          <a:p>
            <a:pPr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CCFFFF"/>
                </a:solidFill>
              </a:rPr>
              <a:t>Hope for Galatians [brethren]; not for Judaizers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CCFFFF"/>
                </a:solidFill>
              </a:rPr>
              <a:t>Galatians have been deceived.  Paul uses strong language to wake them up…</a:t>
            </a: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CCFFFF"/>
                </a:solidFill>
              </a:rPr>
              <a:t>Gospel he preached is </a:t>
            </a:r>
            <a:r>
              <a:rPr lang="en-US" altLang="en-US" sz="3000" u="sng" dirty="0">
                <a:solidFill>
                  <a:srgbClr val="CCFFFF"/>
                </a:solidFill>
              </a:rPr>
              <a:t>not</a:t>
            </a:r>
            <a:r>
              <a:rPr lang="en-US" altLang="en-US" sz="3000" dirty="0">
                <a:solidFill>
                  <a:srgbClr val="CCFFFF"/>
                </a:solidFill>
              </a:rPr>
              <a:t> according to man – not the product of his own reasoning.  </a:t>
            </a:r>
            <a:r>
              <a:rPr lang="en-US" altLang="en-US" sz="3000" dirty="0">
                <a:solidFill>
                  <a:srgbClr val="CCFFCC"/>
                </a:solidFill>
              </a:rPr>
              <a:t>  </a:t>
            </a:r>
            <a:endParaRPr lang="en-US" altLang="en-US" sz="3000" dirty="0">
              <a:solidFill>
                <a:schemeClr val="bg1"/>
              </a:solidFill>
            </a:endParaRPr>
          </a:p>
          <a:p>
            <a:pPr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CCFFFF"/>
                </a:solidFill>
              </a:rPr>
              <a:t>No man would have thought of the gospel.   </a:t>
            </a:r>
            <a:br>
              <a:rPr lang="en-US" altLang="en-US" sz="3000" dirty="0">
                <a:solidFill>
                  <a:srgbClr val="CCFFFF"/>
                </a:solidFill>
              </a:rPr>
            </a:br>
            <a:r>
              <a:rPr lang="en-US" altLang="en-US" sz="3000" dirty="0">
                <a:solidFill>
                  <a:schemeClr val="bg1"/>
                </a:solidFill>
              </a:rPr>
              <a:t>1 Co.2</a:t>
            </a:r>
            <a:r>
              <a:rPr lang="en-US" altLang="en-US" sz="3000" baseline="30000" dirty="0">
                <a:solidFill>
                  <a:schemeClr val="bg1"/>
                </a:solidFill>
              </a:rPr>
              <a:t>9</a:t>
            </a:r>
            <a:r>
              <a:rPr lang="en-US" altLang="en-US" sz="3000" dirty="0">
                <a:solidFill>
                  <a:schemeClr val="bg1"/>
                </a:solidFill>
              </a:rPr>
              <a:t> </a:t>
            </a:r>
            <a:r>
              <a:rPr lang="en-US" altLang="en-US" sz="2900" dirty="0">
                <a:solidFill>
                  <a:srgbClr val="FFFFCC"/>
                </a:solidFill>
              </a:rPr>
              <a:t>Eye has not seen, nor ear heard, nor have entered into the heart of man the things which God has prepared for those who love Him</a:t>
            </a:r>
          </a:p>
          <a:p>
            <a:pPr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CCFFFF"/>
                </a:solidFill>
              </a:rPr>
              <a:t>Not result of earthly authority</a:t>
            </a:r>
          </a:p>
        </p:txBody>
      </p:sp>
    </p:spTree>
    <p:extLst>
      <p:ext uri="{BB962C8B-B14F-4D97-AF65-F5344CB8AC3E}">
        <p14:creationId xmlns:p14="http://schemas.microsoft.com/office/powerpoint/2010/main" val="200438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0"/>
            <a:ext cx="8610600" cy="609600"/>
          </a:xfrm>
        </p:spPr>
        <p:txBody>
          <a:bodyPr/>
          <a:lstStyle/>
          <a:p>
            <a:r>
              <a:rPr lang="en-US" altLang="en-US" sz="3100" dirty="0">
                <a:solidFill>
                  <a:schemeClr val="bg1"/>
                </a:solidFill>
              </a:rPr>
              <a:t>12: </a:t>
            </a:r>
            <a:endParaRPr lang="en-US" altLang="en-US" sz="3100" dirty="0">
              <a:solidFill>
                <a:srgbClr val="CCECFF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506687"/>
            <a:ext cx="8610599" cy="57912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000" dirty="0">
                <a:solidFill>
                  <a:schemeClr val="bg1"/>
                </a:solidFill>
              </a:rPr>
              <a:t>1.) </a:t>
            </a:r>
            <a:r>
              <a:rPr lang="en-US" altLang="en-US" sz="3100" dirty="0">
                <a:solidFill>
                  <a:srgbClr val="CCFFCC"/>
                </a:solidFill>
              </a:rPr>
              <a:t>I neither received it from man,</a:t>
            </a:r>
            <a:br>
              <a:rPr lang="en-US" altLang="en-US" sz="3100" dirty="0">
                <a:solidFill>
                  <a:srgbClr val="CCFFCC"/>
                </a:solidFill>
              </a:rPr>
            </a:br>
            <a:r>
              <a:rPr lang="en-US" altLang="en-US" sz="3100" dirty="0">
                <a:solidFill>
                  <a:srgbClr val="CCFFCC"/>
                </a:solidFill>
              </a:rPr>
              <a:t>nor was I taught it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100" dirty="0">
                <a:solidFill>
                  <a:schemeClr val="bg1"/>
                </a:solidFill>
              </a:rPr>
              <a:t>Triple negative (11-12): </a:t>
            </a:r>
            <a:r>
              <a:rPr lang="en-US" altLang="en-US" sz="3100" i="1" dirty="0">
                <a:solidFill>
                  <a:srgbClr val="CCECFF"/>
                </a:solidFill>
              </a:rPr>
              <a:t>not… neither… nor</a:t>
            </a:r>
          </a:p>
          <a:p>
            <a:pPr lvl="1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100" dirty="0">
                <a:solidFill>
                  <a:schemeClr val="bg1"/>
                </a:solidFill>
              </a:rPr>
              <a:t>Cf. 1 Co.11:23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100" dirty="0">
                <a:solidFill>
                  <a:srgbClr val="FFFFCC"/>
                </a:solidFill>
              </a:rPr>
              <a:t>Paul glorifies his </a:t>
            </a:r>
            <a:r>
              <a:rPr lang="en-US" altLang="en-US" sz="3100" u="sng" dirty="0">
                <a:solidFill>
                  <a:srgbClr val="FFC000"/>
                </a:solidFill>
              </a:rPr>
              <a:t>ministry</a:t>
            </a:r>
            <a:r>
              <a:rPr lang="en-US" altLang="en-US" sz="3100" dirty="0">
                <a:solidFill>
                  <a:srgbClr val="FFFFCC"/>
                </a:solidFill>
              </a:rPr>
              <a:t>, </a:t>
            </a:r>
            <a:r>
              <a:rPr lang="en-US" altLang="en-US" sz="3100" dirty="0">
                <a:solidFill>
                  <a:schemeClr val="bg1"/>
                </a:solidFill>
              </a:rPr>
              <a:t>Ro.11:13</a:t>
            </a:r>
            <a:r>
              <a:rPr lang="en-US" altLang="en-US" sz="3100" dirty="0">
                <a:solidFill>
                  <a:srgbClr val="FFFFCC"/>
                </a:solidFill>
              </a:rPr>
              <a:t> – calls </a:t>
            </a:r>
            <a:r>
              <a:rPr lang="en-US" altLang="en-US" sz="3100" u="sng" dirty="0">
                <a:solidFill>
                  <a:srgbClr val="FFC000"/>
                </a:solidFill>
              </a:rPr>
              <a:t>himself</a:t>
            </a:r>
            <a:r>
              <a:rPr lang="en-US" altLang="en-US" sz="3100" dirty="0">
                <a:solidFill>
                  <a:srgbClr val="FFFFCC"/>
                </a:solidFill>
              </a:rPr>
              <a:t> least of the apostles…  </a:t>
            </a:r>
            <a:r>
              <a:rPr lang="en-US" altLang="en-US" sz="3100" dirty="0">
                <a:solidFill>
                  <a:schemeClr val="bg1"/>
                </a:solidFill>
              </a:rPr>
              <a:t>1 Co.15:9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100" dirty="0">
                <a:solidFill>
                  <a:schemeClr val="bg1"/>
                </a:solidFill>
              </a:rPr>
              <a:t>2 Co.12:11 – Mt.16:18-19 – Ac.1-2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3100" dirty="0">
                <a:solidFill>
                  <a:schemeClr val="bg1"/>
                </a:solidFill>
              </a:rPr>
              <a:t>OT prophecies: Isa.2 – Joel 2 – Dn.2 – Ac.2</a:t>
            </a:r>
          </a:p>
          <a:p>
            <a:pPr marL="0" indent="0">
              <a:spcAft>
                <a:spcPts val="0"/>
              </a:spcAft>
              <a:buNone/>
            </a:pPr>
            <a:endParaRPr lang="en-US" altLang="en-US" sz="3100" dirty="0">
              <a:solidFill>
                <a:schemeClr val="bg1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100" dirty="0">
              <a:solidFill>
                <a:srgbClr val="CCFFCC"/>
              </a:solidFill>
            </a:endParaRPr>
          </a:p>
          <a:p>
            <a:pPr marL="0" indent="0">
              <a:spcAft>
                <a:spcPts val="900"/>
              </a:spcAft>
              <a:buNone/>
            </a:pPr>
            <a:endParaRPr lang="en-US" altLang="en-US" sz="3000" dirty="0">
              <a:solidFill>
                <a:schemeClr val="bg1"/>
              </a:solidFill>
            </a:endParaRPr>
          </a:p>
          <a:p>
            <a:pPr marL="339725" indent="-339725" algn="ctr">
              <a:spcAft>
                <a:spcPts val="600"/>
              </a:spcAft>
              <a:buNone/>
            </a:pPr>
            <a:endParaRPr lang="en-US" altLang="en-US" sz="30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8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0"/>
            <a:ext cx="8610600" cy="609600"/>
          </a:xfrm>
        </p:spPr>
        <p:txBody>
          <a:bodyPr/>
          <a:lstStyle/>
          <a:p>
            <a:r>
              <a:rPr lang="en-US" altLang="en-US" sz="3100" dirty="0">
                <a:solidFill>
                  <a:srgbClr val="CCECFF"/>
                </a:solidFill>
              </a:rPr>
              <a:t>Paul is an apostle . . .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619811"/>
            <a:ext cx="8610599" cy="5791200"/>
          </a:xfrm>
        </p:spPr>
        <p:txBody>
          <a:bodyPr/>
          <a:lstStyle/>
          <a:p>
            <a:pPr marL="395288" indent="-395288">
              <a:spcAft>
                <a:spcPts val="300"/>
              </a:spcAft>
              <a:buNone/>
            </a:pPr>
            <a:r>
              <a:rPr lang="en-US" altLang="en-US" sz="2000" dirty="0">
                <a:solidFill>
                  <a:schemeClr val="bg1">
                    <a:lumMod val="95000"/>
                  </a:schemeClr>
                </a:solidFill>
              </a:rPr>
              <a:t>2.)</a:t>
            </a:r>
            <a:r>
              <a:rPr lang="en-US" altLang="en-US" sz="24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altLang="en-US" sz="3000" dirty="0">
                <a:solidFill>
                  <a:srgbClr val="CCFFCC"/>
                </a:solidFill>
              </a:rPr>
              <a:t>…but </a:t>
            </a:r>
            <a:r>
              <a:rPr lang="en-US" altLang="en-US" sz="3000" i="1" dirty="0">
                <a:solidFill>
                  <a:srgbClr val="CCFFCC"/>
                </a:solidFill>
              </a:rPr>
              <a:t>it came </a:t>
            </a:r>
            <a:r>
              <a:rPr lang="en-US" altLang="en-US" sz="3000" dirty="0">
                <a:solidFill>
                  <a:srgbClr val="CCFFCC"/>
                </a:solidFill>
              </a:rPr>
              <a:t>through the revelation of Jesus Christ, </a:t>
            </a:r>
            <a:r>
              <a:rPr lang="en-US" altLang="en-US" sz="3000" dirty="0">
                <a:solidFill>
                  <a:schemeClr val="bg1"/>
                </a:solidFill>
              </a:rPr>
              <a:t>Gal.1:12  </a:t>
            </a:r>
            <a:r>
              <a:rPr lang="en-US" altLang="en-US" sz="2800" dirty="0">
                <a:solidFill>
                  <a:schemeClr val="bg1"/>
                </a:solidFill>
              </a:rPr>
              <a:t>[the true Author]</a:t>
            </a:r>
            <a:endParaRPr lang="en-US" altLang="en-US" sz="3000" dirty="0">
              <a:solidFill>
                <a:schemeClr val="bg1"/>
              </a:solidFill>
            </a:endParaRPr>
          </a:p>
          <a:p>
            <a:pPr lvl="1" indent="-3476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FFFFCC"/>
                </a:solidFill>
              </a:rPr>
              <a:t>‘Revelation’ – uncovering, disclosing … same divine source as other apostles</a:t>
            </a:r>
          </a:p>
          <a:p>
            <a:pPr lvl="1" indent="-3476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chemeClr val="bg1">
                    <a:lumMod val="95000"/>
                  </a:schemeClr>
                </a:solidFill>
              </a:rPr>
              <a:t>2 Co.12:1,7, abundance of revelations [Ep.3:3-5]</a:t>
            </a:r>
          </a:p>
          <a:p>
            <a:pPr lvl="1" indent="-3476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FFFFCC"/>
                </a:solidFill>
              </a:rPr>
              <a:t>Paul as persecutor had some knowledge of Christ </a:t>
            </a:r>
            <a:r>
              <a:rPr lang="en-US" altLang="en-US" sz="3000" dirty="0">
                <a:solidFill>
                  <a:schemeClr val="bg1"/>
                </a:solidFill>
              </a:rPr>
              <a:t>(e.g.: Stephen)</a:t>
            </a:r>
            <a:r>
              <a:rPr lang="en-US" altLang="en-US" sz="3000" dirty="0">
                <a:solidFill>
                  <a:srgbClr val="FFFFCC"/>
                </a:solidFill>
              </a:rPr>
              <a:t> but it was not inspired</a:t>
            </a:r>
          </a:p>
          <a:p>
            <a:pPr lvl="1" indent="-347663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FFFFCC"/>
                </a:solidFill>
              </a:rPr>
              <a:t>Twelve apostles heard Lord’s teaching </a:t>
            </a:r>
            <a:r>
              <a:rPr lang="en-US" altLang="en-US" sz="3000" dirty="0">
                <a:solidFill>
                  <a:srgbClr val="99FFCC"/>
                </a:solidFill>
              </a:rPr>
              <a:t>[three years]</a:t>
            </a:r>
            <a:r>
              <a:rPr lang="en-US" altLang="en-US" sz="3000" dirty="0">
                <a:solidFill>
                  <a:srgbClr val="FFFFCC"/>
                </a:solidFill>
              </a:rPr>
              <a:t>, but this alone did not make them apostles </a:t>
            </a:r>
            <a:r>
              <a:rPr lang="en-US" altLang="en-US" sz="3000" dirty="0">
                <a:solidFill>
                  <a:schemeClr val="bg1"/>
                </a:solidFill>
              </a:rPr>
              <a:t>(e.g.: Judas).   [Jn.14-16;  Ac.1-2]</a:t>
            </a:r>
          </a:p>
          <a:p>
            <a:pPr marL="0" indent="0">
              <a:spcAft>
                <a:spcPts val="900"/>
              </a:spcAft>
              <a:buNone/>
            </a:pPr>
            <a:endParaRPr lang="en-US" altLang="en-US" sz="3000" dirty="0">
              <a:solidFill>
                <a:schemeClr val="bg1"/>
              </a:solidFill>
            </a:endParaRPr>
          </a:p>
          <a:p>
            <a:pPr marL="339725" indent="-339725" algn="ctr">
              <a:spcAft>
                <a:spcPts val="600"/>
              </a:spcAft>
              <a:buNone/>
            </a:pPr>
            <a:endParaRPr lang="en-US" altLang="en-US" sz="3000" dirty="0">
              <a:solidFill>
                <a:srgbClr val="CCFFFF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1CB3433-74E6-2CAE-1B4F-0B0AE08B059A}"/>
              </a:ext>
            </a:extLst>
          </p:cNvPr>
          <p:cNvCxnSpPr>
            <a:cxnSpLocks/>
          </p:cNvCxnSpPr>
          <p:nvPr/>
        </p:nvCxnSpPr>
        <p:spPr>
          <a:xfrm>
            <a:off x="2356701" y="4694548"/>
            <a:ext cx="22152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91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9FED7B1-F121-1215-FF36-A7CB9F400B6F}"/>
              </a:ext>
            </a:extLst>
          </p:cNvPr>
          <p:cNvSpPr/>
          <p:nvPr/>
        </p:nvSpPr>
        <p:spPr bwMode="auto">
          <a:xfrm>
            <a:off x="1628732" y="207388"/>
            <a:ext cx="5888182" cy="471343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Authority of Gospel, 1:11-12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8847A7C5-A613-86CB-2A37-504436CA309E}"/>
              </a:ext>
            </a:extLst>
          </p:cNvPr>
          <p:cNvSpPr/>
          <p:nvPr/>
        </p:nvSpPr>
        <p:spPr bwMode="auto">
          <a:xfrm>
            <a:off x="1012044" y="802842"/>
            <a:ext cx="7124700" cy="876696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CFFCC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Aim of Gospel,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Verdana" panose="020B0604030504040204" pitchFamily="34" charset="0"/>
                <a:cs typeface="Verdana" panose="020B0604030504040204" pitchFamily="34" charset="0"/>
              </a:rPr>
              <a:t>1:13</a:t>
            </a:r>
          </a:p>
        </p:txBody>
      </p:sp>
    </p:spTree>
    <p:extLst>
      <p:ext uri="{BB962C8B-B14F-4D97-AF65-F5344CB8AC3E}">
        <p14:creationId xmlns:p14="http://schemas.microsoft.com/office/powerpoint/2010/main" val="1252871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0"/>
            <a:ext cx="8610600" cy="609600"/>
          </a:xfrm>
        </p:spPr>
        <p:txBody>
          <a:bodyPr/>
          <a:lstStyle/>
          <a:p>
            <a:r>
              <a:rPr lang="en-US" altLang="en-US" sz="3100" dirty="0">
                <a:solidFill>
                  <a:srgbClr val="CCFFFF"/>
                </a:solidFill>
              </a:rPr>
              <a:t>You have heard of my past…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629238"/>
            <a:ext cx="8610599" cy="5791200"/>
          </a:xfrm>
        </p:spPr>
        <p:txBody>
          <a:bodyPr/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CCFFFF"/>
                </a:solidFill>
              </a:rPr>
              <a:t>Paul freely confesses his former career [perse-</a:t>
            </a:r>
            <a:r>
              <a:rPr lang="en-US" altLang="en-US" sz="3000" dirty="0" err="1">
                <a:solidFill>
                  <a:srgbClr val="CCFFFF"/>
                </a:solidFill>
              </a:rPr>
              <a:t>cution</a:t>
            </a:r>
            <a:r>
              <a:rPr lang="en-US" altLang="en-US" sz="3000" dirty="0">
                <a:solidFill>
                  <a:srgbClr val="CCFFFF"/>
                </a:solidFill>
              </a:rPr>
              <a:t>].      </a:t>
            </a:r>
            <a:r>
              <a:rPr lang="en-US" altLang="en-US" sz="3000" dirty="0">
                <a:solidFill>
                  <a:schemeClr val="bg1"/>
                </a:solidFill>
              </a:rPr>
              <a:t>Ac.26:4-5 . . . Ph.3:5</a:t>
            </a:r>
            <a:endParaRPr lang="en-US" altLang="en-US" sz="3000" dirty="0">
              <a:solidFill>
                <a:srgbClr val="CCFFFF"/>
              </a:solidFill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FFFFCC"/>
                </a:solidFill>
              </a:rPr>
              <a:t>I persecuted the church…: attack; cause complete destruction; lay waste, </a:t>
            </a:r>
            <a:r>
              <a:rPr lang="en-US" altLang="en-US" sz="3000" dirty="0">
                <a:solidFill>
                  <a:schemeClr val="bg1"/>
                </a:solidFill>
              </a:rPr>
              <a:t>v.23.   Ac.9:21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altLang="en-US" sz="3000" dirty="0">
                <a:solidFill>
                  <a:srgbClr val="CCFFFF"/>
                </a:solidFill>
              </a:rPr>
              <a:t>Paul did not receive gospel from apostles</a:t>
            </a:r>
            <a:br>
              <a:rPr lang="en-US" altLang="en-US" sz="3000" dirty="0">
                <a:solidFill>
                  <a:srgbClr val="CCFFFF"/>
                </a:solidFill>
              </a:rPr>
            </a:br>
            <a:r>
              <a:rPr lang="en-US" altLang="en-US" sz="3000" dirty="0">
                <a:solidFill>
                  <a:srgbClr val="CCFFFF"/>
                </a:solidFill>
              </a:rPr>
              <a:t>before his conversion</a:t>
            </a:r>
            <a:r>
              <a:rPr lang="en-US" altLang="en-US" sz="3000" dirty="0">
                <a:solidFill>
                  <a:schemeClr val="bg1"/>
                </a:solidFill>
              </a:rPr>
              <a:t> (13-20)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FFFFCC"/>
                </a:solidFill>
              </a:rPr>
              <a:t>His violence against Christians was extreme (he viewed gospel as blasphemy)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FFFFCC"/>
                </a:solidFill>
              </a:rPr>
              <a:t>He was fully devoted to </a:t>
            </a:r>
            <a:r>
              <a:rPr lang="en-US" altLang="en-US" sz="3000" dirty="0" err="1">
                <a:solidFill>
                  <a:srgbClr val="FFFFCC"/>
                </a:solidFill>
              </a:rPr>
              <a:t>Pharisaism</a:t>
            </a:r>
            <a:r>
              <a:rPr lang="en-US" altLang="en-US" sz="3000" dirty="0">
                <a:solidFill>
                  <a:srgbClr val="FFFFCC"/>
                </a:solidFill>
              </a:rPr>
              <a:t>  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3000" dirty="0">
                <a:solidFill>
                  <a:srgbClr val="FFFFCC"/>
                </a:solidFill>
              </a:rPr>
              <a:t>The church was his enemy.  </a:t>
            </a:r>
            <a:r>
              <a:rPr lang="en-US" altLang="en-US" sz="3000" dirty="0">
                <a:solidFill>
                  <a:schemeClr val="bg1"/>
                </a:solidFill>
              </a:rPr>
              <a:t>Ac.7.  Ac.9:5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altLang="en-US" sz="3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8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856" y="0"/>
            <a:ext cx="8610600" cy="609600"/>
          </a:xfrm>
        </p:spPr>
        <p:txBody>
          <a:bodyPr/>
          <a:lstStyle/>
          <a:p>
            <a:r>
              <a:rPr lang="en-US" altLang="en-US" sz="3100" dirty="0">
                <a:solidFill>
                  <a:srgbClr val="CCFFFF"/>
                </a:solidFill>
              </a:rPr>
              <a:t>You have heard of my past…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7092" y="629238"/>
            <a:ext cx="8610599" cy="5791200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rgbClr val="CCFFCC"/>
                </a:solidFill>
              </a:rPr>
              <a:t>His persecuting passion shows that only God’s intervention could have changed him. 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chemeClr val="bg1"/>
                </a:solidFill>
              </a:rPr>
              <a:t>This parallels Ac.2 – </a:t>
            </a:r>
            <a:r>
              <a:rPr lang="en-US" altLang="en-US" sz="3100" u="sng" dirty="0">
                <a:solidFill>
                  <a:schemeClr val="bg1"/>
                </a:solidFill>
              </a:rPr>
              <a:t>miracles</a:t>
            </a:r>
            <a:r>
              <a:rPr lang="en-US" altLang="en-US" sz="3100" dirty="0">
                <a:solidFill>
                  <a:schemeClr val="bg1"/>
                </a:solidFill>
              </a:rPr>
              <a:t> proved the message; thousands obeyed…  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rgbClr val="CCFFFF"/>
                </a:solidFill>
              </a:rPr>
              <a:t>Our written miracles do the same today.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altLang="en-US" sz="3100" dirty="0">
                <a:solidFill>
                  <a:schemeClr val="bg1"/>
                </a:solidFill>
              </a:rPr>
              <a:t>John 20</a:t>
            </a:r>
            <a:r>
              <a:rPr lang="en-US" altLang="en-US" sz="3100" baseline="30000" dirty="0">
                <a:solidFill>
                  <a:schemeClr val="bg1"/>
                </a:solidFill>
              </a:rPr>
              <a:t>30</a:t>
            </a:r>
            <a:r>
              <a:rPr lang="en-US" altLang="en-US" sz="3100" dirty="0">
                <a:solidFill>
                  <a:schemeClr val="bg1"/>
                </a:solidFill>
              </a:rPr>
              <a:t> </a:t>
            </a:r>
            <a:r>
              <a:rPr lang="en-US" altLang="en-US" sz="3100" dirty="0">
                <a:solidFill>
                  <a:srgbClr val="FFFFCC"/>
                </a:solidFill>
              </a:rPr>
              <a:t>And truly Jesus did many other signs in the presence of His disciples, which are not written in this book; </a:t>
            </a:r>
            <a:r>
              <a:rPr lang="en-US" altLang="en-US" sz="3100" baseline="30000" dirty="0">
                <a:solidFill>
                  <a:schemeClr val="bg1"/>
                </a:solidFill>
              </a:rPr>
              <a:t>31</a:t>
            </a:r>
            <a:r>
              <a:rPr lang="en-US" altLang="en-US" sz="3100" dirty="0">
                <a:solidFill>
                  <a:srgbClr val="CCFFFF"/>
                </a:solidFill>
              </a:rPr>
              <a:t> </a:t>
            </a:r>
            <a:r>
              <a:rPr lang="en-US" altLang="en-US" sz="3100" dirty="0">
                <a:solidFill>
                  <a:srgbClr val="FFFFCC"/>
                </a:solidFill>
              </a:rPr>
              <a:t>but these are written that you may believe that Jesus is the Christ, the Son of God, and that believing you may have life in His name.</a:t>
            </a:r>
            <a:endParaRPr lang="en-US" altLang="en-US" sz="3100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3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2838</TotalTime>
  <Words>1649</Words>
  <Application>Microsoft Office PowerPoint</Application>
  <PresentationFormat>On-screen Show (4:3)</PresentationFormat>
  <Paragraphs>164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Verdana</vt:lpstr>
      <vt:lpstr>Wingdings</vt:lpstr>
      <vt:lpstr>Default Design</vt:lpstr>
      <vt:lpstr>PowerPoint Presentation</vt:lpstr>
      <vt:lpstr>Just the facts…</vt:lpstr>
      <vt:lpstr>PowerPoint Presentation</vt:lpstr>
      <vt:lpstr>11: I make known to you</vt:lpstr>
      <vt:lpstr>12: </vt:lpstr>
      <vt:lpstr>Paul is an apostle . . . </vt:lpstr>
      <vt:lpstr>PowerPoint Presentation</vt:lpstr>
      <vt:lpstr>You have heard of my past…</vt:lpstr>
      <vt:lpstr>You have heard of my past…</vt:lpstr>
      <vt:lpstr>Our written miracles do the same today.</vt:lpstr>
      <vt:lpstr>PowerPoint Presentation</vt:lpstr>
      <vt:lpstr>Paul was happy and prosperous in ignorance</vt:lpstr>
      <vt:lpstr>PowerPoint Presentation</vt:lpstr>
      <vt:lpstr>PowerPoint Presentation</vt:lpstr>
      <vt:lpstr>PowerPoint Presentation</vt:lpstr>
      <vt:lpstr>PowerPoint Presentation</vt:lpstr>
      <vt:lpstr>16: reveal His Son in me</vt:lpstr>
      <vt:lpstr>17: Paul went away from other apostles</vt:lpstr>
      <vt:lpstr>18: After three years</vt:lpstr>
      <vt:lpstr>19: Paul saw no other apostle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Duggin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</dc:creator>
  <cp:lastModifiedBy>Ty Johnson</cp:lastModifiedBy>
  <cp:revision>32</cp:revision>
  <dcterms:created xsi:type="dcterms:W3CDTF">2011-08-18T15:42:19Z</dcterms:created>
  <dcterms:modified xsi:type="dcterms:W3CDTF">2024-02-03T04:02:19Z</dcterms:modified>
</cp:coreProperties>
</file>