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5"/>
  </p:notesMasterIdLst>
  <p:sldIdLst>
    <p:sldId id="501" r:id="rId2"/>
    <p:sldId id="447" r:id="rId3"/>
    <p:sldId id="624" r:id="rId4"/>
    <p:sldId id="605" r:id="rId5"/>
    <p:sldId id="608" r:id="rId6"/>
    <p:sldId id="606" r:id="rId7"/>
    <p:sldId id="607" r:id="rId8"/>
    <p:sldId id="609" r:id="rId9"/>
    <p:sldId id="610" r:id="rId10"/>
    <p:sldId id="611" r:id="rId11"/>
    <p:sldId id="612" r:id="rId12"/>
    <p:sldId id="613" r:id="rId13"/>
    <p:sldId id="614" r:id="rId14"/>
    <p:sldId id="615" r:id="rId15"/>
    <p:sldId id="616" r:id="rId16"/>
    <p:sldId id="617" r:id="rId17"/>
    <p:sldId id="618" r:id="rId18"/>
    <p:sldId id="619" r:id="rId19"/>
    <p:sldId id="620" r:id="rId20"/>
    <p:sldId id="621" r:id="rId21"/>
    <p:sldId id="622" r:id="rId22"/>
    <p:sldId id="591" r:id="rId23"/>
    <p:sldId id="623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CCFFFF"/>
    <a:srgbClr val="FFFF99"/>
    <a:srgbClr val="99FFCC"/>
    <a:srgbClr val="CCECFF"/>
    <a:srgbClr val="A50021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619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898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33048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025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783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969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405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9139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2926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805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193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0019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808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0522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682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069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656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386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887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867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89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2Co11.27&amp;off=2&amp;ctx=g+false+brethren%3b+27~%C2%A0in+weariness+and+to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90485" y="556181"/>
            <a:ext cx="5374259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Cold Warnings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Nahum 3:17  </a:t>
            </a:r>
            <a:r>
              <a:rPr lang="en-US" altLang="en-US" sz="3100" dirty="0">
                <a:solidFill>
                  <a:srgbClr val="CCFFCC"/>
                </a:solidFill>
              </a:rPr>
              <a:t>Your commanders are like swarm-</a:t>
            </a:r>
            <a:r>
              <a:rPr lang="en-US" altLang="en-US" sz="3100" dirty="0" err="1">
                <a:solidFill>
                  <a:srgbClr val="CCFFCC"/>
                </a:solidFill>
              </a:rPr>
              <a:t>ing</a:t>
            </a:r>
            <a:r>
              <a:rPr lang="en-US" altLang="en-US" sz="3100" dirty="0">
                <a:solidFill>
                  <a:srgbClr val="CCFFCC"/>
                </a:solidFill>
              </a:rPr>
              <a:t> locusts, And your generals like great grass-hoppers, Which camp in the hedges on a cold day; When the sun rises they flee away, And the place where they are is not known.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Cold deprives the locust of the power of flight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Spiritual cold does the same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Assyria forgot their repentance </a:t>
            </a:r>
            <a:r>
              <a:rPr lang="en-US" altLang="en-US" sz="3100" dirty="0">
                <a:solidFill>
                  <a:schemeClr val="bg1"/>
                </a:solidFill>
              </a:rPr>
              <a:t>(Jonah 3)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Babylon will smash them like bugs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8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Mt.10</a:t>
            </a:r>
            <a:r>
              <a:rPr lang="en-US" altLang="en-US" sz="3100" baseline="30000" dirty="0">
                <a:solidFill>
                  <a:schemeClr val="bg1"/>
                </a:solidFill>
              </a:rPr>
              <a:t>42</a:t>
            </a:r>
            <a:r>
              <a:rPr lang="en-US" altLang="en-US" sz="3100" dirty="0">
                <a:solidFill>
                  <a:srgbClr val="CCFFCC"/>
                </a:solidFill>
              </a:rPr>
              <a:t> </a:t>
            </a:r>
            <a:r>
              <a:rPr lang="en-US" sz="3000" dirty="0">
                <a:solidFill>
                  <a:srgbClr val="CCFFCC"/>
                </a:solidFill>
              </a:rPr>
              <a:t>And whoever gives one of these little ones only a cup of cold water in the name of a disciple, assuredly, I say to you, he shall by no means lose his reward.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‘Little’ saint (in eyes of world) gives to a ‘little one in need’:  it will be rewarded.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Cup of cold water – the smallest gift. 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Motive: he belongs to Jesus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Encourages us in acts of caring, sharing, benevolence, spiritual influence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7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Mt.24</a:t>
            </a:r>
            <a:r>
              <a:rPr lang="en-US" altLang="en-US" sz="3000" baseline="30000" dirty="0">
                <a:solidFill>
                  <a:schemeClr val="bg1"/>
                </a:solidFill>
              </a:rPr>
              <a:t>12</a:t>
            </a:r>
            <a:r>
              <a:rPr lang="en-US" sz="3000" baseline="30000" dirty="0">
                <a:solidFill>
                  <a:srgbClr val="CCFFCC"/>
                </a:solidFill>
              </a:rPr>
              <a:t> </a:t>
            </a:r>
            <a:r>
              <a:rPr lang="en-US" sz="3000" dirty="0">
                <a:solidFill>
                  <a:srgbClr val="CCFFCC"/>
                </a:solidFill>
              </a:rPr>
              <a:t>And because lawlessness will abound, the love of many will grow cold. </a:t>
            </a:r>
            <a:r>
              <a:rPr lang="en-US" sz="3000" baseline="30000" dirty="0">
                <a:solidFill>
                  <a:schemeClr val="bg1"/>
                </a:solidFill>
              </a:rPr>
              <a:t>13</a:t>
            </a:r>
            <a:r>
              <a:rPr lang="en-US" sz="3000" baseline="30000" dirty="0">
                <a:solidFill>
                  <a:srgbClr val="CCFFCC"/>
                </a:solidFill>
              </a:rPr>
              <a:t> </a:t>
            </a:r>
            <a:r>
              <a:rPr lang="en-US" sz="3000" dirty="0">
                <a:solidFill>
                  <a:srgbClr val="CCFFCC"/>
                </a:solidFill>
              </a:rPr>
              <a:t>But he who endures to the end shall be saved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Apostasy: </a:t>
            </a:r>
            <a:r>
              <a:rPr lang="en-US" altLang="en-US" sz="3100" dirty="0">
                <a:solidFill>
                  <a:schemeClr val="bg1"/>
                </a:solidFill>
              </a:rPr>
              <a:t>first casualty is often love [for Lord;  brothers;  self;  truth…].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Great variety of </a:t>
            </a:r>
            <a:r>
              <a:rPr lang="en-US" altLang="en-US" sz="3100" u="sng" dirty="0">
                <a:solidFill>
                  <a:srgbClr val="FFFFCC"/>
                </a:solidFill>
              </a:rPr>
              <a:t>biblical</a:t>
            </a:r>
            <a:r>
              <a:rPr lang="en-US" altLang="en-US" sz="3100" dirty="0">
                <a:solidFill>
                  <a:srgbClr val="FFFFCC"/>
                </a:solidFill>
              </a:rPr>
              <a:t> loves often forgotten: </a:t>
            </a:r>
            <a:r>
              <a:rPr lang="en-US" altLang="en-US" sz="3100" dirty="0">
                <a:solidFill>
                  <a:srgbClr val="CCFFFF"/>
                </a:solidFill>
              </a:rPr>
              <a:t>love of God, Word; spouse; children; neigh-</a:t>
            </a:r>
            <a:r>
              <a:rPr lang="en-US" altLang="en-US" sz="3100" dirty="0" err="1">
                <a:solidFill>
                  <a:srgbClr val="CCFFFF"/>
                </a:solidFill>
              </a:rPr>
              <a:t>bors</a:t>
            </a:r>
            <a:r>
              <a:rPr lang="en-US" altLang="en-US" sz="3100" dirty="0">
                <a:solidFill>
                  <a:srgbClr val="CCFFFF"/>
                </a:solidFill>
              </a:rPr>
              <a:t>; needy; lost…      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Great variety of </a:t>
            </a:r>
            <a:r>
              <a:rPr lang="en-US" altLang="en-US" sz="3100" u="sng" dirty="0">
                <a:solidFill>
                  <a:srgbClr val="FFFFCC"/>
                </a:solidFill>
              </a:rPr>
              <a:t>worldly</a:t>
            </a:r>
            <a:r>
              <a:rPr lang="en-US" altLang="en-US" sz="3100" dirty="0">
                <a:solidFill>
                  <a:srgbClr val="FFFFCC"/>
                </a:solidFill>
              </a:rPr>
              <a:t> loves rush in to take their place:  </a:t>
            </a:r>
            <a:r>
              <a:rPr lang="en-US" altLang="en-US" sz="3100" dirty="0">
                <a:solidFill>
                  <a:srgbClr val="CCFFCC"/>
                </a:solidFill>
              </a:rPr>
              <a:t>love of sin, lust, riches, posses-</a:t>
            </a:r>
            <a:r>
              <a:rPr lang="en-US" altLang="en-US" sz="3100" dirty="0" err="1">
                <a:solidFill>
                  <a:srgbClr val="CCFFCC"/>
                </a:solidFill>
              </a:rPr>
              <a:t>sions</a:t>
            </a:r>
            <a:r>
              <a:rPr lang="en-US" altLang="en-US" sz="3100" dirty="0">
                <a:solidFill>
                  <a:srgbClr val="CCFFCC"/>
                </a:solidFill>
              </a:rPr>
              <a:t>, popularity, creature comforts, etc.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CCFFFF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4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339725" indent="-339725" algn="ctr"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Jn.18:17-19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Coals for the cold  </a:t>
            </a:r>
            <a:r>
              <a:rPr lang="en-US" altLang="en-US" sz="2800" dirty="0">
                <a:solidFill>
                  <a:schemeClr val="bg1"/>
                </a:solidFill>
              </a:rPr>
              <a:t>(temperature)</a:t>
            </a:r>
            <a:r>
              <a:rPr lang="en-US" altLang="en-US" sz="3100" dirty="0">
                <a:solidFill>
                  <a:schemeClr val="bg1"/>
                </a:solidFill>
              </a:rPr>
              <a:t>.</a:t>
            </a:r>
            <a:r>
              <a:rPr lang="en-US" altLang="en-US" sz="3100" dirty="0">
                <a:solidFill>
                  <a:srgbClr val="CCFFFF"/>
                </a:solidFill>
              </a:rPr>
              <a:t> 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Greater problem: Peter’s cold heart.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When we are growing cold, lonely, scared, the fires of sin burn us.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As Peter:  we need to be poked, prodded, and stirred up to become hot again.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CCFFFF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3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339725" indent="-339725" algn="ctr"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Ac.28:1-2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After two weeks on stormy sea, now facing hypothermia – wet and cold.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Paul’s faith is as strong as ever.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Heathen charity … lost in sea of sin </a:t>
            </a:r>
            <a:r>
              <a:rPr lang="en-US" altLang="en-US" sz="3100" dirty="0">
                <a:solidFill>
                  <a:schemeClr val="bg1"/>
                </a:solidFill>
              </a:rPr>
              <a:t>[worse shape than Paul]. 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Sinners understand dangers of freezing…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Co.11</a:t>
            </a:r>
            <a:r>
              <a:rPr lang="en-US" altLang="en-US" sz="3100" baseline="30000" dirty="0">
                <a:solidFill>
                  <a:schemeClr val="bg1"/>
                </a:solidFill>
              </a:rPr>
              <a:t>27</a:t>
            </a:r>
            <a:r>
              <a:rPr lang="en-US" baseline="30000" dirty="0">
                <a:solidFill>
                  <a:srgbClr val="CCFFCC"/>
                </a:solidFill>
              </a:rPr>
              <a:t> </a:t>
            </a:r>
            <a:r>
              <a:rPr lang="en-US" dirty="0">
                <a:solidFill>
                  <a:srgbClr val="CCFFCC"/>
                </a:solidFill>
              </a:rPr>
              <a:t>in weariness and toil, in sleepless-ness often, in hunger and thirst, in </a:t>
            </a:r>
            <a:r>
              <a:rPr lang="en-US" dirty="0" err="1">
                <a:solidFill>
                  <a:srgbClr val="CCFFCC"/>
                </a:solidFill>
              </a:rPr>
              <a:t>fastings</a:t>
            </a:r>
            <a:r>
              <a:rPr lang="en-US" dirty="0">
                <a:solidFill>
                  <a:srgbClr val="CCFFCC"/>
                </a:solidFill>
              </a:rPr>
              <a:t> often, in cold and nakedness.</a:t>
            </a:r>
            <a:endParaRPr lang="en-US" dirty="0">
              <a:solidFill>
                <a:srgbClr val="CCFFCC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>
                    <a:lumMod val="95000"/>
                  </a:schemeClr>
                </a:solidFill>
              </a:rPr>
              <a:t>Ancient travel was often draining, demanding, and dangerous.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>
                    <a:lumMod val="95000"/>
                  </a:schemeClr>
                </a:solidFill>
              </a:rPr>
              <a:t>Fatigue, loneliness, lack of food . . . no electric blanket.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>
                    <a:lumMod val="95000"/>
                  </a:schemeClr>
                </a:solidFill>
              </a:rPr>
              <a:t>Paul never stayed in five star hotels…</a:t>
            </a:r>
          </a:p>
        </p:txBody>
      </p:sp>
    </p:spTree>
    <p:extLst>
      <p:ext uri="{BB962C8B-B14F-4D97-AF65-F5344CB8AC3E}">
        <p14:creationId xmlns:p14="http://schemas.microsoft.com/office/powerpoint/2010/main" val="16730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339725" indent="-339725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Laodicea, Rev.3:14-17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Their Deliverer, </a:t>
            </a:r>
            <a:r>
              <a:rPr lang="en-US" altLang="en-US" sz="3100" dirty="0">
                <a:solidFill>
                  <a:schemeClr val="bg1"/>
                </a:solidFill>
              </a:rPr>
              <a:t>14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>
                <a:solidFill>
                  <a:srgbClr val="CCFFFF"/>
                </a:solidFill>
              </a:rPr>
              <a:t>The Amen</a:t>
            </a:r>
            <a:r>
              <a:rPr lang="en-US" altLang="en-US" sz="3100" dirty="0">
                <a:solidFill>
                  <a:srgbClr val="CCFFFF"/>
                </a:solidFill>
              </a:rPr>
              <a:t>:  </a:t>
            </a:r>
            <a:r>
              <a:rPr lang="en-US" altLang="en-US" sz="3100" dirty="0">
                <a:solidFill>
                  <a:schemeClr val="bg1"/>
                </a:solidFill>
              </a:rPr>
              <a:t>Is.65:16 </a:t>
            </a:r>
            <a:r>
              <a:rPr lang="en-US" altLang="en-US" sz="2900" dirty="0">
                <a:solidFill>
                  <a:schemeClr val="bg1"/>
                </a:solidFill>
              </a:rPr>
              <a:t>(‘</a:t>
            </a:r>
            <a:r>
              <a:rPr lang="en-US" altLang="en-US" sz="2900" i="1" dirty="0">
                <a:solidFill>
                  <a:schemeClr val="bg1"/>
                </a:solidFill>
              </a:rPr>
              <a:t>the God o</a:t>
            </a:r>
            <a:r>
              <a:rPr lang="en-US" altLang="en-US" sz="2900" dirty="0">
                <a:solidFill>
                  <a:schemeClr val="bg1"/>
                </a:solidFill>
              </a:rPr>
              <a:t>f </a:t>
            </a:r>
            <a:r>
              <a:rPr lang="en-US" altLang="en-US" sz="2900" i="1" dirty="0">
                <a:solidFill>
                  <a:schemeClr val="bg1"/>
                </a:solidFill>
              </a:rPr>
              <a:t>truth</a:t>
            </a:r>
            <a:r>
              <a:rPr lang="en-US" altLang="en-US" sz="2900" dirty="0">
                <a:solidFill>
                  <a:schemeClr val="bg1"/>
                </a:solidFill>
              </a:rPr>
              <a:t>…’)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>
                <a:solidFill>
                  <a:srgbClr val="CCFFFF"/>
                </a:solidFill>
              </a:rPr>
              <a:t>Faithful and True witness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>
                <a:solidFill>
                  <a:srgbClr val="CCFFFF"/>
                </a:solidFill>
              </a:rPr>
              <a:t>The beginning of creation of God</a:t>
            </a:r>
            <a:r>
              <a:rPr lang="en-US" altLang="en-US" sz="3100" dirty="0">
                <a:solidFill>
                  <a:srgbClr val="CCFFFF"/>
                </a:solidFill>
              </a:rPr>
              <a:t>: the cause behind it –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He is the Origin: not as part of creation, but moving cause behind all creation </a:t>
            </a:r>
            <a:r>
              <a:rPr lang="en-US" altLang="en-US" sz="2700" dirty="0">
                <a:solidFill>
                  <a:schemeClr val="bg1"/>
                </a:solidFill>
              </a:rPr>
              <a:t>(Jn.1:3)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Architect, Builder, Owner, Sustainer…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i="1" dirty="0">
                <a:solidFill>
                  <a:srgbClr val="CCFFFF"/>
                </a:solidFill>
              </a:rPr>
              <a:t>Beginning</a:t>
            </a:r>
            <a:r>
              <a:rPr lang="en-US" altLang="en-US" sz="3000" dirty="0">
                <a:solidFill>
                  <a:srgbClr val="CCFFFF"/>
                </a:solidFill>
              </a:rPr>
              <a:t> includes idea of preeminence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1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339725" indent="-339725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Rev.3:14-17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Their Deliverer, 14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Their Disorder, </a:t>
            </a:r>
            <a:r>
              <a:rPr lang="en-US" altLang="en-US" sz="3100" dirty="0">
                <a:solidFill>
                  <a:schemeClr val="bg1"/>
                </a:solidFill>
              </a:rPr>
              <a:t>15-16a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Lukewarm: neither cold nor hot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He knows us as we truly are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He is the Savior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Laodicea: no false apostles / no Nicolaitans / no Jezebel / no heresy   </a:t>
            </a:r>
            <a:r>
              <a:rPr lang="en-US" altLang="en-US" dirty="0">
                <a:solidFill>
                  <a:srgbClr val="FFFFCC"/>
                </a:solidFill>
              </a:rPr>
              <a:t>(too much work)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72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339725" indent="-339725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Rev.3:14-17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Their Deliverer, 14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Their Disorder, 15-16a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Their Danger, </a:t>
            </a:r>
            <a:r>
              <a:rPr lang="en-US" altLang="en-US" sz="3100" dirty="0">
                <a:solidFill>
                  <a:schemeClr val="bg1"/>
                </a:solidFill>
              </a:rPr>
              <a:t>16b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Vomited from Lord’s mouth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Enough religion to be deadly / dangerous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4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339725" indent="-339725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Rev.3:14-17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Their Deliverer, 14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Their Disorder, 15-16a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Their Danger, 16b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Their Deception, </a:t>
            </a:r>
            <a:r>
              <a:rPr lang="en-US" altLang="en-US" sz="3100" dirty="0">
                <a:solidFill>
                  <a:schemeClr val="bg1"/>
                </a:solidFill>
              </a:rPr>
              <a:t>17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Think they are rich, need nothing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They do not know their true state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0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293" y="141403"/>
            <a:ext cx="7116197" cy="633559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u="sng" dirty="0">
                <a:solidFill>
                  <a:schemeClr val="bg1"/>
                </a:solidFill>
              </a:rPr>
              <a:t>Cold</a:t>
            </a:r>
            <a:r>
              <a:rPr lang="en-US" altLang="en-US" sz="3000" dirty="0">
                <a:solidFill>
                  <a:schemeClr val="bg1"/>
                </a:solidFill>
              </a:rPr>
              <a:t> – wide variety of uses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Feeling chilled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Indifferent (cold personality)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Unfriendly (cold reception)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Cold front (air mass)  /  cold wave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Cold shoulder (unfriendly, slight)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Mastered (actor had his lines down cold)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Insensible (knocked cold)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Inflammation of mucous membranes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Cold-blooded (callous, cruel, ruthless)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Cold-hearted (unfeeling, unkind)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Cold sweat (perspiration from fear)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700" dirty="0">
                <a:solidFill>
                  <a:srgbClr val="FFFFCC"/>
                </a:solidFill>
              </a:rPr>
              <a:t>Cold war (conflict in diplomacy)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FFFFCC"/>
              </a:solidFill>
            </a:endParaRPr>
          </a:p>
          <a:p>
            <a:pPr marL="339725" indent="-339725" algn="ctr"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339725" indent="-339725" algn="ctr"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339725" indent="-339725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339725" indent="-339725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Rev.3:14-17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Their Deliverer, 14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Their Disorder, 15-16a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Their Danger, 16b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Their Deception, 17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Their Directions, </a:t>
            </a:r>
            <a:r>
              <a:rPr lang="en-US" altLang="en-US" sz="3100" dirty="0">
                <a:solidFill>
                  <a:srgbClr val="FFFFCC"/>
                </a:solidFill>
              </a:rPr>
              <a:t>18-20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I counsel you . . . become truly </a:t>
            </a:r>
            <a:r>
              <a:rPr lang="en-US" altLang="en-US" sz="3100" u="sng" dirty="0">
                <a:solidFill>
                  <a:srgbClr val="CCFFFF"/>
                </a:solidFill>
              </a:rPr>
              <a:t>rich</a:t>
            </a:r>
            <a:r>
              <a:rPr lang="en-US" altLang="en-US" sz="3100" dirty="0">
                <a:solidFill>
                  <a:srgbClr val="CCFFFF"/>
                </a:solidFill>
              </a:rPr>
              <a:t>,  be </a:t>
            </a:r>
            <a:r>
              <a:rPr lang="en-US" altLang="en-US" sz="3100" u="sng" dirty="0">
                <a:solidFill>
                  <a:srgbClr val="CCFFFF"/>
                </a:solidFill>
              </a:rPr>
              <a:t>pure</a:t>
            </a:r>
            <a:r>
              <a:rPr lang="en-US" altLang="en-US" sz="3100" dirty="0">
                <a:solidFill>
                  <a:srgbClr val="CCFFFF"/>
                </a:solidFill>
              </a:rPr>
              <a:t>,  </a:t>
            </a:r>
            <a:r>
              <a:rPr lang="en-US" altLang="en-US" sz="3100" u="sng" dirty="0">
                <a:solidFill>
                  <a:srgbClr val="CCFFFF"/>
                </a:solidFill>
              </a:rPr>
              <a:t>see</a:t>
            </a:r>
            <a:r>
              <a:rPr lang="en-US" altLang="en-US" sz="3100" dirty="0">
                <a:solidFill>
                  <a:srgbClr val="CCFFFF"/>
                </a:solidFill>
              </a:rPr>
              <a:t> clearly,  </a:t>
            </a:r>
            <a:r>
              <a:rPr lang="en-US" altLang="en-US" sz="3100" u="sng" dirty="0">
                <a:solidFill>
                  <a:srgbClr val="CCFFFF"/>
                </a:solidFill>
              </a:rPr>
              <a:t>heed</a:t>
            </a:r>
            <a:r>
              <a:rPr lang="en-US" altLang="en-US" sz="3100" dirty="0">
                <a:solidFill>
                  <a:srgbClr val="CCFFFF"/>
                </a:solidFill>
              </a:rPr>
              <a:t> the warning, </a:t>
            </a:r>
            <a:br>
              <a:rPr lang="en-US" altLang="en-US" sz="3100" dirty="0">
                <a:solidFill>
                  <a:srgbClr val="CCFFFF"/>
                </a:solidFill>
              </a:rPr>
            </a:br>
            <a:r>
              <a:rPr lang="en-US" altLang="en-US" sz="3100" dirty="0">
                <a:solidFill>
                  <a:srgbClr val="CCFFFF"/>
                </a:solidFill>
              </a:rPr>
              <a:t>be </a:t>
            </a:r>
            <a:r>
              <a:rPr lang="en-US" altLang="en-US" sz="3100" u="sng" dirty="0">
                <a:solidFill>
                  <a:srgbClr val="CCFFFF"/>
                </a:solidFill>
              </a:rPr>
              <a:t>zealous</a:t>
            </a:r>
            <a:r>
              <a:rPr lang="en-US" altLang="en-US" sz="3100" dirty="0">
                <a:solidFill>
                  <a:srgbClr val="CCFFFF"/>
                </a:solidFill>
              </a:rPr>
              <a:t>,  </a:t>
            </a:r>
            <a:r>
              <a:rPr lang="en-US" altLang="en-US" sz="3100" u="sng" dirty="0">
                <a:solidFill>
                  <a:srgbClr val="CCFFFF"/>
                </a:solidFill>
              </a:rPr>
              <a:t>repent</a:t>
            </a:r>
            <a:r>
              <a:rPr lang="en-US" altLang="en-US" sz="3100" dirty="0">
                <a:solidFill>
                  <a:srgbClr val="CCFFFF"/>
                </a:solidFill>
              </a:rPr>
              <a:t>,  let Him </a:t>
            </a:r>
            <a:r>
              <a:rPr lang="en-US" altLang="en-US" sz="3100" u="sng" dirty="0">
                <a:solidFill>
                  <a:srgbClr val="CCFFFF"/>
                </a:solidFill>
              </a:rPr>
              <a:t>in</a:t>
            </a:r>
            <a:r>
              <a:rPr lang="en-US" altLang="en-US" sz="3100" dirty="0">
                <a:solidFill>
                  <a:srgbClr val="CCFFFF"/>
                </a:solidFill>
              </a:rPr>
              <a:t>…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1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909118" y="556182"/>
            <a:ext cx="3336992" cy="34879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Cold Warnings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BA2B584-6E4F-E8DE-7704-87856DD30F24}"/>
              </a:ext>
            </a:extLst>
          </p:cNvPr>
          <p:cNvSpPr/>
          <p:nvPr/>
        </p:nvSpPr>
        <p:spPr bwMode="auto">
          <a:xfrm>
            <a:off x="1892053" y="1066799"/>
            <a:ext cx="5374259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Cool Lessons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99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89" y="280448"/>
            <a:ext cx="8610599" cy="5780987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Gn.8</a:t>
            </a:r>
            <a:r>
              <a:rPr lang="en-US" altLang="en-US" sz="3000" baseline="30000" dirty="0">
                <a:solidFill>
                  <a:schemeClr val="bg1"/>
                </a:solidFill>
              </a:rPr>
              <a:t>22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u="sng" dirty="0">
                <a:solidFill>
                  <a:srgbClr val="FFFFCC"/>
                </a:solidFill>
              </a:rPr>
              <a:t>While</a:t>
            </a:r>
            <a:r>
              <a:rPr lang="en-US" altLang="en-US" sz="3000" dirty="0">
                <a:solidFill>
                  <a:srgbClr val="FFFFCC"/>
                </a:solidFill>
              </a:rPr>
              <a:t> the earth remains, seedtime and harvest, </a:t>
            </a:r>
            <a:r>
              <a:rPr lang="en-US" altLang="en-US" sz="3000" u="sng" dirty="0">
                <a:solidFill>
                  <a:srgbClr val="FFFFCC"/>
                </a:solidFill>
              </a:rPr>
              <a:t>cold</a:t>
            </a:r>
            <a:r>
              <a:rPr lang="en-US" altLang="en-US" sz="3000" dirty="0">
                <a:solidFill>
                  <a:srgbClr val="FFFFCC"/>
                </a:solidFill>
              </a:rPr>
              <a:t> and heat, </a:t>
            </a:r>
            <a:r>
              <a:rPr lang="en-US" altLang="en-US" sz="3000" u="sng" dirty="0">
                <a:solidFill>
                  <a:srgbClr val="FFFFCC"/>
                </a:solidFill>
              </a:rPr>
              <a:t>winter</a:t>
            </a:r>
            <a:r>
              <a:rPr lang="en-US" altLang="en-US" sz="3000" dirty="0">
                <a:solidFill>
                  <a:srgbClr val="FFFFCC"/>
                </a:solidFill>
              </a:rPr>
              <a:t> and summer, and day and night shall </a:t>
            </a:r>
            <a:r>
              <a:rPr lang="en-US" altLang="en-US" sz="3000" u="sng" dirty="0">
                <a:solidFill>
                  <a:srgbClr val="FFFFCC"/>
                </a:solidFill>
              </a:rPr>
              <a:t>not</a:t>
            </a:r>
            <a:r>
              <a:rPr lang="en-US" altLang="en-US" sz="3000" dirty="0">
                <a:solidFill>
                  <a:srgbClr val="FFFFCC"/>
                </a:solidFill>
              </a:rPr>
              <a:t> cease.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At the end, many will wish for cold…   Lk.16:24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No one can vote out the cold … or ignore it … or legislate it away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Job 38</a:t>
            </a:r>
            <a:r>
              <a:rPr lang="en-US" altLang="en-US" sz="3000" baseline="30000" dirty="0">
                <a:solidFill>
                  <a:schemeClr val="bg1"/>
                </a:solidFill>
              </a:rPr>
              <a:t>29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From whose womb comes the ice?  And the frost of heaven, who gives it birth?   </a:t>
            </a:r>
            <a:r>
              <a:rPr lang="en-US" altLang="en-US" sz="3000" baseline="30000" dirty="0">
                <a:solidFill>
                  <a:schemeClr val="bg1"/>
                </a:solidFill>
              </a:rPr>
              <a:t>30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The waters harden like stone, And the surface of the deep is frozen.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3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89" y="280448"/>
            <a:ext cx="8610599" cy="5780987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Job 37</a:t>
            </a:r>
            <a:r>
              <a:rPr lang="en-US" altLang="en-US" sz="3100" baseline="30000" dirty="0">
                <a:solidFill>
                  <a:schemeClr val="bg1"/>
                </a:solidFill>
              </a:rPr>
              <a:t>10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By the breath of God ice is given…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Reminds us of His breath that saves –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2 Tim.3:16, </a:t>
            </a:r>
            <a:r>
              <a:rPr lang="en-US" altLang="en-US" sz="3000" dirty="0">
                <a:solidFill>
                  <a:srgbClr val="FFFFCC"/>
                </a:solidFill>
              </a:rPr>
              <a:t>All Scripture is given by inspiration    of God, and is profitable for doctrine, for reproof, for correction, for instruction in righteousness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 err="1">
                <a:solidFill>
                  <a:srgbClr val="FFFF00"/>
                </a:solidFill>
              </a:rPr>
              <a:t>In</a:t>
            </a:r>
            <a:r>
              <a:rPr lang="en-US" altLang="en-US" sz="2600" dirty="0" err="1">
                <a:solidFill>
                  <a:srgbClr val="CCFFFF"/>
                </a:solidFill>
              </a:rPr>
              <a:t>▪</a:t>
            </a:r>
            <a:r>
              <a:rPr lang="en-US" altLang="en-US" sz="3000" dirty="0" err="1">
                <a:solidFill>
                  <a:srgbClr val="FFFF00"/>
                </a:solidFill>
              </a:rPr>
              <a:t>spiration</a:t>
            </a:r>
            <a:r>
              <a:rPr lang="en-US" altLang="en-US" sz="3000" dirty="0">
                <a:solidFill>
                  <a:schemeClr val="bg1"/>
                </a:solidFill>
              </a:rPr>
              <a:t> –</a:t>
            </a: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breathed, inspired by God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5E178-A95B-450A-5055-8D542415CE3C}"/>
              </a:ext>
            </a:extLst>
          </p:cNvPr>
          <p:cNvSpPr/>
          <p:nvPr/>
        </p:nvSpPr>
        <p:spPr>
          <a:xfrm>
            <a:off x="6645896" y="1621410"/>
            <a:ext cx="1857081" cy="443060"/>
          </a:xfrm>
          <a:prstGeom prst="rect">
            <a:avLst/>
          </a:prstGeom>
          <a:solidFill>
            <a:schemeClr val="accent6">
              <a:lumMod val="50000"/>
              <a:alpha val="2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7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Job 24:1-13, 22-23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Count your blessings</a:t>
            </a:r>
          </a:p>
          <a:p>
            <a:pPr marL="339725" indent="-339725" algn="ctr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Job 37:6-13 </a:t>
            </a:r>
          </a:p>
          <a:p>
            <a:pPr marL="339725" indent="-339725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Job 38:22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God is sovereign over weather</a:t>
            </a:r>
          </a:p>
          <a:p>
            <a:pPr marL="339725" indent="-339725" algn="ctr"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339725" indent="-339725" algn="ctr"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339725" indent="-339725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18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Psalm 147:17, </a:t>
            </a:r>
            <a:r>
              <a:rPr lang="en-US" sz="3000" dirty="0">
                <a:solidFill>
                  <a:srgbClr val="CCFFCC"/>
                </a:solidFill>
              </a:rPr>
              <a:t>He casts out His hail like morsels; Who can stand before His cold?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Eventually we want to come in from the cold</a:t>
            </a:r>
          </a:p>
        </p:txBody>
      </p:sp>
    </p:spTree>
    <p:extLst>
      <p:ext uri="{BB962C8B-B14F-4D97-AF65-F5344CB8AC3E}">
        <p14:creationId xmlns:p14="http://schemas.microsoft.com/office/powerpoint/2010/main" val="187922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54524"/>
            <a:ext cx="8610599" cy="6213049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Prov.20:4 </a:t>
            </a:r>
            <a:r>
              <a:rPr lang="en-US" sz="3000" dirty="0">
                <a:solidFill>
                  <a:srgbClr val="CCFFCC"/>
                </a:solidFill>
              </a:rPr>
              <a:t>The lazy man will not plow because of winter; He will beg during harvest and have nothing.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Don’t plow when it’s cold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Aesop’s ant and grasshopper</a:t>
            </a: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Prov.10:5, </a:t>
            </a:r>
            <a:r>
              <a:rPr lang="en-US" altLang="en-US" sz="2900" dirty="0">
                <a:solidFill>
                  <a:schemeClr val="bg1"/>
                </a:solidFill>
              </a:rPr>
              <a:t>He who gathers in summer is a wise son; He who sleeps in harvest is a son who causes shame.</a:t>
            </a: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2 Th.3:10, </a:t>
            </a:r>
            <a:r>
              <a:rPr lang="en-US" altLang="en-US" sz="2900" dirty="0">
                <a:solidFill>
                  <a:schemeClr val="bg1"/>
                </a:solidFill>
              </a:rPr>
              <a:t>even when we were with you, we commanded you this: If anyone will not work, neither shall he eat. </a:t>
            </a: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Jn.9:4 </a:t>
            </a:r>
            <a:r>
              <a:rPr lang="en-US" altLang="en-US" sz="2400" dirty="0">
                <a:solidFill>
                  <a:schemeClr val="bg1"/>
                </a:solidFill>
              </a:rPr>
              <a:t>…</a:t>
            </a:r>
            <a:r>
              <a:rPr lang="en-US" altLang="en-US" sz="2900" dirty="0">
                <a:solidFill>
                  <a:schemeClr val="bg1"/>
                </a:solidFill>
              </a:rPr>
              <a:t>night is coming when no one can work</a:t>
            </a:r>
            <a:r>
              <a:rPr lang="en-US" alt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116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Prov.25:13  </a:t>
            </a:r>
            <a:r>
              <a:rPr lang="en-US" sz="3000" dirty="0">
                <a:solidFill>
                  <a:srgbClr val="CCFFCC"/>
                </a:solidFill>
              </a:rPr>
              <a:t>Like the cold of snow in time of harvest Is a faithful messenger to those who send him, For he refreshes the soul of his masters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Mountain snow gave them cold drinks; it refreshes like a faithful messenger. 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Mt.11:10, I send </a:t>
            </a:r>
            <a:r>
              <a:rPr lang="en-US" altLang="en-US" sz="3000" dirty="0">
                <a:solidFill>
                  <a:srgbClr val="FFFFCC"/>
                </a:solidFill>
              </a:rPr>
              <a:t>My messenger </a:t>
            </a:r>
            <a:r>
              <a:rPr lang="en-US" altLang="en-US" sz="3000" dirty="0">
                <a:solidFill>
                  <a:schemeClr val="bg1"/>
                </a:solidFill>
              </a:rPr>
              <a:t>before your face, who will prepare Your way before You.</a:t>
            </a:r>
          </a:p>
        </p:txBody>
      </p:sp>
    </p:spTree>
    <p:extLst>
      <p:ext uri="{BB962C8B-B14F-4D97-AF65-F5344CB8AC3E}">
        <p14:creationId xmlns:p14="http://schemas.microsoft.com/office/powerpoint/2010/main" val="291829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Prov.25:20 </a:t>
            </a:r>
            <a:r>
              <a:rPr lang="en-US" altLang="en-US" sz="3000" dirty="0">
                <a:solidFill>
                  <a:srgbClr val="CCFFCC"/>
                </a:solidFill>
              </a:rPr>
              <a:t>Like one who takes away a garment in cold weather, And like vinegar on soda, Is one who sings songs to a heavy heart.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Vinegar is a cleanser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Mourning has its place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Jn.11, even Jesus wept</a:t>
            </a:r>
          </a:p>
        </p:txBody>
      </p:sp>
    </p:spTree>
    <p:extLst>
      <p:ext uri="{BB962C8B-B14F-4D97-AF65-F5344CB8AC3E}">
        <p14:creationId xmlns:p14="http://schemas.microsoft.com/office/powerpoint/2010/main" val="343399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Prov.25:25 </a:t>
            </a:r>
            <a:r>
              <a:rPr lang="en-US" sz="3000" dirty="0">
                <a:solidFill>
                  <a:srgbClr val="CCFFCC"/>
                </a:solidFill>
              </a:rPr>
              <a:t>As cold water to a weary soul, So is good news from a far country</a:t>
            </a:r>
          </a:p>
          <a:p>
            <a:pPr>
              <a:spcBef>
                <a:spcPts val="600"/>
              </a:spcBef>
            </a:pPr>
            <a:r>
              <a:rPr lang="en-US" altLang="en-US" sz="3100" dirty="0">
                <a:solidFill>
                  <a:srgbClr val="FFFFCC"/>
                </a:solidFill>
              </a:rPr>
              <a:t>Compassion, as Pharaoh’s daughter </a:t>
            </a:r>
            <a:r>
              <a:rPr lang="en-US" altLang="en-US" sz="3100" dirty="0">
                <a:solidFill>
                  <a:schemeClr val="bg1"/>
                </a:solidFill>
              </a:rPr>
              <a:t>– Ex.2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Jesus, </a:t>
            </a:r>
            <a:r>
              <a:rPr lang="en-US" altLang="en-US" sz="3100" dirty="0">
                <a:solidFill>
                  <a:srgbClr val="CCFFFF"/>
                </a:solidFill>
              </a:rPr>
              <a:t>Mt.9:36, </a:t>
            </a:r>
            <a:r>
              <a:rPr lang="en-US" altLang="en-US" sz="3100" dirty="0">
                <a:solidFill>
                  <a:schemeClr val="bg1"/>
                </a:solidFill>
              </a:rPr>
              <a:t>But when He saw the multi-</a:t>
            </a:r>
            <a:r>
              <a:rPr lang="en-US" altLang="en-US" sz="3100" dirty="0" err="1">
                <a:solidFill>
                  <a:schemeClr val="bg1"/>
                </a:solidFill>
              </a:rPr>
              <a:t>tudes</a:t>
            </a:r>
            <a:r>
              <a:rPr lang="en-US" altLang="en-US" sz="3100" dirty="0">
                <a:solidFill>
                  <a:schemeClr val="bg1"/>
                </a:solidFill>
              </a:rPr>
              <a:t>, He was moved with compassion for them, because they were weary and scat-</a:t>
            </a:r>
            <a:r>
              <a:rPr lang="en-US" altLang="en-US" sz="3100" dirty="0" err="1">
                <a:solidFill>
                  <a:schemeClr val="bg1"/>
                </a:solidFill>
              </a:rPr>
              <a:t>tered</a:t>
            </a:r>
            <a:r>
              <a:rPr lang="en-US" altLang="en-US" sz="3100" dirty="0">
                <a:solidFill>
                  <a:schemeClr val="bg1"/>
                </a:solidFill>
              </a:rPr>
              <a:t>, like sheep having no shepherd.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1 Pt.3:8, </a:t>
            </a:r>
            <a:r>
              <a:rPr lang="en-US" altLang="en-US" sz="3100" dirty="0">
                <a:solidFill>
                  <a:schemeClr val="bg1"/>
                </a:solidFill>
              </a:rPr>
              <a:t>all of you be of one mind, having compassion for one another.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26C0DD-B797-13D0-ED31-8D64E64FA86B}"/>
              </a:ext>
            </a:extLst>
          </p:cNvPr>
          <p:cNvSpPr/>
          <p:nvPr/>
        </p:nvSpPr>
        <p:spPr>
          <a:xfrm>
            <a:off x="1404594" y="5099907"/>
            <a:ext cx="6344239" cy="117835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 dirty="0">
                <a:solidFill>
                  <a:srgbClr val="CCFFCC"/>
                </a:solidFill>
              </a:rPr>
              <a:t>Kind words and deeds can make</a:t>
            </a:r>
            <a:br>
              <a:rPr lang="en-US" altLang="en-US" sz="3000" dirty="0">
                <a:solidFill>
                  <a:srgbClr val="CCFFCC"/>
                </a:solidFill>
              </a:rPr>
            </a:br>
            <a:r>
              <a:rPr lang="en-US" altLang="en-US" sz="3000" dirty="0">
                <a:solidFill>
                  <a:srgbClr val="CCFFCC"/>
                </a:solidFill>
              </a:rPr>
              <a:t>the difference for weary souls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1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63951"/>
            <a:ext cx="8610599" cy="621304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Jer.18:14 </a:t>
            </a:r>
            <a:r>
              <a:rPr lang="en-US" sz="3000" dirty="0">
                <a:solidFill>
                  <a:srgbClr val="CCFFCC"/>
                </a:solidFill>
              </a:rPr>
              <a:t>Will a man leave the snow water of Lebanon, Which comes from the rock of the field?  Will the cold flowing waters be forsaken for strange waters?</a:t>
            </a:r>
          </a:p>
          <a:p>
            <a:r>
              <a:rPr lang="fr-FR" sz="28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S.Sol.4:15, </a:t>
            </a:r>
            <a:r>
              <a:rPr lang="en-US" altLang="en-US" sz="3000" dirty="0">
                <a:solidFill>
                  <a:schemeClr val="bg1"/>
                </a:solidFill>
              </a:rPr>
              <a:t>a well of living waters </a:t>
            </a:r>
            <a:r>
              <a:rPr lang="en-US" altLang="en-US" sz="2800" dirty="0">
                <a:solidFill>
                  <a:schemeClr val="bg1"/>
                </a:solidFill>
              </a:rPr>
              <a:t>(cistern)</a:t>
            </a:r>
            <a:r>
              <a:rPr lang="en-US" altLang="en-US" sz="3000" dirty="0">
                <a:solidFill>
                  <a:schemeClr val="bg1"/>
                </a:solidFill>
              </a:rPr>
              <a:t> And streams from Lebanon. 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They had running water – cold, clean, and energizing.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Rock of field – poetic for Lebanon, towering above the field.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Who would abandon this valuable resource?   </a:t>
            </a:r>
            <a:endParaRPr lang="en-US" altLang="en-US" sz="3000" dirty="0">
              <a:solidFill>
                <a:srgbClr val="CCFFCC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2430</TotalTime>
  <Words>1348</Words>
  <Application>Microsoft Office PowerPoint</Application>
  <PresentationFormat>On-screen Show (4:3)</PresentationFormat>
  <Paragraphs>149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38</cp:revision>
  <dcterms:created xsi:type="dcterms:W3CDTF">2011-08-18T15:42:19Z</dcterms:created>
  <dcterms:modified xsi:type="dcterms:W3CDTF">2024-02-03T04:02:42Z</dcterms:modified>
</cp:coreProperties>
</file>