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99" r:id="rId2"/>
  </p:sldMasterIdLst>
  <p:notesMasterIdLst>
    <p:notesMasterId r:id="rId22"/>
  </p:notesMasterIdLst>
  <p:sldIdLst>
    <p:sldId id="305" r:id="rId3"/>
    <p:sldId id="512" r:id="rId4"/>
    <p:sldId id="475" r:id="rId5"/>
    <p:sldId id="615" r:id="rId6"/>
    <p:sldId id="616" r:id="rId7"/>
    <p:sldId id="614" r:id="rId8"/>
    <p:sldId id="605" r:id="rId9"/>
    <p:sldId id="618" r:id="rId10"/>
    <p:sldId id="619" r:id="rId11"/>
    <p:sldId id="620" r:id="rId12"/>
    <p:sldId id="621" r:id="rId13"/>
    <p:sldId id="607" r:id="rId14"/>
    <p:sldId id="622" r:id="rId15"/>
    <p:sldId id="596" r:id="rId16"/>
    <p:sldId id="625" r:id="rId17"/>
    <p:sldId id="624" r:id="rId18"/>
    <p:sldId id="626" r:id="rId19"/>
    <p:sldId id="623" r:id="rId20"/>
    <p:sldId id="61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CCFFFF"/>
    <a:srgbClr val="CCFFCC"/>
    <a:srgbClr val="00FFCC"/>
    <a:srgbClr val="99FF66"/>
    <a:srgbClr val="FFCC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759CA5D3-9E63-4E29-BA52-24642045C145}"/>
    <pc:docChg chg="modSld">
      <pc:chgData name="rick duggin" userId="0b05f36c4f69b508" providerId="LiveId" clId="{759CA5D3-9E63-4E29-BA52-24642045C145}" dt="2024-03-10T11:40:34.086" v="12" actId="6549"/>
      <pc:docMkLst>
        <pc:docMk/>
      </pc:docMkLst>
      <pc:sldChg chg="modSp mod">
        <pc:chgData name="rick duggin" userId="0b05f36c4f69b508" providerId="LiveId" clId="{759CA5D3-9E63-4E29-BA52-24642045C145}" dt="2024-03-10T11:40:34.086" v="12" actId="6549"/>
        <pc:sldMkLst>
          <pc:docMk/>
          <pc:sldMk cId="1969904012" sldId="512"/>
        </pc:sldMkLst>
        <pc:spChg chg="mod">
          <ac:chgData name="rick duggin" userId="0b05f36c4f69b508" providerId="LiveId" clId="{759CA5D3-9E63-4E29-BA52-24642045C145}" dt="2024-03-10T11:40:34.086" v="12" actId="6549"/>
          <ac:spMkLst>
            <pc:docMk/>
            <pc:sldMk cId="1969904012" sldId="512"/>
            <ac:spMk id="3" creationId="{2C4FEF49-D215-45CC-B150-F310FB4A74D2}"/>
          </ac:spMkLst>
        </pc:spChg>
        <pc:cxnChg chg="mod">
          <ac:chgData name="rick duggin" userId="0b05f36c4f69b508" providerId="LiveId" clId="{759CA5D3-9E63-4E29-BA52-24642045C145}" dt="2024-03-10T11:40:07.676" v="11" actId="1038"/>
          <ac:cxnSpMkLst>
            <pc:docMk/>
            <pc:sldMk cId="1969904012" sldId="512"/>
            <ac:cxnSpMk id="6" creationId="{5358F1F7-48AD-DA81-DEE0-CBAE7865B4E2}"/>
          </ac:cxnSpMkLst>
        </pc:cxnChg>
        <pc:cxnChg chg="mod">
          <ac:chgData name="rick duggin" userId="0b05f36c4f69b508" providerId="LiveId" clId="{759CA5D3-9E63-4E29-BA52-24642045C145}" dt="2024-03-10T11:39:47.821" v="9" actId="14100"/>
          <ac:cxnSpMkLst>
            <pc:docMk/>
            <pc:sldMk cId="1969904012" sldId="512"/>
            <ac:cxnSpMk id="8" creationId="{C7F5D88F-A18E-E1B4-3990-B815E07F0E0A}"/>
          </ac:cxnSpMkLst>
        </pc:cxnChg>
      </pc:sldChg>
    </pc:docChg>
  </pc:docChgLst>
  <pc:docChgLst>
    <pc:chgData name="rick duggin" userId="0b05f36c4f69b508" providerId="LiveId" clId="{73FB194E-4BD6-104C-BD93-0647EF21D854}"/>
    <pc:docChg chg="modSld">
      <pc:chgData name="rick duggin" userId="0b05f36c4f69b508" providerId="LiveId" clId="{73FB194E-4BD6-104C-BD93-0647EF21D854}" dt="2024-03-10T01:16:34.561" v="11" actId="20577"/>
      <pc:docMkLst>
        <pc:docMk/>
      </pc:docMkLst>
      <pc:sldChg chg="modSp">
        <pc:chgData name="rick duggin" userId="0b05f36c4f69b508" providerId="LiveId" clId="{73FB194E-4BD6-104C-BD93-0647EF21D854}" dt="2024-03-10T01:16:34.561" v="11" actId="20577"/>
        <pc:sldMkLst>
          <pc:docMk/>
          <pc:sldMk cId="1969904012" sldId="512"/>
        </pc:sldMkLst>
        <pc:spChg chg="mod">
          <ac:chgData name="rick duggin" userId="0b05f36c4f69b508" providerId="LiveId" clId="{73FB194E-4BD6-104C-BD93-0647EF21D854}" dt="2024-03-10T01:16:34.561" v="11" actId="20577"/>
          <ac:spMkLst>
            <pc:docMk/>
            <pc:sldMk cId="1969904012" sldId="512"/>
            <ac:spMk id="3" creationId="{2C4FEF49-D215-45CC-B150-F310FB4A74D2}"/>
          </ac:spMkLst>
        </pc:spChg>
      </pc:sldChg>
    </pc:docChg>
  </pc:docChgLst>
  <pc:docChgLst>
    <pc:chgData name="Ty Johnson" userId="2df4d96252200d5b" providerId="LiveId" clId="{05077CA3-DFDB-4EB5-A069-93C907B55A95}"/>
    <pc:docChg chg="delSld delMainMaster">
      <pc:chgData name="Ty Johnson" userId="2df4d96252200d5b" providerId="LiveId" clId="{05077CA3-DFDB-4EB5-A069-93C907B55A95}" dt="2024-03-15T01:17:51.607" v="1" actId="47"/>
      <pc:docMkLst>
        <pc:docMk/>
      </pc:docMkLst>
      <pc:sldChg chg="del">
        <pc:chgData name="Ty Johnson" userId="2df4d96252200d5b" providerId="LiveId" clId="{05077CA3-DFDB-4EB5-A069-93C907B55A95}" dt="2024-03-15T01:17:45.930" v="0" actId="47"/>
        <pc:sldMkLst>
          <pc:docMk/>
          <pc:sldMk cId="2890865879" sldId="303"/>
        </pc:sldMkLst>
      </pc:sldChg>
      <pc:sldChg chg="del">
        <pc:chgData name="Ty Johnson" userId="2df4d96252200d5b" providerId="LiveId" clId="{05077CA3-DFDB-4EB5-A069-93C907B55A95}" dt="2024-03-15T01:17:45.930" v="0" actId="47"/>
        <pc:sldMkLst>
          <pc:docMk/>
          <pc:sldMk cId="297008950" sldId="365"/>
        </pc:sldMkLst>
      </pc:sldChg>
      <pc:sldChg chg="del">
        <pc:chgData name="Ty Johnson" userId="2df4d96252200d5b" providerId="LiveId" clId="{05077CA3-DFDB-4EB5-A069-93C907B55A95}" dt="2024-03-15T01:17:45.930" v="0" actId="47"/>
        <pc:sldMkLst>
          <pc:docMk/>
          <pc:sldMk cId="0" sldId="371"/>
        </pc:sldMkLst>
      </pc:sldChg>
      <pc:sldChg chg="del">
        <pc:chgData name="Ty Johnson" userId="2df4d96252200d5b" providerId="LiveId" clId="{05077CA3-DFDB-4EB5-A069-93C907B55A95}" dt="2024-03-15T01:17:51.607" v="1" actId="47"/>
        <pc:sldMkLst>
          <pc:docMk/>
          <pc:sldMk cId="617913566" sldId="490"/>
        </pc:sldMkLst>
      </pc:sldChg>
      <pc:sldMasterChg chg="del delSldLayout">
        <pc:chgData name="Ty Johnson" userId="2df4d96252200d5b" providerId="LiveId" clId="{05077CA3-DFDB-4EB5-A069-93C907B55A95}" dt="2024-03-15T01:17:51.607" v="1" actId="47"/>
        <pc:sldMasterMkLst>
          <pc:docMk/>
          <pc:sldMasterMk cId="0" sldId="2147483648"/>
        </pc:sldMasterMkLst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4067111763" sldId="2147483753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3845420065" sldId="2147483754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713317642" sldId="2147483755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1700179893" sldId="2147483756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1612435593" sldId="2147483757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578847068" sldId="2147483758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2272735195" sldId="2147483759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2476356380" sldId="2147483760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2158287967" sldId="2147483761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2332318255" sldId="2147483762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3838306260" sldId="2147483763"/>
          </pc:sldLayoutMkLst>
        </pc:sldLayoutChg>
        <pc:sldLayoutChg chg="del">
          <pc:chgData name="Ty Johnson" userId="2df4d96252200d5b" providerId="LiveId" clId="{05077CA3-DFDB-4EB5-A069-93C907B55A95}" dt="2024-03-15T01:17:51.607" v="1" actId="47"/>
          <pc:sldLayoutMkLst>
            <pc:docMk/>
            <pc:sldMasterMk cId="0" sldId="2147483648"/>
            <pc:sldLayoutMk cId="2918202717" sldId="2147483764"/>
          </pc:sldLayoutMkLst>
        </pc:sldLayoutChg>
      </pc:sldMasterChg>
      <pc:sldMasterChg chg="del delSldLayout">
        <pc:chgData name="Ty Johnson" userId="2df4d96252200d5b" providerId="LiveId" clId="{05077CA3-DFDB-4EB5-A069-93C907B55A95}" dt="2024-03-15T01:17:45.930" v="0" actId="47"/>
        <pc:sldMasterMkLst>
          <pc:docMk/>
          <pc:sldMasterMk cId="0" sldId="2147483685"/>
        </pc:sldMasterMkLst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2728375659" sldId="2147483776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4181155252" sldId="2147483777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4119882375" sldId="2147483778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1789809940" sldId="2147483779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1888889373" sldId="2147483780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486921730" sldId="2147483781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542433036" sldId="2147483782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3586926319" sldId="2147483783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1038106249" sldId="2147483784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543112818" sldId="2147483785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0" sldId="2147483685"/>
            <pc:sldLayoutMk cId="2277643862" sldId="2147483786"/>
          </pc:sldLayoutMkLst>
        </pc:sldLayoutChg>
      </pc:sldMasterChg>
      <pc:sldMasterChg chg="del delSldLayout">
        <pc:chgData name="Ty Johnson" userId="2df4d96252200d5b" providerId="LiveId" clId="{05077CA3-DFDB-4EB5-A069-93C907B55A95}" dt="2024-03-15T01:17:45.930" v="0" actId="47"/>
        <pc:sldMasterMkLst>
          <pc:docMk/>
          <pc:sldMasterMk cId="2109926717" sldId="2147483787"/>
        </pc:sldMasterMkLst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3621502704" sldId="2147483788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3706008135" sldId="2147483789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2875310311" sldId="2147483790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962014926" sldId="2147483791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593151920" sldId="2147483792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1031661768" sldId="2147483793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2482069505" sldId="2147483794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3206978572" sldId="2147483795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3866691758" sldId="2147483796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2509963020" sldId="2147483797"/>
          </pc:sldLayoutMkLst>
        </pc:sldLayoutChg>
        <pc:sldLayoutChg chg="del">
          <pc:chgData name="Ty Johnson" userId="2df4d96252200d5b" providerId="LiveId" clId="{05077CA3-DFDB-4EB5-A069-93C907B55A95}" dt="2024-03-15T01:17:45.930" v="0" actId="47"/>
          <pc:sldLayoutMkLst>
            <pc:docMk/>
            <pc:sldMasterMk cId="2109926717" sldId="2147483787"/>
            <pc:sldLayoutMk cId="2988166557" sldId="214748379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369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329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010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98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233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010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291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039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329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315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82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36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451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177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74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64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07124" y="524167"/>
            <a:ext cx="5935715" cy="134234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i="1" dirty="0">
                <a:solidFill>
                  <a:srgbClr val="FFFF99"/>
                </a:solidFill>
              </a:rPr>
              <a:t>All Souls Are Mine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Sinner is free to repent, </a:t>
            </a:r>
            <a:r>
              <a:rPr lang="en-US" altLang="en-US" sz="3100" dirty="0">
                <a:solidFill>
                  <a:srgbClr val="FFFFCC"/>
                </a:solidFill>
              </a:rPr>
              <a:t>21-22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57519"/>
            <a:ext cx="8610599" cy="5791200"/>
          </a:xfrm>
        </p:spPr>
        <p:txBody>
          <a:bodyPr/>
          <a:lstStyle/>
          <a:p>
            <a:pPr marL="287338" indent="-3476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When he repents, God judges his present state, not past</a:t>
            </a:r>
          </a:p>
          <a:p>
            <a:pPr marL="287338" indent="-3476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Lk.15, </a:t>
            </a:r>
            <a:r>
              <a:rPr lang="en-US" altLang="en-US" sz="3000" dirty="0">
                <a:solidFill>
                  <a:srgbClr val="FFFF99"/>
                </a:solidFill>
              </a:rPr>
              <a:t>prodigal – lost and </a:t>
            </a:r>
            <a:r>
              <a:rPr lang="en-US" altLang="en-US" sz="3000" u="sng" dirty="0">
                <a:solidFill>
                  <a:srgbClr val="FFFF99"/>
                </a:solidFill>
              </a:rPr>
              <a:t>found</a:t>
            </a:r>
            <a:r>
              <a:rPr lang="en-US" altLang="en-US" sz="3000" dirty="0">
                <a:solidFill>
                  <a:srgbClr val="FFFF99"/>
                </a:solidFill>
              </a:rPr>
              <a:t>…</a:t>
            </a:r>
          </a:p>
          <a:p>
            <a:pPr marL="287338" indent="-3476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Co.6:9-11, </a:t>
            </a:r>
            <a:r>
              <a:rPr lang="en-US" altLang="en-US" sz="3000" i="1" dirty="0">
                <a:solidFill>
                  <a:srgbClr val="FFFF99"/>
                </a:solidFill>
              </a:rPr>
              <a:t>such </a:t>
            </a:r>
            <a:r>
              <a:rPr lang="en-US" altLang="en-US" sz="3000" i="1" u="sng" dirty="0">
                <a:solidFill>
                  <a:srgbClr val="FFFF99"/>
                </a:solidFill>
              </a:rPr>
              <a:t>were</a:t>
            </a:r>
            <a:r>
              <a:rPr lang="en-US" altLang="en-US" sz="3000" i="1" dirty="0">
                <a:solidFill>
                  <a:srgbClr val="FFFF99"/>
                </a:solidFill>
              </a:rPr>
              <a:t> some of you…</a:t>
            </a:r>
          </a:p>
          <a:p>
            <a:pPr marL="687388" lvl="1" indent="-3476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Repentance requires a break with the past</a:t>
            </a:r>
          </a:p>
          <a:p>
            <a:pPr marL="687388" lvl="1" indent="-3476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Ezk.18:21: </a:t>
            </a:r>
            <a:r>
              <a:rPr lang="en-US" altLang="en-US" sz="3000" i="1" dirty="0">
                <a:solidFill>
                  <a:srgbClr val="FFFF99"/>
                </a:solidFill>
              </a:rPr>
              <a:t>turns from all his sins…</a:t>
            </a:r>
            <a:endParaRPr lang="en-US" altLang="en-US" sz="3000" dirty="0">
              <a:solidFill>
                <a:srgbClr val="FFFF99"/>
              </a:solidFill>
            </a:endParaRPr>
          </a:p>
          <a:p>
            <a:pPr marL="687388" lvl="1" indent="-3476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99"/>
                </a:solidFill>
              </a:rPr>
              <a:t>Student changes his ways…</a:t>
            </a:r>
          </a:p>
          <a:p>
            <a:pPr marL="1087438" lvl="2" indent="-3476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Acts 2:38 . . . 8:21-22, a life of repentance</a:t>
            </a: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Calvinism: Holy Spirit must act on sinner…</a:t>
            </a:r>
          </a:p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rgbClr val="CCFFCC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9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98608" y="254523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1-4: Self-Justification Always Fails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E7F71F0-4AA1-1F9B-68F0-BD24CCBA68F6}"/>
              </a:ext>
            </a:extLst>
          </p:cNvPr>
          <p:cNvSpPr/>
          <p:nvPr/>
        </p:nvSpPr>
        <p:spPr>
          <a:xfrm>
            <a:off x="499621" y="1943489"/>
            <a:ext cx="8163611" cy="631597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1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</a:t>
            </a:r>
            <a:r>
              <a:rPr lang="en-US" sz="31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23: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God Desires Salvation of All</a:t>
            </a:r>
            <a:endParaRPr lang="en-US" sz="3100" dirty="0">
              <a:solidFill>
                <a:srgbClr val="CCFFFF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EA4E89E-F418-A3BF-8670-0844DACB56FA}"/>
              </a:ext>
            </a:extLst>
          </p:cNvPr>
          <p:cNvSpPr/>
          <p:nvPr/>
        </p:nvSpPr>
        <p:spPr>
          <a:xfrm>
            <a:off x="1200176" y="812281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5-20: Each Responsible for own Salvation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6A04F3-9903-FE7B-4BA0-A427D249312E}"/>
              </a:ext>
            </a:extLst>
          </p:cNvPr>
          <p:cNvSpPr/>
          <p:nvPr/>
        </p:nvSpPr>
        <p:spPr>
          <a:xfrm>
            <a:off x="1201743" y="1364525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21-22: Possibility of Changed Life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7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696"/>
            <a:ext cx="8229600" cy="896972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God loves His enemies – </a:t>
            </a:r>
            <a:br>
              <a:rPr lang="en-US" sz="3400" dirty="0">
                <a:solidFill>
                  <a:srgbClr val="FFFFCC"/>
                </a:solidFill>
              </a:rPr>
            </a:br>
            <a:r>
              <a:rPr lang="en-US" sz="3400" dirty="0">
                <a:solidFill>
                  <a:srgbClr val="FFFFCC"/>
                </a:solidFill>
              </a:rPr>
              <a:t>how much more His children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1219200"/>
            <a:ext cx="8455888" cy="5238922"/>
          </a:xfrm>
        </p:spPr>
        <p:txBody>
          <a:bodyPr/>
          <a:lstStyle/>
          <a:p>
            <a:pPr marL="282575" lvl="2" indent="-282575">
              <a:spcBef>
                <a:spcPts val="600"/>
              </a:spcBef>
              <a:spcAft>
                <a:spcPts val="1200"/>
              </a:spcAft>
              <a:buSzPts val="1300"/>
              <a:buFont typeface="Wingdings" panose="05000000000000000000" pitchFamily="2" charset="2"/>
              <a:buChar char="q"/>
              <a:tabLst>
                <a:tab pos="685800" algn="l"/>
              </a:tabLst>
            </a:pPr>
            <a:r>
              <a:rPr lang="en-US" sz="3000" dirty="0">
                <a:solidFill>
                  <a:srgbClr val="CCFFFF"/>
                </a:solidFill>
              </a:rPr>
              <a:t>God punishes for their (our) own good…as parents</a:t>
            </a:r>
          </a:p>
          <a:p>
            <a:pPr marL="282575" lvl="2" indent="-282575">
              <a:spcBef>
                <a:spcPts val="600"/>
              </a:spcBef>
              <a:spcAft>
                <a:spcPts val="1200"/>
              </a:spcAft>
              <a:buSzPts val="1300"/>
              <a:buFont typeface="Wingdings" panose="05000000000000000000" pitchFamily="2" charset="2"/>
              <a:buChar char="q"/>
              <a:tabLst>
                <a:tab pos="685800" algn="l"/>
              </a:tabLst>
            </a:pPr>
            <a:r>
              <a:rPr lang="en-US" sz="3000" dirty="0">
                <a:solidFill>
                  <a:schemeClr val="bg1"/>
                </a:solidFill>
              </a:rPr>
              <a:t>God will not break His law to tolerate sinners… </a:t>
            </a:r>
          </a:p>
          <a:p>
            <a:pPr marL="282575" lvl="2" indent="-282575">
              <a:spcBef>
                <a:spcPts val="600"/>
              </a:spcBef>
              <a:spcAft>
                <a:spcPts val="1200"/>
              </a:spcAft>
              <a:buSzPts val="1300"/>
              <a:buFont typeface="Wingdings" panose="05000000000000000000" pitchFamily="2" charset="2"/>
              <a:buChar char="q"/>
              <a:tabLst>
                <a:tab pos="685800" algn="l"/>
              </a:tabLst>
            </a:pPr>
            <a:r>
              <a:rPr lang="en-US" sz="3000" dirty="0">
                <a:solidFill>
                  <a:srgbClr val="CCFFFF"/>
                </a:solidFill>
              </a:rPr>
              <a:t>God’s compassion </a:t>
            </a:r>
            <a:r>
              <a:rPr lang="en-US" sz="2800" dirty="0">
                <a:solidFill>
                  <a:schemeClr val="bg1"/>
                </a:solidFill>
              </a:rPr>
              <a:t>(23) </a:t>
            </a:r>
            <a:r>
              <a:rPr lang="en-US" sz="3000" dirty="0">
                <a:solidFill>
                  <a:srgbClr val="CCFFFF"/>
                </a:solidFill>
              </a:rPr>
              <a:t>– yet the wicked stubbornly dies in his sin</a:t>
            </a:r>
          </a:p>
          <a:p>
            <a:pPr marL="1196975" lvl="4" indent="-282575">
              <a:spcBef>
                <a:spcPts val="600"/>
              </a:spcBef>
              <a:spcAft>
                <a:spcPts val="1200"/>
              </a:spcAft>
              <a:buSzPts val="1300"/>
              <a:buFont typeface="Wingdings" panose="05000000000000000000" pitchFamily="2" charset="2"/>
              <a:buChar char="q"/>
              <a:tabLst>
                <a:tab pos="685800" algn="l"/>
              </a:tabLst>
            </a:pPr>
            <a:endParaRPr lang="en-US" sz="3000" dirty="0">
              <a:solidFill>
                <a:schemeClr val="bg1"/>
              </a:solidFill>
            </a:endParaRPr>
          </a:p>
          <a:p>
            <a:pPr marL="1196975" lvl="4" indent="-282575">
              <a:spcBef>
                <a:spcPts val="600"/>
              </a:spcBef>
              <a:spcAft>
                <a:spcPts val="1200"/>
              </a:spcAft>
              <a:buSzPts val="1300"/>
              <a:buFont typeface="Wingdings" panose="05000000000000000000" pitchFamily="2" charset="2"/>
              <a:buChar char="q"/>
              <a:tabLst>
                <a:tab pos="685800" algn="l"/>
              </a:tabLst>
            </a:pPr>
            <a:endParaRPr 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8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98608" y="254523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1-4: Self-Justification Always Fails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E7F71F0-4AA1-1F9B-68F0-BD24CCBA68F6}"/>
              </a:ext>
            </a:extLst>
          </p:cNvPr>
          <p:cNvSpPr/>
          <p:nvPr/>
        </p:nvSpPr>
        <p:spPr>
          <a:xfrm>
            <a:off x="491764" y="2461964"/>
            <a:ext cx="8163611" cy="631597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1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V.</a:t>
            </a:r>
            <a:r>
              <a:rPr lang="en-US" sz="31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24: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Possibility of Apostasy</a:t>
            </a:r>
            <a:endParaRPr lang="en-US" sz="3100" dirty="0">
              <a:solidFill>
                <a:srgbClr val="CCFFFF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EA4E89E-F418-A3BF-8670-0844DACB56FA}"/>
              </a:ext>
            </a:extLst>
          </p:cNvPr>
          <p:cNvSpPr/>
          <p:nvPr/>
        </p:nvSpPr>
        <p:spPr>
          <a:xfrm>
            <a:off x="1200176" y="802854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5-20: Each Responsible for own Salvation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6A04F3-9903-FE7B-4BA0-A427D249312E}"/>
              </a:ext>
            </a:extLst>
          </p:cNvPr>
          <p:cNvSpPr/>
          <p:nvPr/>
        </p:nvSpPr>
        <p:spPr>
          <a:xfrm>
            <a:off x="1201744" y="1360609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21-22: Possibility of Changed Life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551C6EF-32B8-22E2-E770-C4BAD9F6F709}"/>
              </a:ext>
            </a:extLst>
          </p:cNvPr>
          <p:cNvSpPr/>
          <p:nvPr/>
        </p:nvSpPr>
        <p:spPr>
          <a:xfrm>
            <a:off x="1203314" y="1899506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23: God Desires Salvation of All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29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100" dirty="0">
                <a:solidFill>
                  <a:srgbClr val="FFFFCC"/>
                </a:solidFill>
              </a:rPr>
              <a:t>Righteousness of a lifetime – cancelled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by sins of a year / day / moment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1159500"/>
            <a:ext cx="8455888" cy="5290341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1 Co.9:27, 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But I discipline my body and bring it into subjection, lest, when I have preached to others, I myself should become disqualified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82575" algn="l"/>
                <a:tab pos="914400" algn="l"/>
              </a:tabLst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Ezk.18:26, 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When a righteous man turns away from his righteousness, commits iniquity, and dies in it, it is because of the iniquity which he has done that he dies </a:t>
            </a:r>
          </a:p>
          <a:p>
            <a:pPr marL="0" lvl="0" indent="0">
              <a:spcAft>
                <a:spcPts val="300"/>
              </a:spcAft>
              <a:buNone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98608" y="254523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1-4: Self-Justification Always Fails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E7F71F0-4AA1-1F9B-68F0-BD24CCBA68F6}"/>
              </a:ext>
            </a:extLst>
          </p:cNvPr>
          <p:cNvSpPr/>
          <p:nvPr/>
        </p:nvSpPr>
        <p:spPr>
          <a:xfrm>
            <a:off x="491764" y="3055852"/>
            <a:ext cx="8163611" cy="631597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1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VI.</a:t>
            </a:r>
            <a:r>
              <a:rPr lang="en-US" sz="31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25-29: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God’s Way is Right</a:t>
            </a:r>
            <a:endParaRPr lang="en-US" sz="3100" dirty="0">
              <a:solidFill>
                <a:srgbClr val="CCFFFF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EA4E89E-F418-A3BF-8670-0844DACB56FA}"/>
              </a:ext>
            </a:extLst>
          </p:cNvPr>
          <p:cNvSpPr/>
          <p:nvPr/>
        </p:nvSpPr>
        <p:spPr>
          <a:xfrm>
            <a:off x="1200176" y="812281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5-20: Each Responsible for own Salvation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6A04F3-9903-FE7B-4BA0-A427D249312E}"/>
              </a:ext>
            </a:extLst>
          </p:cNvPr>
          <p:cNvSpPr/>
          <p:nvPr/>
        </p:nvSpPr>
        <p:spPr>
          <a:xfrm>
            <a:off x="1201744" y="1360610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21-22: Possibility of Changed Life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551C6EF-32B8-22E2-E770-C4BAD9F6F709}"/>
              </a:ext>
            </a:extLst>
          </p:cNvPr>
          <p:cNvSpPr/>
          <p:nvPr/>
        </p:nvSpPr>
        <p:spPr>
          <a:xfrm>
            <a:off x="1203314" y="1927786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23: God Desires Salvation of All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CF63303-3C17-B3DA-84CD-D7D710769A20}"/>
              </a:ext>
            </a:extLst>
          </p:cNvPr>
          <p:cNvSpPr/>
          <p:nvPr/>
        </p:nvSpPr>
        <p:spPr>
          <a:xfrm>
            <a:off x="1204882" y="2476118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24: Possibility of Apostasy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7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3278"/>
          </a:xfrm>
        </p:spPr>
        <p:txBody>
          <a:bodyPr/>
          <a:lstStyle/>
          <a:p>
            <a:r>
              <a:rPr lang="en-US" sz="3100" dirty="0">
                <a:solidFill>
                  <a:srgbClr val="FFFFCC"/>
                </a:solidFill>
              </a:rPr>
              <a:t>Each can choose for himself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848412"/>
            <a:ext cx="8455888" cy="5450597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God’s law of individual</a:t>
            </a:r>
            <a:b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responsibility is supremely fair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00"/>
                </a:solidFill>
                <a:ea typeface="Times New Roman" panose="02020603050405020304" pitchFamily="18" charset="0"/>
              </a:rPr>
              <a:t>The sinner dies for his own sins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00"/>
                </a:solidFill>
                <a:ea typeface="Times New Roman" panose="02020603050405020304" pitchFamily="18" charset="0"/>
              </a:rPr>
              <a:t>The righteous man is blessed for his own obedience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Ro.3:3-4, never assume the fault is God’s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Gn.18:25, God always does right</a:t>
            </a:r>
          </a:p>
          <a:p>
            <a:pPr marL="0" lvl="0" indent="0">
              <a:spcAft>
                <a:spcPts val="300"/>
              </a:spcAft>
              <a:buNone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1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98608" y="254523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1-4: Self-Justification Always Fails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E7F71F0-4AA1-1F9B-68F0-BD24CCBA68F6}"/>
              </a:ext>
            </a:extLst>
          </p:cNvPr>
          <p:cNvSpPr/>
          <p:nvPr/>
        </p:nvSpPr>
        <p:spPr>
          <a:xfrm>
            <a:off x="491764" y="3574318"/>
            <a:ext cx="8163611" cy="631597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1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VII.</a:t>
            </a:r>
            <a:r>
              <a:rPr lang="en-US" sz="31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30: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We Will Give Account For Our Life</a:t>
            </a:r>
            <a:endParaRPr lang="en-US" sz="3100" dirty="0">
              <a:solidFill>
                <a:srgbClr val="CCFFFF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EA4E89E-F418-A3BF-8670-0844DACB56FA}"/>
              </a:ext>
            </a:extLst>
          </p:cNvPr>
          <p:cNvSpPr/>
          <p:nvPr/>
        </p:nvSpPr>
        <p:spPr>
          <a:xfrm>
            <a:off x="1200176" y="802854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5-20: Each Responsible for own Salvation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6A04F3-9903-FE7B-4BA0-A427D249312E}"/>
              </a:ext>
            </a:extLst>
          </p:cNvPr>
          <p:cNvSpPr/>
          <p:nvPr/>
        </p:nvSpPr>
        <p:spPr>
          <a:xfrm>
            <a:off x="1201744" y="1360610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21-22: Possibility of Changed Life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551C6EF-32B8-22E2-E770-C4BAD9F6F709}"/>
              </a:ext>
            </a:extLst>
          </p:cNvPr>
          <p:cNvSpPr/>
          <p:nvPr/>
        </p:nvSpPr>
        <p:spPr>
          <a:xfrm>
            <a:off x="1203314" y="1918358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23: God Desires Salvation of All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CF63303-3C17-B3DA-84CD-D7D710769A20}"/>
              </a:ext>
            </a:extLst>
          </p:cNvPr>
          <p:cNvSpPr/>
          <p:nvPr/>
        </p:nvSpPr>
        <p:spPr>
          <a:xfrm>
            <a:off x="1204882" y="2476113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24: Possibility of Apostasy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BC3D0F-EFB7-D811-4EEF-B85CA626104E}"/>
              </a:ext>
            </a:extLst>
          </p:cNvPr>
          <p:cNvSpPr/>
          <p:nvPr/>
        </p:nvSpPr>
        <p:spPr>
          <a:xfrm>
            <a:off x="1206450" y="3024440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25-29: God’s Way is Right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798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000" dirty="0">
                <a:solidFill>
                  <a:srgbClr val="FFFFCC"/>
                </a:solidFill>
              </a:rPr>
              <a:t>We are God’s by right of creation </a:t>
            </a:r>
            <a:r>
              <a:rPr lang="en-US" altLang="en-US" sz="3000" dirty="0">
                <a:solidFill>
                  <a:schemeClr val="bg1"/>
                </a:solidFill>
              </a:rPr>
              <a:t>(v.4)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Builder of house has claim on it</a:t>
            </a:r>
          </a:p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 Co.5:10</a:t>
            </a:r>
          </a:p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God is not only fair, but merciful – Jn.3:16</a:t>
            </a:r>
          </a:p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rgbClr val="CCFFCC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5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195293"/>
            <a:ext cx="8455888" cy="6299775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“Cast away from you all the transgressions which </a:t>
            </a:r>
            <a:r>
              <a:rPr lang="en-US" sz="3000" u="sng" dirty="0">
                <a:solidFill>
                  <a:srgbClr val="FFFFCC"/>
                </a:solidFill>
              </a:rPr>
              <a:t>you</a:t>
            </a:r>
            <a:r>
              <a:rPr lang="en-US" sz="3000" dirty="0">
                <a:solidFill>
                  <a:srgbClr val="FFFFCC"/>
                </a:solidFill>
              </a:rPr>
              <a:t> have </a:t>
            </a:r>
            <a:r>
              <a:rPr lang="en-US" sz="3000" u="sng" dirty="0">
                <a:solidFill>
                  <a:srgbClr val="FFFFCC"/>
                </a:solidFill>
              </a:rPr>
              <a:t>committed</a:t>
            </a:r>
            <a:r>
              <a:rPr lang="en-US" sz="3000" dirty="0">
                <a:solidFill>
                  <a:srgbClr val="FFFFCC"/>
                </a:solidFill>
              </a:rPr>
              <a:t>, and </a:t>
            </a:r>
            <a:r>
              <a:rPr lang="en-US" sz="3000" u="sng" dirty="0">
                <a:solidFill>
                  <a:srgbClr val="FFFFCC"/>
                </a:solidFill>
              </a:rPr>
              <a:t>get</a:t>
            </a:r>
            <a:r>
              <a:rPr lang="en-US" sz="3000" dirty="0">
                <a:solidFill>
                  <a:srgbClr val="FFFFCC"/>
                </a:solidFill>
              </a:rPr>
              <a:t> yourselves a new heart and a new spirit.  For </a:t>
            </a:r>
            <a:r>
              <a:rPr lang="en-US" sz="3000" u="sng" dirty="0">
                <a:solidFill>
                  <a:srgbClr val="FFFFCC"/>
                </a:solidFill>
              </a:rPr>
              <a:t>why should you die</a:t>
            </a:r>
            <a:r>
              <a:rPr lang="en-US" sz="3000" dirty="0">
                <a:solidFill>
                  <a:srgbClr val="FFFFCC"/>
                </a:solidFill>
              </a:rPr>
              <a:t>, O house of Israel?” </a:t>
            </a:r>
            <a:r>
              <a:rPr lang="en-US" sz="2400" dirty="0">
                <a:solidFill>
                  <a:schemeClr val="bg1"/>
                </a:solidFill>
              </a:rPr>
              <a:t>– Ezk.18:31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We can start over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We cannot blame our sin on others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“But every one shall die for his own iniquity; every man who eats the sour grapes, his teeth shall be set on edge”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Jer.31:30</a:t>
            </a:r>
          </a:p>
          <a:p>
            <a:pPr marL="0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/>
              </a:solidFill>
            </a:endParaRPr>
          </a:p>
          <a:p>
            <a:pPr marL="971550" lvl="1" indent="-514350">
              <a:spcAft>
                <a:spcPts val="0"/>
              </a:spcAft>
              <a:buAutoNum type="arabicPeriod"/>
            </a:pPr>
            <a:endParaRPr lang="en-US" sz="26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5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696"/>
            <a:ext cx="8229600" cy="886975"/>
          </a:xfrm>
        </p:spPr>
        <p:txBody>
          <a:bodyPr/>
          <a:lstStyle/>
          <a:p>
            <a:r>
              <a:rPr lang="en-US" sz="3300" dirty="0">
                <a:solidFill>
                  <a:srgbClr val="FFFFCC"/>
                </a:solidFill>
              </a:rPr>
              <a:t>“Sin may open bright as the morning,</a:t>
            </a:r>
            <a:br>
              <a:rPr lang="en-US" sz="3300" dirty="0">
                <a:solidFill>
                  <a:srgbClr val="FFFFCC"/>
                </a:solidFill>
              </a:rPr>
            </a:br>
            <a:r>
              <a:rPr lang="en-US" sz="3300" dirty="0">
                <a:solidFill>
                  <a:srgbClr val="FFFFCC"/>
                </a:solidFill>
              </a:rPr>
              <a:t>but it will end dark as night”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2" y="1084082"/>
            <a:ext cx="8298873" cy="5390799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Illustrated in Judah: reveled in sin until . . .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Nebuchadnezzar:  606 … 597 … 586 </a:t>
            </a:r>
            <a:r>
              <a:rPr lang="en-US" sz="29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Ezekiel’s mission: save the second group from complete apostasy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Jer.24: </a:t>
            </a:r>
            <a:r>
              <a:rPr lang="en-US" sz="3000" dirty="0">
                <a:solidFill>
                  <a:srgbClr val="FFC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good figs.  </a:t>
            </a:r>
            <a:r>
              <a:rPr lang="en-US" sz="30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Ezekiel’s group: remnant  — few saved (Lk.13:23)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Jer.24: </a:t>
            </a:r>
            <a:r>
              <a:rPr lang="en-US" sz="3000" dirty="0">
                <a:solidFill>
                  <a:srgbClr val="FFC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bad figs.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hird group: Zedekiah... large majority lost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God controls nations; cares about individuals.  Judah would fall…but some would take heed</a:t>
            </a: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358F1F7-48AD-DA81-DEE0-CBAE7865B4E2}"/>
              </a:ext>
            </a:extLst>
          </p:cNvPr>
          <p:cNvCxnSpPr>
            <a:cxnSpLocks/>
          </p:cNvCxnSpPr>
          <p:nvPr/>
        </p:nvCxnSpPr>
        <p:spPr>
          <a:xfrm flipV="1">
            <a:off x="5118755" y="2083324"/>
            <a:ext cx="810705" cy="134567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7F5D88F-A18E-E1B4-3990-B815E07F0E0A}"/>
              </a:ext>
            </a:extLst>
          </p:cNvPr>
          <p:cNvCxnSpPr>
            <a:cxnSpLocks/>
          </p:cNvCxnSpPr>
          <p:nvPr/>
        </p:nvCxnSpPr>
        <p:spPr>
          <a:xfrm flipV="1">
            <a:off x="7213076" y="2092751"/>
            <a:ext cx="0" cy="234727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490196" y="254523"/>
            <a:ext cx="8163611" cy="631597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32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1-4: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</a:rPr>
              <a:t>Self-Justification Always Fails</a:t>
            </a:r>
            <a:endParaRPr 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9977"/>
            <a:ext cx="8229600" cy="886975"/>
          </a:xfrm>
        </p:spPr>
        <p:txBody>
          <a:bodyPr/>
          <a:lstStyle/>
          <a:p>
            <a:r>
              <a:rPr lang="en-US" sz="3100" dirty="0">
                <a:solidFill>
                  <a:schemeClr val="bg1"/>
                </a:solidFill>
              </a:rPr>
              <a:t>Lying proverb: </a:t>
            </a:r>
            <a:r>
              <a:rPr lang="en-US" sz="3100" dirty="0">
                <a:solidFill>
                  <a:srgbClr val="FFFFCC"/>
                </a:solidFill>
              </a:rPr>
              <a:t>sufferings of </a:t>
            </a:r>
            <a:r>
              <a:rPr lang="en-US" sz="3100" u="sng" dirty="0">
                <a:solidFill>
                  <a:srgbClr val="FFFFCC"/>
                </a:solidFill>
              </a:rPr>
              <a:t>this</a:t>
            </a:r>
            <a:r>
              <a:rPr lang="en-US" sz="3100" dirty="0">
                <a:solidFill>
                  <a:srgbClr val="FFFFCC"/>
                </a:solidFill>
              </a:rPr>
              <a:t> generation are due to sins of </a:t>
            </a:r>
            <a:r>
              <a:rPr lang="en-US" sz="3100" u="sng" dirty="0">
                <a:solidFill>
                  <a:srgbClr val="FFFFCC"/>
                </a:solidFill>
              </a:rPr>
              <a:t>past</a:t>
            </a:r>
            <a:r>
              <a:rPr lang="en-US" sz="3100" dirty="0">
                <a:solidFill>
                  <a:srgbClr val="FFFFCC"/>
                </a:solidFill>
              </a:rPr>
              <a:t> generations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1219200"/>
            <a:ext cx="8495974" cy="5257014"/>
          </a:xfrm>
        </p:spPr>
        <p:txBody>
          <a:bodyPr/>
          <a:lstStyle/>
          <a:p>
            <a:pPr marL="0" indent="0" algn="ctr">
              <a:spcAft>
                <a:spcPts val="200"/>
              </a:spcAft>
              <a:buNone/>
            </a:pPr>
            <a:r>
              <a:rPr lang="en-US" sz="3000" dirty="0">
                <a:solidFill>
                  <a:srgbClr val="FFFF99"/>
                </a:solidFill>
              </a:rPr>
              <a:t>Conclusion:  </a:t>
            </a:r>
            <a:r>
              <a:rPr lang="en-US" sz="3000" baseline="30000" dirty="0">
                <a:solidFill>
                  <a:schemeClr val="bg1"/>
                </a:solidFill>
              </a:rPr>
              <a:t>1</a:t>
            </a:r>
            <a:r>
              <a:rPr lang="en-US" sz="3000" dirty="0">
                <a:solidFill>
                  <a:srgbClr val="FFFF99"/>
                </a:solidFill>
              </a:rPr>
              <a:t>we are innocent;</a:t>
            </a:r>
            <a:br>
              <a:rPr lang="en-US" sz="3000" dirty="0">
                <a:solidFill>
                  <a:srgbClr val="FFFF99"/>
                </a:solidFill>
              </a:rPr>
            </a:br>
            <a:r>
              <a:rPr lang="en-US" sz="3000" baseline="30000" dirty="0">
                <a:solidFill>
                  <a:schemeClr val="bg1"/>
                </a:solidFill>
              </a:rPr>
              <a:t>2</a:t>
            </a:r>
            <a:r>
              <a:rPr lang="en-US" sz="3000" dirty="0">
                <a:solidFill>
                  <a:srgbClr val="FFFF99"/>
                </a:solidFill>
              </a:rPr>
              <a:t>God is unjust </a:t>
            </a:r>
            <a:r>
              <a:rPr lang="en-US" sz="2800" dirty="0">
                <a:solidFill>
                  <a:schemeClr val="bg1"/>
                </a:solidFill>
              </a:rPr>
              <a:t>(25)  . . .  </a:t>
            </a:r>
            <a:r>
              <a:rPr lang="en-US" sz="3000" baseline="30000" dirty="0">
                <a:solidFill>
                  <a:schemeClr val="bg1"/>
                </a:solidFill>
              </a:rPr>
              <a:t>3</a:t>
            </a:r>
            <a:r>
              <a:rPr lang="en-US" sz="3000" u="sng" dirty="0">
                <a:solidFill>
                  <a:srgbClr val="FFFF99"/>
                </a:solidFill>
              </a:rPr>
              <a:t>So why obey</a:t>
            </a:r>
            <a:r>
              <a:rPr lang="en-US" sz="3000" dirty="0">
                <a:solidFill>
                  <a:srgbClr val="FFFF99"/>
                </a:solidFill>
              </a:rPr>
              <a:t>?</a:t>
            </a:r>
          </a:p>
          <a:p>
            <a:pPr marL="0" indent="0" defTabSz="339725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1.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Wrong conclusions.  </a:t>
            </a:r>
            <a:r>
              <a:rPr lang="en-US" sz="3000" dirty="0">
                <a:solidFill>
                  <a:schemeClr val="bg1"/>
                </a:solidFill>
              </a:rPr>
              <a:t>Jer.31:29-30.  Lam.5:7.  		Ezk.18:4.</a:t>
            </a:r>
          </a:p>
          <a:p>
            <a:pPr marL="0" indent="0" defTabSz="339725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sz="3000" dirty="0">
                <a:solidFill>
                  <a:srgbClr val="CCFFCC"/>
                </a:solidFill>
              </a:rPr>
              <a:t>God…visits iniquity…</a:t>
            </a:r>
            <a:r>
              <a:rPr lang="en-US" sz="3000" dirty="0">
                <a:solidFill>
                  <a:schemeClr val="bg1"/>
                </a:solidFill>
              </a:rPr>
              <a:t>Ex.20:5 </a:t>
            </a:r>
            <a:endParaRPr lang="en-US" sz="3000" dirty="0">
              <a:solidFill>
                <a:srgbClr val="CCFFCC"/>
              </a:solidFill>
            </a:endParaRPr>
          </a:p>
          <a:p>
            <a:pPr marL="0" indent="0" defTabSz="339725">
              <a:spcAft>
                <a:spcPts val="200"/>
              </a:spcAft>
              <a:buNone/>
              <a:tabLst>
                <a:tab pos="33972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3.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“His own sin” </a:t>
            </a:r>
            <a:r>
              <a:rPr lang="en-US" sz="3000" dirty="0">
                <a:solidFill>
                  <a:schemeClr val="bg1"/>
                </a:solidFill>
              </a:rPr>
              <a:t>–</a:t>
            </a:r>
            <a:r>
              <a:rPr lang="en-US" sz="3000" dirty="0">
                <a:solidFill>
                  <a:srgbClr val="CCFFCC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Dt.24:16</a:t>
            </a:r>
          </a:p>
          <a:p>
            <a:pPr lvl="1" defTabSz="339725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33972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Ro.10:1-3</a:t>
            </a:r>
          </a:p>
          <a:p>
            <a:pPr lvl="1" defTabSz="339725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33972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Lk.10:29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CCFFCC"/>
              </a:solidFill>
              <a:ea typeface="Times New Roman" panose="02020603050405020304" pitchFamily="18" charset="0"/>
            </a:endParaRP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2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98608" y="254523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1-4: Self-Justification Always Fails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E7F71F0-4AA1-1F9B-68F0-BD24CCBA68F6}"/>
              </a:ext>
            </a:extLst>
          </p:cNvPr>
          <p:cNvSpPr/>
          <p:nvPr/>
        </p:nvSpPr>
        <p:spPr>
          <a:xfrm>
            <a:off x="491764" y="802849"/>
            <a:ext cx="8163611" cy="631597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1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31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5-20: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Each Responsible for own Salvation</a:t>
            </a:r>
            <a:endParaRPr 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0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" y="55134"/>
            <a:ext cx="9052560" cy="595315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Three illustrations of personal responsibility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712628"/>
            <a:ext cx="8455888" cy="5264727"/>
          </a:xfrm>
        </p:spPr>
        <p:txBody>
          <a:bodyPr/>
          <a:lstStyle/>
          <a:p>
            <a:pPr marL="914400" lvl="2" indent="-914400">
              <a:spcBef>
                <a:spcPts val="600"/>
              </a:spcBef>
              <a:spcAft>
                <a:spcPts val="600"/>
              </a:spcAft>
              <a:buSzPts val="1300"/>
              <a:buNone/>
              <a:tabLst>
                <a:tab pos="685800" algn="l"/>
              </a:tabLst>
            </a:pPr>
            <a:r>
              <a:rPr lang="en-US" dirty="0">
                <a:solidFill>
                  <a:srgbClr val="FFC000"/>
                </a:solidFill>
              </a:rPr>
              <a:t>1. </a:t>
            </a:r>
            <a:r>
              <a:rPr lang="en-US" sz="3100" dirty="0">
                <a:solidFill>
                  <a:schemeClr val="bg1"/>
                </a:solidFill>
              </a:rPr>
              <a:t>5-9…</a:t>
            </a:r>
            <a:r>
              <a:rPr lang="en-US" sz="3100" dirty="0">
                <a:solidFill>
                  <a:srgbClr val="CCFFFF"/>
                </a:solidFill>
              </a:rPr>
              <a:t> righteous  </a:t>
            </a:r>
          </a:p>
          <a:p>
            <a:pPr marL="914400" lvl="2" indent="-914400">
              <a:spcBef>
                <a:spcPts val="600"/>
              </a:spcBef>
              <a:spcAft>
                <a:spcPts val="600"/>
              </a:spcAft>
              <a:buSzPts val="1300"/>
              <a:buNone/>
              <a:tabLst>
                <a:tab pos="685800" algn="l"/>
              </a:tabLst>
            </a:pPr>
            <a:r>
              <a:rPr lang="en-US" dirty="0">
                <a:solidFill>
                  <a:srgbClr val="FFC000"/>
                </a:solidFill>
                <a:ea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10-13…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 unrighteous</a:t>
            </a:r>
          </a:p>
          <a:p>
            <a:pPr marL="914400" lvl="2" indent="-914400">
              <a:spcBef>
                <a:spcPts val="600"/>
              </a:spcBef>
              <a:spcAft>
                <a:spcPts val="600"/>
              </a:spcAft>
              <a:buSzPts val="1300"/>
              <a:buNone/>
              <a:tabLst>
                <a:tab pos="685800" algn="l"/>
              </a:tabLst>
            </a:pPr>
            <a:r>
              <a:rPr lang="en-US" dirty="0">
                <a:solidFill>
                  <a:srgbClr val="FFC000"/>
                </a:solidFill>
                <a:ea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14-18…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 righteous</a:t>
            </a:r>
          </a:p>
          <a:p>
            <a:pPr marL="914400" lvl="2" indent="-914400">
              <a:spcBef>
                <a:spcPts val="600"/>
              </a:spcBef>
              <a:spcAft>
                <a:spcPts val="600"/>
              </a:spcAft>
              <a:buSzPts val="1300"/>
              <a:buNone/>
              <a:tabLst>
                <a:tab pos="685800" algn="l"/>
              </a:tabLst>
            </a:pPr>
            <a:endParaRPr lang="en-US" sz="3100" dirty="0">
              <a:solidFill>
                <a:srgbClr val="CCFFFF"/>
              </a:solidFill>
              <a:ea typeface="Times New Roman" panose="02020603050405020304" pitchFamily="18" charset="0"/>
            </a:endParaRPr>
          </a:p>
          <a:p>
            <a:pPr marL="457200" lvl="3" indent="0">
              <a:spcBef>
                <a:spcPts val="60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7C0594-D166-3A04-FEC8-86F18B2D1429}"/>
              </a:ext>
            </a:extLst>
          </p:cNvPr>
          <p:cNvSpPr/>
          <p:nvPr/>
        </p:nvSpPr>
        <p:spPr>
          <a:xfrm>
            <a:off x="4675699" y="772999"/>
            <a:ext cx="2373985" cy="53768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Hezekiah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344356-1EE4-A7D0-D1D6-7F8BAF0C0629}"/>
              </a:ext>
            </a:extLst>
          </p:cNvPr>
          <p:cNvSpPr/>
          <p:nvPr/>
        </p:nvSpPr>
        <p:spPr>
          <a:xfrm>
            <a:off x="4677267" y="1396742"/>
            <a:ext cx="2373985" cy="53768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Manasseh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2FCDED-6CF5-92E6-902F-A25154EBE7E9}"/>
              </a:ext>
            </a:extLst>
          </p:cNvPr>
          <p:cNvSpPr/>
          <p:nvPr/>
        </p:nvSpPr>
        <p:spPr>
          <a:xfrm>
            <a:off x="4678835" y="2011058"/>
            <a:ext cx="2373985" cy="53768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Josiah</a:t>
            </a:r>
          </a:p>
        </p:txBody>
      </p:sp>
    </p:spTree>
    <p:extLst>
      <p:ext uri="{BB962C8B-B14F-4D97-AF65-F5344CB8AC3E}">
        <p14:creationId xmlns:p14="http://schemas.microsoft.com/office/powerpoint/2010/main" val="37927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Sour grapes proverb…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Dt.30:19, the choice</a:t>
            </a:r>
          </a:p>
          <a:p>
            <a:pPr marL="287338" indent="-3476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Josh.24:15, the choice</a:t>
            </a:r>
          </a:p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287338" indent="-347663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Ezk.18:18-19, </a:t>
            </a:r>
            <a:r>
              <a:rPr lang="en-US" altLang="en-US" sz="3000" dirty="0">
                <a:solidFill>
                  <a:srgbClr val="CCFFFF"/>
                </a:solidFill>
              </a:rPr>
              <a:t>God’s judgment does not </a:t>
            </a:r>
            <a:r>
              <a:rPr lang="en-US" altLang="en-US" sz="3000" dirty="0" err="1">
                <a:solidFill>
                  <a:srgbClr val="CCFFFF"/>
                </a:solidFill>
              </a:rPr>
              <a:t>recog-nize</a:t>
            </a:r>
            <a:r>
              <a:rPr lang="en-US" altLang="en-US" sz="3000" dirty="0">
                <a:solidFill>
                  <a:srgbClr val="CCFFFF"/>
                </a:solidFill>
              </a:rPr>
              <a:t> fathers and sons, but righteous or wicked</a:t>
            </a:r>
          </a:p>
          <a:p>
            <a:pPr marL="287338" indent="-347663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Ezk.18:20, </a:t>
            </a:r>
            <a:r>
              <a:rPr lang="en-US" altLang="en-US" sz="3000" dirty="0">
                <a:solidFill>
                  <a:srgbClr val="CCFFCC"/>
                </a:solidFill>
              </a:rPr>
              <a:t>repeats death penalty principle </a:t>
            </a:r>
            <a:r>
              <a:rPr lang="en-US" altLang="en-US" sz="3000" dirty="0">
                <a:solidFill>
                  <a:schemeClr val="bg1"/>
                </a:solidFill>
              </a:rPr>
              <a:t>(v.4)  </a:t>
            </a:r>
          </a:p>
          <a:p>
            <a:pPr marL="687388" lvl="1" indent="-347663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Ro.6:23, </a:t>
            </a:r>
            <a:r>
              <a:rPr lang="en-US" altLang="en-US" sz="3000" dirty="0">
                <a:solidFill>
                  <a:srgbClr val="CCFFFF"/>
                </a:solidFill>
              </a:rPr>
              <a:t>wages of sin </a:t>
            </a:r>
          </a:p>
          <a:p>
            <a:pPr marL="339725" lvl="1" indent="0">
              <a:spcBef>
                <a:spcPts val="1200"/>
              </a:spcBef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rgbClr val="CCFFCC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0D73E2A-E4B8-E0A5-949D-EE66F65D47DF}"/>
              </a:ext>
            </a:extLst>
          </p:cNvPr>
          <p:cNvSpPr/>
          <p:nvPr/>
        </p:nvSpPr>
        <p:spPr>
          <a:xfrm>
            <a:off x="773001" y="1970204"/>
            <a:ext cx="7579151" cy="97096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When you have to make a choice and don’t make it, that is in itself a choice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– Wm. James</a:t>
            </a:r>
          </a:p>
        </p:txBody>
      </p:sp>
    </p:spTree>
    <p:extLst>
      <p:ext uri="{BB962C8B-B14F-4D97-AF65-F5344CB8AC3E}">
        <p14:creationId xmlns:p14="http://schemas.microsoft.com/office/powerpoint/2010/main" val="99188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56562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THD is wrong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76373"/>
            <a:ext cx="8610599" cy="5791200"/>
          </a:xfrm>
        </p:spPr>
        <p:txBody>
          <a:bodyPr/>
          <a:lstStyle/>
          <a:p>
            <a:pPr marL="287338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Jn.3:4, </a:t>
            </a:r>
            <a:r>
              <a:rPr lang="en-US" altLang="en-US" sz="3000" dirty="0">
                <a:solidFill>
                  <a:srgbClr val="CCFFCC"/>
                </a:solidFill>
              </a:rPr>
              <a:t>sin is something one does; it is not inherited</a:t>
            </a:r>
          </a:p>
          <a:p>
            <a:pPr marL="287338" indent="-34766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Ezk.14:14;  18:20, </a:t>
            </a:r>
            <a:r>
              <a:rPr lang="en-US" altLang="en-US" sz="3000" dirty="0">
                <a:solidFill>
                  <a:srgbClr val="CCFFCC"/>
                </a:solidFill>
              </a:rPr>
              <a:t>righteousness not inherited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687388" lvl="1" indent="-347663">
              <a:spcBef>
                <a:spcPts val="9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C000"/>
                </a:solidFill>
              </a:rPr>
              <a:t>“Elders introduce mechanical music… therefore I am safe.”</a:t>
            </a:r>
            <a:r>
              <a:rPr lang="en-US" altLang="en-US" sz="3000" dirty="0">
                <a:solidFill>
                  <a:schemeClr val="bg1"/>
                </a:solidFill>
              </a:rPr>
              <a:t>    Mt.15:14</a:t>
            </a:r>
          </a:p>
          <a:p>
            <a:pPr marL="687388" lvl="1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C000"/>
                </a:solidFill>
              </a:rPr>
              <a:t>“I worship with faithful church; it does good, </a:t>
            </a:r>
            <a:r>
              <a:rPr lang="en-US" altLang="en-US" sz="3000" u="sng" dirty="0">
                <a:solidFill>
                  <a:srgbClr val="FFC000"/>
                </a:solidFill>
              </a:rPr>
              <a:t>therefore I am good</a:t>
            </a:r>
            <a:r>
              <a:rPr lang="en-US" altLang="en-US" sz="3000" dirty="0">
                <a:solidFill>
                  <a:srgbClr val="FFC000"/>
                </a:solidFill>
              </a:rPr>
              <a:t>.”   </a:t>
            </a:r>
            <a:r>
              <a:rPr lang="en-US" altLang="en-US" sz="3000" dirty="0">
                <a:solidFill>
                  <a:schemeClr val="bg1"/>
                </a:solidFill>
              </a:rPr>
              <a:t>1 Co.16:15-18 . . . </a:t>
            </a:r>
          </a:p>
          <a:p>
            <a:pPr marL="339725" lvl="1" indent="0">
              <a:spcBef>
                <a:spcPts val="1200"/>
              </a:spcBef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rgbClr val="CCFFCC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A378855-BC11-4322-F0CB-B33FCC929220}"/>
              </a:ext>
            </a:extLst>
          </p:cNvPr>
          <p:cNvSpPr/>
          <p:nvPr/>
        </p:nvSpPr>
        <p:spPr>
          <a:xfrm>
            <a:off x="1084939" y="2413265"/>
            <a:ext cx="6992975" cy="106522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God holds us accountable for our sins, even if others influence us</a:t>
            </a:r>
          </a:p>
        </p:txBody>
      </p:sp>
    </p:spTree>
    <p:extLst>
      <p:ext uri="{BB962C8B-B14F-4D97-AF65-F5344CB8AC3E}">
        <p14:creationId xmlns:p14="http://schemas.microsoft.com/office/powerpoint/2010/main" val="221904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98608" y="254523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1-4: Self-Justification Always Fails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E7F71F0-4AA1-1F9B-68F0-BD24CCBA68F6}"/>
              </a:ext>
            </a:extLst>
          </p:cNvPr>
          <p:cNvSpPr/>
          <p:nvPr/>
        </p:nvSpPr>
        <p:spPr>
          <a:xfrm>
            <a:off x="491764" y="1377885"/>
            <a:ext cx="8163611" cy="631597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1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31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21-22: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</a:rPr>
              <a:t>Possibility of Changed Life</a:t>
            </a:r>
            <a:endParaRPr lang="en-US" sz="3100" dirty="0">
              <a:solidFill>
                <a:srgbClr val="CCFFFF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EA4E89E-F418-A3BF-8670-0844DACB56FA}"/>
              </a:ext>
            </a:extLst>
          </p:cNvPr>
          <p:cNvSpPr/>
          <p:nvPr/>
        </p:nvSpPr>
        <p:spPr>
          <a:xfrm>
            <a:off x="1200176" y="821708"/>
            <a:ext cx="6746786" cy="32993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5-20: Each Responsible for own Salvation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9973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963</Words>
  <Application>Microsoft Office PowerPoint</Application>
  <PresentationFormat>On-screen Show (4:3)</PresentationFormat>
  <Paragraphs>108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1_Default Design</vt:lpstr>
      <vt:lpstr>4_Default Design</vt:lpstr>
      <vt:lpstr>PowerPoint Presentation</vt:lpstr>
      <vt:lpstr>“Sin may open bright as the morning, but it will end dark as night”</vt:lpstr>
      <vt:lpstr>PowerPoint Presentation</vt:lpstr>
      <vt:lpstr>Lying proverb: sufferings of this generation are due to sins of past generations</vt:lpstr>
      <vt:lpstr>PowerPoint Presentation</vt:lpstr>
      <vt:lpstr>Three illustrations of personal responsibility</vt:lpstr>
      <vt:lpstr>Sour grapes proverb…</vt:lpstr>
      <vt:lpstr>THD is wrong</vt:lpstr>
      <vt:lpstr>PowerPoint Presentation</vt:lpstr>
      <vt:lpstr>Sinner is free to repent, 21-22</vt:lpstr>
      <vt:lpstr>PowerPoint Presentation</vt:lpstr>
      <vt:lpstr>God loves His enemies –  how much more His children</vt:lpstr>
      <vt:lpstr>PowerPoint Presentation</vt:lpstr>
      <vt:lpstr>Righteousness of a lifetime – cancelled by sins of a year / day / moment</vt:lpstr>
      <vt:lpstr>PowerPoint Presentation</vt:lpstr>
      <vt:lpstr>Each can choose for himself</vt:lpstr>
      <vt:lpstr>PowerPoint Presentation</vt:lpstr>
      <vt:lpstr>We are God’s by right of creation (v.4)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40</cp:revision>
  <dcterms:created xsi:type="dcterms:W3CDTF">2006-09-18T21:36:30Z</dcterms:created>
  <dcterms:modified xsi:type="dcterms:W3CDTF">2024-03-15T01:17:54Z</dcterms:modified>
</cp:coreProperties>
</file>