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305" r:id="rId2"/>
    <p:sldId id="512" r:id="rId3"/>
    <p:sldId id="475" r:id="rId4"/>
    <p:sldId id="615" r:id="rId5"/>
    <p:sldId id="624" r:id="rId6"/>
    <p:sldId id="625" r:id="rId7"/>
    <p:sldId id="626" r:id="rId8"/>
    <p:sldId id="627" r:id="rId9"/>
    <p:sldId id="628" r:id="rId10"/>
    <p:sldId id="629" r:id="rId11"/>
    <p:sldId id="630" r:id="rId12"/>
    <p:sldId id="596" r:id="rId13"/>
    <p:sldId id="631" r:id="rId14"/>
    <p:sldId id="632" r:id="rId15"/>
    <p:sldId id="633" r:id="rId16"/>
    <p:sldId id="63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CCFFCC"/>
    <a:srgbClr val="FFFF99"/>
    <a:srgbClr val="FFCC66"/>
    <a:srgbClr val="99FF66"/>
    <a:srgbClr val="00FFCC"/>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3/25/2024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524167"/>
            <a:ext cx="5935715" cy="1480124"/>
          </a:xfrm>
          <a:prstGeom prst="roundRect">
            <a:avLst/>
          </a:prstGeom>
          <a:solidFill>
            <a:schemeClr val="tx1"/>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99"/>
                </a:solidFill>
              </a:rPr>
              <a:t>New Testament Use</a:t>
            </a:r>
            <a:br>
              <a:rPr lang="en-US" sz="3600" dirty="0">
                <a:solidFill>
                  <a:srgbClr val="FFFF99"/>
                </a:solidFill>
              </a:rPr>
            </a:br>
            <a:r>
              <a:rPr lang="en-US" sz="3600" dirty="0">
                <a:solidFill>
                  <a:srgbClr val="FFFF99"/>
                </a:solidFill>
              </a:rPr>
              <a:t>of Old Testament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200" dirty="0">
                <a:solidFill>
                  <a:schemeClr val="bg1"/>
                </a:solidFill>
              </a:rPr>
              <a:t>Ro.1:20-22… homosexuality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790731"/>
          </a:xfrm>
        </p:spPr>
        <p:txBody>
          <a:bodyPr/>
          <a:lstStyle/>
          <a:p>
            <a:pPr>
              <a:spcAft>
                <a:spcPts val="300"/>
              </a:spcAft>
              <a:buFont typeface="Arial" panose="020B0604020202020204" pitchFamily="34" charset="0"/>
              <a:buChar char="•"/>
            </a:pPr>
            <a:r>
              <a:rPr lang="en-US" sz="3000" dirty="0">
                <a:solidFill>
                  <a:schemeClr val="bg1"/>
                </a:solidFill>
              </a:rPr>
              <a:t>Some live in lust</a:t>
            </a:r>
          </a:p>
          <a:p>
            <a:pPr>
              <a:spcAft>
                <a:spcPts val="300"/>
              </a:spcAft>
              <a:buFont typeface="Arial" panose="020B0604020202020204" pitchFamily="34" charset="0"/>
              <a:buChar char="•"/>
            </a:pPr>
            <a:r>
              <a:rPr lang="en-US" sz="3000" dirty="0">
                <a:solidFill>
                  <a:schemeClr val="bg1"/>
                </a:solidFill>
              </a:rPr>
              <a:t>“For normal men, the eye is the medium through which temptation comes”</a:t>
            </a:r>
          </a:p>
          <a:p>
            <a:pPr>
              <a:spcAft>
                <a:spcPts val="300"/>
              </a:spcAft>
              <a:buFont typeface="Arial" panose="020B0604020202020204" pitchFamily="34" charset="0"/>
              <a:buChar char="•"/>
            </a:pPr>
            <a:r>
              <a:rPr lang="en-US" sz="3000" dirty="0">
                <a:solidFill>
                  <a:schemeClr val="bg1"/>
                </a:solidFill>
              </a:rPr>
              <a:t>Three times: </a:t>
            </a:r>
            <a:r>
              <a:rPr lang="en-US" sz="3000" dirty="0">
                <a:solidFill>
                  <a:srgbClr val="FFFFCC"/>
                </a:solidFill>
              </a:rPr>
              <a:t>“</a:t>
            </a:r>
            <a:r>
              <a:rPr lang="en-US" sz="3000" i="1" dirty="0">
                <a:solidFill>
                  <a:srgbClr val="FFFFCC"/>
                </a:solidFill>
              </a:rPr>
              <a:t>gave them up</a:t>
            </a:r>
            <a:r>
              <a:rPr lang="en-US" sz="3000" dirty="0">
                <a:solidFill>
                  <a:srgbClr val="FFFFCC"/>
                </a:solidFill>
              </a:rPr>
              <a:t>”</a:t>
            </a:r>
          </a:p>
          <a:p>
            <a:pPr marL="631825" indent="-631825">
              <a:spcAft>
                <a:spcPts val="300"/>
              </a:spcAft>
              <a:buNone/>
            </a:pPr>
            <a:r>
              <a:rPr lang="en-US" sz="3000" dirty="0">
                <a:solidFill>
                  <a:schemeClr val="bg1"/>
                </a:solidFill>
              </a:rPr>
              <a:t>   </a:t>
            </a:r>
            <a:r>
              <a:rPr lang="en-US" sz="2400" dirty="0">
                <a:solidFill>
                  <a:schemeClr val="bg1"/>
                </a:solidFill>
              </a:rPr>
              <a:t>1. </a:t>
            </a:r>
            <a:r>
              <a:rPr lang="en-US" sz="2400" dirty="0">
                <a:solidFill>
                  <a:srgbClr val="CCFFFF"/>
                </a:solidFill>
              </a:rPr>
              <a:t>24:</a:t>
            </a:r>
            <a:r>
              <a:rPr lang="en-US" sz="3000" dirty="0">
                <a:solidFill>
                  <a:schemeClr val="bg1"/>
                </a:solidFill>
              </a:rPr>
              <a:t> </a:t>
            </a:r>
            <a:r>
              <a:rPr lang="en-US" sz="3000" dirty="0">
                <a:solidFill>
                  <a:srgbClr val="CCFFCC"/>
                </a:solidFill>
              </a:rPr>
              <a:t>uncleanness (impurity): moral corruption</a:t>
            </a:r>
            <a:endParaRPr lang="en-US" sz="3000" dirty="0">
              <a:solidFill>
                <a:schemeClr val="bg1"/>
              </a:solidFill>
            </a:endParaRPr>
          </a:p>
          <a:p>
            <a:pPr marL="631825" indent="-631825">
              <a:spcAft>
                <a:spcPts val="300"/>
              </a:spcAft>
              <a:buNone/>
            </a:pPr>
            <a:r>
              <a:rPr lang="en-US" sz="3000" dirty="0">
                <a:solidFill>
                  <a:schemeClr val="bg1"/>
                </a:solidFill>
              </a:rPr>
              <a:t>   </a:t>
            </a:r>
            <a:r>
              <a:rPr lang="en-US" sz="2400" dirty="0">
                <a:solidFill>
                  <a:schemeClr val="bg1"/>
                </a:solidFill>
              </a:rPr>
              <a:t>2. </a:t>
            </a:r>
            <a:r>
              <a:rPr lang="en-US" sz="2400" dirty="0">
                <a:solidFill>
                  <a:srgbClr val="CCFFFF"/>
                </a:solidFill>
              </a:rPr>
              <a:t>26: </a:t>
            </a:r>
            <a:r>
              <a:rPr lang="en-US" sz="3000" dirty="0">
                <a:solidFill>
                  <a:srgbClr val="CCFFCC"/>
                </a:solidFill>
              </a:rPr>
              <a:t>vile passions (disgraceful passions and desires)</a:t>
            </a:r>
          </a:p>
          <a:p>
            <a:pPr marL="631825" indent="-631825">
              <a:spcAft>
                <a:spcPts val="600"/>
              </a:spcAft>
              <a:buNone/>
            </a:pPr>
            <a:r>
              <a:rPr lang="en-US" sz="3000" dirty="0">
                <a:solidFill>
                  <a:srgbClr val="CCFFCC"/>
                </a:solidFill>
              </a:rPr>
              <a:t>   </a:t>
            </a:r>
            <a:r>
              <a:rPr lang="en-US" sz="2400" dirty="0">
                <a:solidFill>
                  <a:schemeClr val="bg1"/>
                </a:solidFill>
              </a:rPr>
              <a:t>3.</a:t>
            </a:r>
            <a:r>
              <a:rPr lang="en-US" sz="3000" dirty="0">
                <a:solidFill>
                  <a:srgbClr val="CCFFCC"/>
                </a:solidFill>
              </a:rPr>
              <a:t> </a:t>
            </a:r>
            <a:r>
              <a:rPr lang="en-US" sz="2400" dirty="0">
                <a:solidFill>
                  <a:srgbClr val="CCFFFF"/>
                </a:solidFill>
              </a:rPr>
              <a:t>28:</a:t>
            </a:r>
            <a:r>
              <a:rPr lang="en-US" sz="3000" dirty="0">
                <a:solidFill>
                  <a:srgbClr val="CCFFCC"/>
                </a:solidFill>
              </a:rPr>
              <a:t> debased mind (unqualified, worthless, base)</a:t>
            </a:r>
          </a:p>
          <a:p>
            <a:pPr marL="631825" indent="-631825">
              <a:spcAft>
                <a:spcPts val="600"/>
              </a:spcAft>
              <a:buNone/>
            </a:pPr>
            <a:r>
              <a:rPr lang="en-US" sz="3000" dirty="0">
                <a:solidFill>
                  <a:srgbClr val="CCFFCC"/>
                </a:solidFill>
              </a:rPr>
              <a:t>	</a:t>
            </a:r>
            <a:endParaRPr lang="en-US" sz="3000" dirty="0">
              <a:solidFill>
                <a:schemeClr val="bg1"/>
              </a:solidFill>
            </a:endParaRPr>
          </a:p>
          <a:p>
            <a:endParaRPr lang="en-US" sz="3000" dirty="0">
              <a:solidFill>
                <a:srgbClr val="FFFF99"/>
              </a:solidFill>
            </a:endParaRPr>
          </a:p>
        </p:txBody>
      </p:sp>
    </p:spTree>
    <p:extLst>
      <p:ext uri="{BB962C8B-B14F-4D97-AF65-F5344CB8AC3E}">
        <p14:creationId xmlns:p14="http://schemas.microsoft.com/office/powerpoint/2010/main" val="31775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200" dirty="0">
                <a:solidFill>
                  <a:schemeClr val="bg1"/>
                </a:solidFill>
              </a:rPr>
              <a:t>Ro.1:20-22… homosexuality</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790731"/>
          </a:xfrm>
        </p:spPr>
        <p:txBody>
          <a:bodyPr/>
          <a:lstStyle/>
          <a:p>
            <a:pPr marL="0" indent="0">
              <a:spcAft>
                <a:spcPts val="300"/>
              </a:spcAft>
              <a:buNone/>
            </a:pPr>
            <a:r>
              <a:rPr lang="en-US" sz="2400" dirty="0">
                <a:solidFill>
                  <a:schemeClr val="bg1"/>
                </a:solidFill>
              </a:rPr>
              <a:t>    1. 24: </a:t>
            </a:r>
            <a:r>
              <a:rPr lang="en-US" sz="2400" dirty="0">
                <a:solidFill>
                  <a:srgbClr val="CCFFCC"/>
                </a:solidFill>
              </a:rPr>
              <a:t>uncleanness (impurity): moral corruption</a:t>
            </a:r>
            <a:endParaRPr lang="en-US" sz="2400" dirty="0">
              <a:solidFill>
                <a:schemeClr val="bg1"/>
              </a:solidFill>
            </a:endParaRPr>
          </a:p>
          <a:p>
            <a:pPr marL="631825" indent="-631825">
              <a:spcAft>
                <a:spcPts val="300"/>
              </a:spcAft>
              <a:buNone/>
            </a:pPr>
            <a:r>
              <a:rPr lang="en-US" sz="3000" dirty="0">
                <a:solidFill>
                  <a:schemeClr val="bg1"/>
                </a:solidFill>
              </a:rPr>
              <a:t>   </a:t>
            </a:r>
            <a:r>
              <a:rPr lang="en-US" sz="2400" dirty="0">
                <a:solidFill>
                  <a:schemeClr val="bg1"/>
                </a:solidFill>
              </a:rPr>
              <a:t>2. 26: </a:t>
            </a:r>
            <a:r>
              <a:rPr lang="en-US" sz="2400" dirty="0">
                <a:solidFill>
                  <a:srgbClr val="CCFFCC"/>
                </a:solidFill>
              </a:rPr>
              <a:t>vile passions (disgraceful passions and desires)</a:t>
            </a:r>
          </a:p>
          <a:p>
            <a:pPr marL="631825" indent="-631825">
              <a:spcAft>
                <a:spcPts val="600"/>
              </a:spcAft>
              <a:buNone/>
            </a:pPr>
            <a:r>
              <a:rPr lang="en-US" sz="3000" dirty="0">
                <a:solidFill>
                  <a:srgbClr val="CCFFCC"/>
                </a:solidFill>
              </a:rPr>
              <a:t>   </a:t>
            </a:r>
            <a:r>
              <a:rPr lang="en-US" sz="2400" dirty="0">
                <a:solidFill>
                  <a:schemeClr val="bg1"/>
                </a:solidFill>
              </a:rPr>
              <a:t>3.</a:t>
            </a:r>
            <a:r>
              <a:rPr lang="en-US" sz="3000" dirty="0">
                <a:solidFill>
                  <a:srgbClr val="CCFFCC"/>
                </a:solidFill>
              </a:rPr>
              <a:t> </a:t>
            </a:r>
            <a:r>
              <a:rPr lang="en-US" sz="2400" dirty="0">
                <a:solidFill>
                  <a:schemeClr val="bg1"/>
                </a:solidFill>
              </a:rPr>
              <a:t>28:</a:t>
            </a:r>
            <a:r>
              <a:rPr lang="en-US" sz="2400" dirty="0">
                <a:solidFill>
                  <a:srgbClr val="CCFFCC"/>
                </a:solidFill>
              </a:rPr>
              <a:t> debased mind (unqualified, worthless, base)</a:t>
            </a:r>
          </a:p>
          <a:p>
            <a:pPr marL="631825" indent="-631825">
              <a:spcAft>
                <a:spcPts val="600"/>
              </a:spcAft>
              <a:buNone/>
            </a:pPr>
            <a:r>
              <a:rPr lang="en-US" sz="3000" dirty="0">
                <a:solidFill>
                  <a:srgbClr val="FFC000"/>
                </a:solidFill>
              </a:rPr>
              <a:t>	</a:t>
            </a:r>
            <a:r>
              <a:rPr lang="en-US" sz="2400" dirty="0">
                <a:solidFill>
                  <a:srgbClr val="FFC000"/>
                </a:solidFill>
              </a:rPr>
              <a:t>a.</a:t>
            </a:r>
            <a:r>
              <a:rPr lang="en-US" sz="2400" dirty="0">
                <a:solidFill>
                  <a:srgbClr val="CCFFCC"/>
                </a:solidFill>
              </a:rPr>
              <a:t> </a:t>
            </a:r>
            <a:r>
              <a:rPr lang="en-US" sz="2800" dirty="0">
                <a:solidFill>
                  <a:srgbClr val="FFFFCC"/>
                </a:solidFill>
              </a:rPr>
              <a:t>OT:</a:t>
            </a:r>
            <a:r>
              <a:rPr lang="en-US" sz="3000" dirty="0">
                <a:solidFill>
                  <a:srgbClr val="FFFFCC"/>
                </a:solidFill>
              </a:rPr>
              <a:t> </a:t>
            </a:r>
            <a:r>
              <a:rPr lang="en-US" sz="3000" dirty="0">
                <a:solidFill>
                  <a:schemeClr val="bg1"/>
                </a:solidFill>
              </a:rPr>
              <a:t>Prov.6:20-35</a:t>
            </a:r>
          </a:p>
          <a:p>
            <a:pPr marL="631825" indent="-631825">
              <a:spcAft>
                <a:spcPts val="600"/>
              </a:spcAft>
              <a:buNone/>
            </a:pPr>
            <a:r>
              <a:rPr lang="en-US" sz="3000" dirty="0">
                <a:solidFill>
                  <a:srgbClr val="FFFFCC"/>
                </a:solidFill>
              </a:rPr>
              <a:t>	</a:t>
            </a:r>
            <a:r>
              <a:rPr lang="en-US" sz="2400" dirty="0">
                <a:solidFill>
                  <a:srgbClr val="FFC000"/>
                </a:solidFill>
              </a:rPr>
              <a:t>b.</a:t>
            </a:r>
            <a:r>
              <a:rPr lang="en-US" sz="2400" dirty="0">
                <a:solidFill>
                  <a:srgbClr val="FFFFCC"/>
                </a:solidFill>
              </a:rPr>
              <a:t> </a:t>
            </a:r>
            <a:r>
              <a:rPr lang="en-US" sz="2800" dirty="0">
                <a:solidFill>
                  <a:srgbClr val="FFFFCC"/>
                </a:solidFill>
              </a:rPr>
              <a:t>OT:</a:t>
            </a:r>
            <a:r>
              <a:rPr lang="en-US" sz="3000" dirty="0">
                <a:solidFill>
                  <a:srgbClr val="FFFFCC"/>
                </a:solidFill>
              </a:rPr>
              <a:t> </a:t>
            </a:r>
            <a:r>
              <a:rPr lang="en-US" sz="3000" dirty="0">
                <a:solidFill>
                  <a:schemeClr val="bg1"/>
                </a:solidFill>
              </a:rPr>
              <a:t>Prov.7:6-23</a:t>
            </a:r>
          </a:p>
          <a:p>
            <a:pPr marL="631825" indent="-631825">
              <a:spcAft>
                <a:spcPts val="600"/>
              </a:spcAft>
              <a:buNone/>
            </a:pPr>
            <a:r>
              <a:rPr lang="en-US" sz="3000" dirty="0">
                <a:solidFill>
                  <a:srgbClr val="FFFFCC"/>
                </a:solidFill>
              </a:rPr>
              <a:t>	</a:t>
            </a:r>
            <a:r>
              <a:rPr lang="en-US" sz="2400" dirty="0">
                <a:solidFill>
                  <a:srgbClr val="FFC000"/>
                </a:solidFill>
              </a:rPr>
              <a:t>c. </a:t>
            </a:r>
            <a:r>
              <a:rPr lang="en-US" sz="2800" dirty="0">
                <a:solidFill>
                  <a:srgbClr val="FFFFCC"/>
                </a:solidFill>
              </a:rPr>
              <a:t>NT:</a:t>
            </a:r>
            <a:r>
              <a:rPr lang="en-US" sz="3000" dirty="0">
                <a:solidFill>
                  <a:srgbClr val="FFFFCC"/>
                </a:solidFill>
              </a:rPr>
              <a:t> </a:t>
            </a:r>
            <a:r>
              <a:rPr lang="en-US" sz="3000" dirty="0">
                <a:solidFill>
                  <a:schemeClr val="bg1"/>
                </a:solidFill>
              </a:rPr>
              <a:t>1 Co.10:6ff., </a:t>
            </a:r>
            <a:r>
              <a:rPr lang="en-US" sz="3000" dirty="0">
                <a:solidFill>
                  <a:srgbClr val="FFFFCC"/>
                </a:solidFill>
              </a:rPr>
              <a:t>“our examples” </a:t>
            </a:r>
            <a:r>
              <a:rPr lang="en-US" sz="3000" dirty="0">
                <a:solidFill>
                  <a:schemeClr val="bg1"/>
                </a:solidFill>
              </a:rPr>
              <a:t>(OT)</a:t>
            </a:r>
          </a:p>
          <a:p>
            <a:endParaRPr lang="en-US" sz="3000" dirty="0">
              <a:solidFill>
                <a:srgbClr val="FFFF99"/>
              </a:solidFill>
            </a:endParaRPr>
          </a:p>
        </p:txBody>
      </p:sp>
    </p:spTree>
    <p:extLst>
      <p:ext uri="{BB962C8B-B14F-4D97-AF65-F5344CB8AC3E}">
        <p14:creationId xmlns:p14="http://schemas.microsoft.com/office/powerpoint/2010/main" val="426973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Rv.2:18-25</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722069"/>
          </a:xfrm>
        </p:spPr>
        <p:txBody>
          <a:bodyPr/>
          <a:lstStyle/>
          <a:p>
            <a:pPr>
              <a:spcAft>
                <a:spcPts val="600"/>
              </a:spcAft>
              <a:buFont typeface="Arial" panose="020B0604020202020204" pitchFamily="34" charset="0"/>
              <a:buChar char="•"/>
            </a:pPr>
            <a:r>
              <a:rPr lang="en-US" sz="3000" dirty="0">
                <a:solidFill>
                  <a:srgbClr val="CCFFCC"/>
                </a:solidFill>
              </a:rPr>
              <a:t>Jezebel in church at Thyatira</a:t>
            </a:r>
          </a:p>
          <a:p>
            <a:pPr>
              <a:spcAft>
                <a:spcPts val="600"/>
              </a:spcAft>
              <a:buFont typeface="Arial" panose="020B0604020202020204" pitchFamily="34" charset="0"/>
              <a:buChar char="•"/>
            </a:pPr>
            <a:r>
              <a:rPr lang="en-US" sz="3000" dirty="0">
                <a:solidFill>
                  <a:srgbClr val="CCFFCC"/>
                </a:solidFill>
              </a:rPr>
              <a:t>Without OT: would not know connection</a:t>
            </a:r>
          </a:p>
          <a:p>
            <a:pPr marL="457200" lvl="1" indent="0">
              <a:spcAft>
                <a:spcPts val="600"/>
              </a:spcAft>
              <a:buNone/>
            </a:pPr>
            <a:r>
              <a:rPr lang="en-US" sz="2600" dirty="0">
                <a:solidFill>
                  <a:schemeClr val="bg1"/>
                </a:solidFill>
              </a:rPr>
              <a:t>a. </a:t>
            </a:r>
            <a:r>
              <a:rPr lang="en-US" sz="3000" dirty="0">
                <a:solidFill>
                  <a:srgbClr val="FFFFCC"/>
                </a:solidFill>
              </a:rPr>
              <a:t>Seduce . . . sexual immorality, </a:t>
            </a:r>
            <a:r>
              <a:rPr lang="en-US" sz="3000" dirty="0">
                <a:solidFill>
                  <a:schemeClr val="bg1"/>
                </a:solidFill>
              </a:rPr>
              <a:t>20-21</a:t>
            </a:r>
          </a:p>
          <a:p>
            <a:pPr marL="457200" lvl="1" indent="0">
              <a:spcAft>
                <a:spcPts val="600"/>
              </a:spcAft>
              <a:buNone/>
            </a:pPr>
            <a:r>
              <a:rPr lang="en-US" sz="2600" dirty="0">
                <a:solidFill>
                  <a:schemeClr val="bg1"/>
                </a:solidFill>
              </a:rPr>
              <a:t>b. </a:t>
            </a:r>
            <a:r>
              <a:rPr lang="en-US" sz="3000" dirty="0">
                <a:solidFill>
                  <a:srgbClr val="FFFFCC"/>
                </a:solidFill>
              </a:rPr>
              <a:t>Church . . . condemned for allowing it</a:t>
            </a:r>
          </a:p>
          <a:p>
            <a:pPr marL="339725" lvl="1" indent="-282575">
              <a:spcAft>
                <a:spcPts val="600"/>
              </a:spcAft>
              <a:buFont typeface="Arial" panose="020B0604020202020204" pitchFamily="34" charset="0"/>
              <a:buChar char="•"/>
            </a:pPr>
            <a:r>
              <a:rPr lang="en-US" sz="3000" dirty="0">
                <a:solidFill>
                  <a:srgbClr val="CCFFCC"/>
                </a:solidFill>
              </a:rPr>
              <a:t>Consequences of immorality are NOT limited to practitioners; includes churches that allow it </a:t>
            </a:r>
          </a:p>
          <a:p>
            <a:pPr marL="339725" lvl="1" indent="-282575">
              <a:spcAft>
                <a:spcPts val="600"/>
              </a:spcAft>
              <a:buFont typeface="Arial" panose="020B0604020202020204" pitchFamily="34" charset="0"/>
              <a:buChar char="•"/>
            </a:pPr>
            <a:r>
              <a:rPr lang="en-US" sz="3000" dirty="0">
                <a:solidFill>
                  <a:schemeClr val="bg1"/>
                </a:solidFill>
              </a:rPr>
              <a:t>“I have a few things against you” – toleration of sin  </a:t>
            </a:r>
            <a:r>
              <a:rPr lang="en-US" sz="3000" dirty="0">
                <a:solidFill>
                  <a:srgbClr val="CCFFFF"/>
                </a:solidFill>
              </a:rPr>
              <a:t>(ct. Ephesus, 2:2, 6)</a:t>
            </a:r>
          </a:p>
          <a:p>
            <a:pPr marL="339725" lvl="1" indent="-282575">
              <a:spcAft>
                <a:spcPts val="600"/>
              </a:spcAft>
              <a:buFont typeface="Arial" panose="020B0604020202020204" pitchFamily="34" charset="0"/>
              <a:buChar char="•"/>
            </a:pPr>
            <a:r>
              <a:rPr lang="en-US" sz="3000" dirty="0">
                <a:solidFill>
                  <a:schemeClr val="bg1"/>
                </a:solidFill>
              </a:rPr>
              <a:t>No repentance, 21</a:t>
            </a:r>
          </a:p>
          <a:p>
            <a:pPr marL="339725" lvl="1" indent="-282575">
              <a:spcAft>
                <a:spcPts val="600"/>
              </a:spcAft>
              <a:buFont typeface="Arial" panose="020B0604020202020204" pitchFamily="34" charset="0"/>
              <a:buChar char="•"/>
            </a:pPr>
            <a:r>
              <a:rPr lang="en-US" sz="3000" dirty="0">
                <a:solidFill>
                  <a:schemeClr val="bg1"/>
                </a:solidFill>
              </a:rPr>
              <a:t>Judgment would follow, 23.   </a:t>
            </a:r>
            <a:r>
              <a:rPr lang="en-US" sz="3000" u="sng" dirty="0">
                <a:solidFill>
                  <a:schemeClr val="bg1"/>
                </a:solidFill>
              </a:rPr>
              <a:t>2 K.10:1-8</a:t>
            </a:r>
          </a:p>
        </p:txBody>
      </p:sp>
    </p:spTree>
    <p:extLst>
      <p:ext uri="{BB962C8B-B14F-4D97-AF65-F5344CB8AC3E}">
        <p14:creationId xmlns:p14="http://schemas.microsoft.com/office/powerpoint/2010/main" val="1243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1 Tim.2:9-10</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722069"/>
          </a:xfrm>
        </p:spPr>
        <p:txBody>
          <a:bodyPr/>
          <a:lstStyle/>
          <a:p>
            <a:pPr marL="339725" lvl="1" indent="-282575">
              <a:spcAft>
                <a:spcPts val="600"/>
              </a:spcAft>
              <a:buFont typeface="Arial" panose="020B0604020202020204" pitchFamily="34" charset="0"/>
              <a:buChar char="•"/>
            </a:pPr>
            <a:r>
              <a:rPr lang="en-US" sz="3000" dirty="0">
                <a:solidFill>
                  <a:srgbClr val="CCFFFF"/>
                </a:solidFill>
              </a:rPr>
              <a:t>“In like manner also, that the women adorn themselves in modest apparel, with propriety and moderation, not with braided hair or gold or pearls or costly clothing,  10 but, which is proper for women professing godliness, with good works”</a:t>
            </a:r>
          </a:p>
          <a:p>
            <a:pPr marL="339725" lvl="1" indent="-282575">
              <a:spcAft>
                <a:spcPts val="600"/>
              </a:spcAft>
              <a:buFont typeface="Arial" panose="020B0604020202020204" pitchFamily="34" charset="0"/>
              <a:buChar char="•"/>
            </a:pPr>
            <a:r>
              <a:rPr lang="en-US" sz="3000" dirty="0">
                <a:solidFill>
                  <a:schemeClr val="bg1"/>
                </a:solidFill>
              </a:rPr>
              <a:t>God’s warnings are directly opposed to sinful practices in Thyatira </a:t>
            </a:r>
          </a:p>
        </p:txBody>
      </p:sp>
    </p:spTree>
    <p:extLst>
      <p:ext uri="{BB962C8B-B14F-4D97-AF65-F5344CB8AC3E}">
        <p14:creationId xmlns:p14="http://schemas.microsoft.com/office/powerpoint/2010/main" val="199775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1 Tim.2:9-10</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722069"/>
          </a:xfrm>
        </p:spPr>
        <p:txBody>
          <a:bodyPr/>
          <a:lstStyle/>
          <a:p>
            <a:pPr marL="339725" lvl="1" indent="-282575">
              <a:spcAft>
                <a:spcPts val="600"/>
              </a:spcAft>
              <a:buFont typeface="Arial" panose="020B0604020202020204" pitchFamily="34" charset="0"/>
              <a:buChar char="•"/>
            </a:pPr>
            <a:r>
              <a:rPr lang="en-US" sz="3000" dirty="0">
                <a:solidFill>
                  <a:srgbClr val="FFFFCC"/>
                </a:solidFill>
              </a:rPr>
              <a:t>Modesty: connotes feminine reserve …In the word is involved an innate moral repugnance to the doing of the dishonorable.   It is shame-fastness which shrinks from transgressing the limits of womanly reserve and modesty…   habitual inner self-government, with its con-</a:t>
            </a:r>
            <a:r>
              <a:rPr lang="en-US" sz="3000" dirty="0" err="1">
                <a:solidFill>
                  <a:srgbClr val="FFFFCC"/>
                </a:solidFill>
              </a:rPr>
              <a:t>stant</a:t>
            </a:r>
            <a:r>
              <a:rPr lang="en-US" sz="3000" dirty="0">
                <a:solidFill>
                  <a:srgbClr val="FFFFCC"/>
                </a:solidFill>
              </a:rPr>
              <a:t> reign on all the passions and desires</a:t>
            </a:r>
            <a:r>
              <a:rPr lang="en-US" sz="3000" dirty="0">
                <a:solidFill>
                  <a:schemeClr val="bg1"/>
                </a:solidFill>
              </a:rPr>
              <a:t> </a:t>
            </a:r>
            <a:r>
              <a:rPr lang="en-US" sz="2000" dirty="0">
                <a:solidFill>
                  <a:schemeClr val="bg1"/>
                </a:solidFill>
              </a:rPr>
              <a:t>–R-R</a:t>
            </a:r>
          </a:p>
          <a:p>
            <a:pPr marL="339725" lvl="1" indent="-282575">
              <a:spcAft>
                <a:spcPts val="600"/>
              </a:spcAft>
              <a:buFont typeface="Arial" panose="020B0604020202020204" pitchFamily="34" charset="0"/>
              <a:buChar char="•"/>
            </a:pPr>
            <a:r>
              <a:rPr lang="en-US" sz="3000" dirty="0">
                <a:solidFill>
                  <a:schemeClr val="bg1"/>
                </a:solidFill>
              </a:rPr>
              <a:t>Some frankly admit these things…</a:t>
            </a:r>
          </a:p>
          <a:p>
            <a:pPr marL="339725" lvl="1" indent="-282575">
              <a:spcAft>
                <a:spcPts val="600"/>
              </a:spcAft>
              <a:buFont typeface="Arial" panose="020B0604020202020204" pitchFamily="34" charset="0"/>
              <a:buChar char="•"/>
            </a:pPr>
            <a:r>
              <a:rPr lang="en-US" sz="3000" dirty="0">
                <a:solidFill>
                  <a:schemeClr val="bg1"/>
                </a:solidFill>
              </a:rPr>
              <a:t>OT elaborates – Gn.3 </a:t>
            </a:r>
          </a:p>
        </p:txBody>
      </p:sp>
    </p:spTree>
    <p:extLst>
      <p:ext uri="{BB962C8B-B14F-4D97-AF65-F5344CB8AC3E}">
        <p14:creationId xmlns:p14="http://schemas.microsoft.com/office/powerpoint/2010/main" val="265619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Gn.3</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722069"/>
          </a:xfrm>
        </p:spPr>
        <p:txBody>
          <a:bodyPr/>
          <a:lstStyle/>
          <a:p>
            <a:pPr marL="631825" lvl="1" indent="-574675">
              <a:spcAft>
                <a:spcPts val="600"/>
              </a:spcAft>
              <a:buNone/>
            </a:pPr>
            <a:r>
              <a:rPr lang="en-US" dirty="0">
                <a:solidFill>
                  <a:srgbClr val="FFFFCC"/>
                </a:solidFill>
              </a:rPr>
              <a:t>  7: </a:t>
            </a:r>
            <a:r>
              <a:rPr lang="en-US" sz="3000" dirty="0">
                <a:solidFill>
                  <a:schemeClr val="bg1"/>
                </a:solidFill>
              </a:rPr>
              <a:t>Adam and eve knew not to stay naked as they were</a:t>
            </a:r>
          </a:p>
          <a:p>
            <a:pPr marL="631825" lvl="1" indent="-574675">
              <a:spcAft>
                <a:spcPts val="600"/>
              </a:spcAft>
              <a:buNone/>
            </a:pPr>
            <a:r>
              <a:rPr lang="en-US" dirty="0">
                <a:solidFill>
                  <a:srgbClr val="FFFFCC"/>
                </a:solidFill>
              </a:rPr>
              <a:t>  7: </a:t>
            </a:r>
            <a:r>
              <a:rPr lang="en-US" sz="3000" dirty="0">
                <a:solidFill>
                  <a:schemeClr val="bg1"/>
                </a:solidFill>
              </a:rPr>
              <a:t>they made </a:t>
            </a:r>
            <a:r>
              <a:rPr lang="en-US" sz="3000" i="1" dirty="0">
                <a:solidFill>
                  <a:schemeClr val="bg1"/>
                </a:solidFill>
              </a:rPr>
              <a:t>girding coverings </a:t>
            </a:r>
            <a:r>
              <a:rPr lang="en-US" sz="3000" dirty="0">
                <a:solidFill>
                  <a:schemeClr val="bg1"/>
                </a:solidFill>
              </a:rPr>
              <a:t>to cover part of their nakedness</a:t>
            </a:r>
            <a:endParaRPr lang="en-US" sz="3000" i="1" dirty="0">
              <a:solidFill>
                <a:schemeClr val="bg1"/>
              </a:solidFill>
            </a:endParaRPr>
          </a:p>
          <a:p>
            <a:pPr marL="631825" lvl="1" indent="-574675">
              <a:spcAft>
                <a:spcPts val="600"/>
              </a:spcAft>
              <a:buNone/>
            </a:pPr>
            <a:r>
              <a:rPr lang="en-US" dirty="0">
                <a:solidFill>
                  <a:srgbClr val="FFFFCC"/>
                </a:solidFill>
              </a:rPr>
              <a:t>10: </a:t>
            </a:r>
            <a:r>
              <a:rPr lang="en-US" sz="3000" dirty="0">
                <a:solidFill>
                  <a:schemeClr val="bg1"/>
                </a:solidFill>
              </a:rPr>
              <a:t>Adam confessed that he was still naked; it’s why he hid</a:t>
            </a:r>
          </a:p>
          <a:p>
            <a:pPr marL="631825" lvl="1" indent="-574675">
              <a:spcAft>
                <a:spcPts val="600"/>
              </a:spcAft>
              <a:buNone/>
            </a:pPr>
            <a:r>
              <a:rPr lang="en-US" dirty="0">
                <a:solidFill>
                  <a:srgbClr val="FFFFCC"/>
                </a:solidFill>
              </a:rPr>
              <a:t>21: </a:t>
            </a:r>
            <a:r>
              <a:rPr lang="en-US" sz="3000" dirty="0">
                <a:solidFill>
                  <a:schemeClr val="bg1"/>
                </a:solidFill>
              </a:rPr>
              <a:t>God must have agreed with Adam; He made garments (tunics) of skins and clothed them</a:t>
            </a:r>
          </a:p>
        </p:txBody>
      </p:sp>
    </p:spTree>
    <p:extLst>
      <p:ext uri="{BB962C8B-B14F-4D97-AF65-F5344CB8AC3E}">
        <p14:creationId xmlns:p14="http://schemas.microsoft.com/office/powerpoint/2010/main" val="249892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623596"/>
          </a:xfrm>
        </p:spPr>
        <p:txBody>
          <a:bodyPr/>
          <a:lstStyle/>
          <a:p>
            <a:r>
              <a:rPr lang="en-US" sz="3400" dirty="0">
                <a:solidFill>
                  <a:schemeClr val="bg1"/>
                </a:solidFill>
              </a:rPr>
              <a:t>Gn.3:21, tunics</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78731"/>
            <a:ext cx="8455888" cy="5722069"/>
          </a:xfrm>
        </p:spPr>
        <p:txBody>
          <a:bodyPr/>
          <a:lstStyle/>
          <a:p>
            <a:pPr marL="339725" lvl="1" indent="-282575">
              <a:spcAft>
                <a:spcPts val="300"/>
              </a:spcAft>
              <a:buFont typeface="Arial" panose="020B0604020202020204" pitchFamily="34" charset="0"/>
              <a:buChar char="•"/>
            </a:pPr>
            <a:r>
              <a:rPr lang="en-US" sz="3000" dirty="0">
                <a:solidFill>
                  <a:srgbClr val="FFFFCC"/>
                </a:solidFill>
              </a:rPr>
              <a:t>Principal ordinary garment of man and woman, worn next to the person…i.e. tunic with long skirts and sleeves… </a:t>
            </a:r>
            <a:r>
              <a:rPr lang="en-US" sz="2400" dirty="0">
                <a:solidFill>
                  <a:schemeClr val="bg1"/>
                </a:solidFill>
              </a:rPr>
              <a:t>– BDB</a:t>
            </a:r>
            <a:r>
              <a:rPr lang="en-US" sz="3000" dirty="0">
                <a:solidFill>
                  <a:schemeClr val="bg1"/>
                </a:solidFill>
              </a:rPr>
              <a:t>   </a:t>
            </a:r>
          </a:p>
          <a:p>
            <a:pPr marL="339725" lvl="1" indent="-282575">
              <a:spcAft>
                <a:spcPts val="300"/>
              </a:spcAft>
              <a:buFont typeface="Arial" panose="020B0604020202020204" pitchFamily="34" charset="0"/>
              <a:buChar char="•"/>
            </a:pPr>
            <a:r>
              <a:rPr lang="en-US" sz="3000" dirty="0">
                <a:solidFill>
                  <a:schemeClr val="bg1"/>
                </a:solidFill>
              </a:rPr>
              <a:t>Joseph, Gn.37:3;   </a:t>
            </a:r>
            <a:r>
              <a:rPr lang="en-US" sz="3000" dirty="0" err="1">
                <a:solidFill>
                  <a:schemeClr val="bg1"/>
                </a:solidFill>
              </a:rPr>
              <a:t>Hushai</a:t>
            </a:r>
            <a:r>
              <a:rPr lang="en-US" sz="3000" dirty="0">
                <a:solidFill>
                  <a:schemeClr val="bg1"/>
                </a:solidFill>
              </a:rPr>
              <a:t>, 2 Sm.15:32;   Tamar, 2 Sm.13:18f  </a:t>
            </a:r>
          </a:p>
          <a:p>
            <a:pPr marL="339725" lvl="1" indent="-282575">
              <a:spcAft>
                <a:spcPts val="600"/>
              </a:spcAft>
              <a:buFont typeface="Arial" panose="020B0604020202020204" pitchFamily="34" charset="0"/>
              <a:buChar char="•"/>
            </a:pPr>
            <a:r>
              <a:rPr lang="en-US" sz="3000" dirty="0">
                <a:solidFill>
                  <a:schemeClr val="bg1"/>
                </a:solidFill>
              </a:rPr>
              <a:t>Hb.11:37, sheepskins…goatskins…</a:t>
            </a:r>
          </a:p>
          <a:p>
            <a:pPr marL="339725" lvl="1" indent="-282575">
              <a:spcAft>
                <a:spcPts val="600"/>
              </a:spcAft>
              <a:buFont typeface="Arial" panose="020B0604020202020204" pitchFamily="34" charset="0"/>
              <a:buChar char="•"/>
            </a:pPr>
            <a:r>
              <a:rPr lang="en-US" sz="3000" dirty="0">
                <a:solidFill>
                  <a:schemeClr val="bg1"/>
                </a:solidFill>
              </a:rPr>
              <a:t>Ex.28:42, priest’s tunic + linen undergarments</a:t>
            </a:r>
          </a:p>
        </p:txBody>
      </p:sp>
    </p:spTree>
    <p:extLst>
      <p:ext uri="{BB962C8B-B14F-4D97-AF65-F5344CB8AC3E}">
        <p14:creationId xmlns:p14="http://schemas.microsoft.com/office/powerpoint/2010/main" val="300456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NT frequently quotes OT</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838988"/>
            <a:ext cx="8298873" cy="5701883"/>
          </a:xfrm>
        </p:spPr>
        <p:txBody>
          <a:bodyPr/>
          <a:lstStyle/>
          <a:p>
            <a:pPr>
              <a:spcAft>
                <a:spcPts val="600"/>
              </a:spcAft>
              <a:buFont typeface="Arial" panose="020B0604020202020204" pitchFamily="34" charset="0"/>
              <a:buChar char="•"/>
            </a:pPr>
            <a:r>
              <a:rPr lang="en-US" sz="3100" dirty="0">
                <a:solidFill>
                  <a:srgbClr val="FFFFFF"/>
                </a:solidFill>
                <a:ea typeface="Times New Roman" panose="02020603050405020304" pitchFamily="18" charset="0"/>
                <a:cs typeface="Times New Roman" panose="02020603050405020304" pitchFamily="18" charset="0"/>
              </a:rPr>
              <a:t>Mt.1:22-23 </a:t>
            </a:r>
          </a:p>
          <a:p>
            <a:pPr lvl="1">
              <a:spcAft>
                <a:spcPts val="600"/>
              </a:spcAft>
              <a:buFont typeface="Arial" panose="020B0604020202020204" pitchFamily="34" charset="0"/>
              <a:buChar char="•"/>
            </a:pPr>
            <a:r>
              <a:rPr lang="en-US" sz="3000" dirty="0">
                <a:solidFill>
                  <a:srgbClr val="CCFFCC"/>
                </a:solidFill>
                <a:ea typeface="Times New Roman" panose="02020603050405020304" pitchFamily="18" charset="0"/>
                <a:cs typeface="Times New Roman" panose="02020603050405020304" pitchFamily="18" charset="0"/>
              </a:rPr>
              <a:t>OT virgin birth prophecy: fulfilled in Jesus </a:t>
            </a:r>
            <a:r>
              <a:rPr lang="en-US" sz="3000" dirty="0">
                <a:solidFill>
                  <a:schemeClr val="bg1"/>
                </a:solidFill>
                <a:ea typeface="Times New Roman" panose="02020603050405020304" pitchFamily="18" charset="0"/>
                <a:cs typeface="Times New Roman" panose="02020603050405020304" pitchFamily="18" charset="0"/>
              </a:rPr>
              <a:t>(Isa.7:14)</a:t>
            </a:r>
          </a:p>
          <a:p>
            <a:pPr lvl="1">
              <a:spcAft>
                <a:spcPts val="600"/>
              </a:spcAft>
              <a:buFont typeface="Arial" panose="020B0604020202020204" pitchFamily="34" charset="0"/>
              <a:buChar char="•"/>
            </a:pPr>
            <a:r>
              <a:rPr lang="en-US" sz="3000" dirty="0">
                <a:solidFill>
                  <a:srgbClr val="CCFFCC"/>
                </a:solidFill>
                <a:ea typeface="Times New Roman" panose="02020603050405020304" pitchFamily="18" charset="0"/>
                <a:cs typeface="Times New Roman" panose="02020603050405020304" pitchFamily="18" charset="0"/>
              </a:rPr>
              <a:t>Matthew: 40~ quotations… ‘that what was spoken . . . might be fulfilled’</a:t>
            </a:r>
          </a:p>
          <a:p>
            <a:pPr>
              <a:spcAft>
                <a:spcPts val="600"/>
              </a:spcAft>
              <a:buFont typeface="Arial" panose="020B0604020202020204" pitchFamily="34" charset="0"/>
              <a:buChar char="•"/>
            </a:pPr>
            <a:r>
              <a:rPr lang="en-US" sz="3000" dirty="0">
                <a:solidFill>
                  <a:srgbClr val="FFFFCC"/>
                </a:solidFill>
                <a:ea typeface="Times New Roman" panose="02020603050405020304" pitchFamily="18" charset="0"/>
                <a:cs typeface="Times New Roman" panose="02020603050405020304" pitchFamily="18" charset="0"/>
              </a:rPr>
              <a:t>Premise: OT is a way in wilderness making way for Jesus and NT </a:t>
            </a:r>
          </a:p>
          <a:p>
            <a:pPr>
              <a:spcAft>
                <a:spcPts val="600"/>
              </a:spcAft>
              <a:buFont typeface="Arial" panose="020B0604020202020204" pitchFamily="34" charset="0"/>
              <a:buChar char="•"/>
            </a:pPr>
            <a:r>
              <a:rPr lang="en-US" sz="3000" dirty="0">
                <a:solidFill>
                  <a:schemeClr val="bg1"/>
                </a:solidFill>
                <a:ea typeface="Times New Roman" panose="02020603050405020304" pitchFamily="18" charset="0"/>
                <a:cs typeface="Times New Roman" panose="02020603050405020304" pitchFamily="18" charset="0"/>
              </a:rPr>
              <a:t>NT is fulfillment of these things  </a:t>
            </a:r>
          </a:p>
        </p:txBody>
      </p:sp>
      <p:sp>
        <p:nvSpPr>
          <p:cNvPr id="5" name="Rectangle 4">
            <a:extLst>
              <a:ext uri="{FF2B5EF4-FFF2-40B4-BE49-F238E27FC236}">
                <a16:creationId xmlns:a16="http://schemas.microsoft.com/office/drawing/2014/main" id="{31D69809-D9A4-C5AB-742D-F923FE078C5B}"/>
              </a:ext>
            </a:extLst>
          </p:cNvPr>
          <p:cNvSpPr/>
          <p:nvPr/>
        </p:nvSpPr>
        <p:spPr>
          <a:xfrm>
            <a:off x="1480490" y="5486401"/>
            <a:ext cx="6183021" cy="67873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accent6">
                    <a:lumMod val="50000"/>
                  </a:schemeClr>
                </a:solidFill>
              </a:rPr>
              <a:t>“We stand on shoulders of giants”</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 </a:t>
            </a:r>
            <a:r>
              <a:rPr lang="en-US" sz="3400" dirty="0">
                <a:solidFill>
                  <a:srgbClr val="CCFFFF"/>
                </a:solidFill>
                <a:ea typeface="Verdana" panose="020B0604030504040204" pitchFamily="34" charset="0"/>
              </a:rPr>
              <a:t>OT Passages Announce;</a:t>
            </a:r>
            <a:br>
              <a:rPr lang="en-US" sz="3400" dirty="0">
                <a:solidFill>
                  <a:srgbClr val="CCFFFF"/>
                </a:solidFill>
                <a:ea typeface="Verdana" panose="020B0604030504040204" pitchFamily="34" charset="0"/>
              </a:rPr>
            </a:br>
            <a:r>
              <a:rPr lang="en-US" sz="3400" dirty="0">
                <a:solidFill>
                  <a:srgbClr val="CCFFFF"/>
                </a:solidFill>
                <a:ea typeface="Verdana" panose="020B0604030504040204" pitchFamily="34" charset="0"/>
              </a:rPr>
              <a:t>NT passages Apply</a:t>
            </a:r>
            <a:endParaRPr lang="en-US" sz="3400" dirty="0">
              <a:solidFill>
                <a:srgbClr val="CCFFFF"/>
              </a:solidFill>
            </a:endParaRP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395927"/>
            <a:ext cx="8495974" cy="5818240"/>
          </a:xfrm>
        </p:spPr>
        <p:txBody>
          <a:bodyPr/>
          <a:lstStyle/>
          <a:p>
            <a:pPr marL="174625" indent="-234950">
              <a:spcAft>
                <a:spcPts val="900"/>
              </a:spcAft>
              <a:buFont typeface="Arial" panose="020B0604020202020204" pitchFamily="34" charset="0"/>
              <a:buChar char="•"/>
            </a:pPr>
            <a:r>
              <a:rPr lang="en-US" sz="3000" dirty="0">
                <a:solidFill>
                  <a:schemeClr val="bg1"/>
                </a:solidFill>
                <a:ea typeface="Times New Roman" panose="02020603050405020304" pitchFamily="18" charset="0"/>
              </a:rPr>
              <a:t>Gn.1:1, 26; 3:22 – </a:t>
            </a:r>
            <a:r>
              <a:rPr lang="en-US" sz="3000" dirty="0">
                <a:solidFill>
                  <a:srgbClr val="FFFFCC"/>
                </a:solidFill>
                <a:ea typeface="Times New Roman" panose="02020603050405020304" pitchFamily="18" charset="0"/>
              </a:rPr>
              <a:t>Godhead: creation.   </a:t>
            </a:r>
            <a:r>
              <a:rPr lang="en-US" sz="3000" dirty="0">
                <a:solidFill>
                  <a:schemeClr val="bg1"/>
                </a:solidFill>
                <a:ea typeface="Times New Roman" panose="02020603050405020304" pitchFamily="18" charset="0"/>
              </a:rPr>
              <a:t>Hb.11:3</a:t>
            </a:r>
          </a:p>
          <a:p>
            <a:pPr marL="174625" indent="-234950">
              <a:spcAft>
                <a:spcPts val="900"/>
              </a:spcAft>
              <a:buFont typeface="Arial" panose="020B0604020202020204" pitchFamily="34" charset="0"/>
              <a:buChar char="•"/>
            </a:pPr>
            <a:r>
              <a:rPr lang="en-US" sz="3000" dirty="0">
                <a:solidFill>
                  <a:schemeClr val="bg1"/>
                </a:solidFill>
                <a:ea typeface="Times New Roman" panose="02020603050405020304" pitchFamily="18" charset="0"/>
              </a:rPr>
              <a:t>Gn.1:2, 6, 9 – </a:t>
            </a:r>
            <a:r>
              <a:rPr lang="en-US" sz="3000" dirty="0">
                <a:solidFill>
                  <a:srgbClr val="FFFFCC"/>
                </a:solidFill>
                <a:ea typeface="Times New Roman" panose="02020603050405020304" pitchFamily="18" charset="0"/>
              </a:rPr>
              <a:t>water: flood.  </a:t>
            </a:r>
            <a:r>
              <a:rPr lang="en-US" sz="3000" dirty="0">
                <a:solidFill>
                  <a:schemeClr val="bg1"/>
                </a:solidFill>
                <a:ea typeface="Times New Roman" panose="02020603050405020304" pitchFamily="18" charset="0"/>
              </a:rPr>
              <a:t>2 Pt.3:5-6;  Hb.11:7</a:t>
            </a:r>
          </a:p>
          <a:p>
            <a:pPr marL="174625" indent="-234950">
              <a:spcAft>
                <a:spcPts val="900"/>
              </a:spcAft>
              <a:buFont typeface="Arial" panose="020B0604020202020204" pitchFamily="34" charset="0"/>
              <a:buChar char="•"/>
            </a:pPr>
            <a:r>
              <a:rPr lang="en-US" sz="3000" dirty="0">
                <a:solidFill>
                  <a:schemeClr val="bg1"/>
                </a:solidFill>
                <a:ea typeface="Times New Roman" panose="02020603050405020304" pitchFamily="18" charset="0"/>
              </a:rPr>
              <a:t>Gn.1:26-27 – </a:t>
            </a:r>
            <a:r>
              <a:rPr lang="en-US" sz="3000" dirty="0">
                <a:solidFill>
                  <a:srgbClr val="FFFFCC"/>
                </a:solidFill>
                <a:ea typeface="Times New Roman" panose="02020603050405020304" pitchFamily="18" charset="0"/>
              </a:rPr>
              <a:t>man / woman.  </a:t>
            </a:r>
            <a:r>
              <a:rPr lang="en-US" sz="3000" dirty="0">
                <a:solidFill>
                  <a:schemeClr val="bg1"/>
                </a:solidFill>
                <a:ea typeface="Times New Roman" panose="02020603050405020304" pitchFamily="18" charset="0"/>
              </a:rPr>
              <a:t>Ac.17:26</a:t>
            </a:r>
          </a:p>
          <a:p>
            <a:pPr marL="174625" indent="-234950">
              <a:spcAft>
                <a:spcPts val="900"/>
              </a:spcAft>
              <a:buFont typeface="Arial" panose="020B0604020202020204" pitchFamily="34" charset="0"/>
              <a:buChar char="•"/>
            </a:pPr>
            <a:r>
              <a:rPr lang="en-US" sz="3000" dirty="0">
                <a:solidFill>
                  <a:schemeClr val="bg1"/>
                </a:solidFill>
                <a:ea typeface="Times New Roman" panose="02020603050405020304" pitchFamily="18" charset="0"/>
              </a:rPr>
              <a:t>Gn.1:26-27; 2:21-25 – </a:t>
            </a:r>
            <a:r>
              <a:rPr lang="en-US" sz="3000" dirty="0">
                <a:solidFill>
                  <a:srgbClr val="FFFFCC"/>
                </a:solidFill>
                <a:ea typeface="Times New Roman" panose="02020603050405020304" pitchFamily="18" charset="0"/>
              </a:rPr>
              <a:t>marriage.  </a:t>
            </a:r>
            <a:r>
              <a:rPr lang="en-US" sz="3000" dirty="0">
                <a:solidFill>
                  <a:schemeClr val="bg1"/>
                </a:solidFill>
                <a:ea typeface="Times New Roman" panose="02020603050405020304" pitchFamily="18" charset="0"/>
              </a:rPr>
              <a:t>Mt.19:4-5</a:t>
            </a:r>
          </a:p>
          <a:p>
            <a:pPr marL="174625" indent="-234950">
              <a:spcAft>
                <a:spcPts val="900"/>
              </a:spcAft>
              <a:buFont typeface="Arial" panose="020B0604020202020204" pitchFamily="34" charset="0"/>
              <a:buChar char="•"/>
            </a:pPr>
            <a:r>
              <a:rPr lang="en-US" sz="3000" dirty="0">
                <a:solidFill>
                  <a:schemeClr val="bg1"/>
                </a:solidFill>
                <a:ea typeface="Times New Roman" panose="02020603050405020304" pitchFamily="18" charset="0"/>
              </a:rPr>
              <a:t>Gn.3:1-7 – </a:t>
            </a:r>
            <a:r>
              <a:rPr lang="en-US" sz="3000" dirty="0">
                <a:solidFill>
                  <a:srgbClr val="FFFFCC"/>
                </a:solidFill>
                <a:ea typeface="Times New Roman" panose="02020603050405020304" pitchFamily="18" charset="0"/>
              </a:rPr>
              <a:t>fall.</a:t>
            </a:r>
            <a:r>
              <a:rPr lang="en-US" sz="3000" dirty="0">
                <a:solidFill>
                  <a:schemeClr val="bg1"/>
                </a:solidFill>
                <a:ea typeface="Times New Roman" panose="02020603050405020304" pitchFamily="18" charset="0"/>
              </a:rPr>
              <a:t>   Mt.4:3; 1 Tim.2:11-15.  1 Co.14</a:t>
            </a:r>
          </a:p>
          <a:p>
            <a:pPr marL="174625" indent="-234950">
              <a:spcAft>
                <a:spcPts val="400"/>
              </a:spcAft>
              <a:buFont typeface="Arial" panose="020B0604020202020204" pitchFamily="34" charset="0"/>
              <a:buChar char="•"/>
            </a:pPr>
            <a:r>
              <a:rPr lang="en-US" sz="3000" dirty="0">
                <a:solidFill>
                  <a:schemeClr val="bg1"/>
                </a:solidFill>
                <a:ea typeface="Times New Roman" panose="02020603050405020304" pitchFamily="18" charset="0"/>
              </a:rPr>
              <a:t>Gn.3:15 – </a:t>
            </a:r>
            <a:r>
              <a:rPr lang="en-US" sz="3000" dirty="0">
                <a:solidFill>
                  <a:srgbClr val="FFFFCC"/>
                </a:solidFill>
                <a:ea typeface="Times New Roman" panose="02020603050405020304" pitchFamily="18" charset="0"/>
              </a:rPr>
              <a:t>salvation.  </a:t>
            </a:r>
            <a:r>
              <a:rPr lang="en-US" sz="3000" dirty="0">
                <a:solidFill>
                  <a:schemeClr val="bg1"/>
                </a:solidFill>
                <a:ea typeface="Times New Roman" panose="02020603050405020304" pitchFamily="18" charset="0"/>
              </a:rPr>
              <a:t>“He” . . .  Rv.12:7-12</a:t>
            </a:r>
            <a:endParaRPr lang="en-US" dirty="0">
              <a:solidFill>
                <a:schemeClr val="bg1"/>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93152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2420186" y="630385"/>
            <a:ext cx="4319786" cy="755355"/>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rgbClr val="CCFFCC"/>
                </a:solidFill>
                <a:latin typeface="Verdana" panose="020B0604030504040204" pitchFamily="34" charset="0"/>
                <a:ea typeface="Verdana" panose="020B0604030504040204" pitchFamily="34" charset="0"/>
              </a:rPr>
              <a:t>I. </a:t>
            </a:r>
            <a:r>
              <a:rPr lang="en-US" sz="2400" dirty="0">
                <a:solidFill>
                  <a:schemeClr val="bg1">
                    <a:lumMod val="95000"/>
                  </a:schemeClr>
                </a:solidFill>
                <a:ea typeface="Verdana" panose="020B0604030504040204" pitchFamily="34" charset="0"/>
              </a:rPr>
              <a:t>OT Passages Announce;</a:t>
            </a:r>
            <a:br>
              <a:rPr lang="en-US" sz="2400" dirty="0">
                <a:solidFill>
                  <a:schemeClr val="bg1">
                    <a:lumMod val="95000"/>
                  </a:schemeClr>
                </a:solidFill>
                <a:ea typeface="Verdana" panose="020B0604030504040204" pitchFamily="34" charset="0"/>
              </a:rPr>
            </a:br>
            <a:r>
              <a:rPr lang="en-US" sz="2400" dirty="0">
                <a:solidFill>
                  <a:schemeClr val="bg1">
                    <a:lumMod val="95000"/>
                  </a:schemeClr>
                </a:solidFill>
                <a:ea typeface="Verdana" panose="020B0604030504040204" pitchFamily="34" charset="0"/>
              </a:rPr>
              <a:t>NT passages Apply</a:t>
            </a:r>
            <a:endParaRPr lang="en-US" sz="2400" dirty="0">
              <a:solidFill>
                <a:schemeClr val="bg1">
                  <a:lumMod val="95000"/>
                </a:schemeClr>
              </a:solidFill>
            </a:endParaRPr>
          </a:p>
        </p:txBody>
      </p:sp>
      <p:sp>
        <p:nvSpPr>
          <p:cNvPr id="2" name="Rectangle: Rounded Corners 1">
            <a:extLst>
              <a:ext uri="{FF2B5EF4-FFF2-40B4-BE49-F238E27FC236}">
                <a16:creationId xmlns:a16="http://schemas.microsoft.com/office/drawing/2014/main" id="{17A3DE0F-DDCD-9EB0-5E56-F5141CD5DF24}"/>
              </a:ext>
            </a:extLst>
          </p:cNvPr>
          <p:cNvSpPr/>
          <p:nvPr/>
        </p:nvSpPr>
        <p:spPr>
          <a:xfrm>
            <a:off x="1409921" y="1593488"/>
            <a:ext cx="6324599" cy="1364671"/>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 </a:t>
            </a:r>
            <a:r>
              <a:rPr lang="en-US" sz="3400" dirty="0">
                <a:solidFill>
                  <a:schemeClr val="bg1">
                    <a:lumMod val="95000"/>
                  </a:schemeClr>
                </a:solidFill>
                <a:ea typeface="Verdana" panose="020B0604030504040204" pitchFamily="34" charset="0"/>
              </a:rPr>
              <a:t>OT Passages Protect</a:t>
            </a:r>
            <a:endParaRPr lang="en-US" sz="3400" dirty="0">
              <a:solidFill>
                <a:schemeClr val="bg1">
                  <a:lumMod val="95000"/>
                </a:schemeClr>
              </a:solidFill>
            </a:endParaRPr>
          </a:p>
        </p:txBody>
      </p:sp>
    </p:spTree>
    <p:extLst>
      <p:ext uri="{BB962C8B-B14F-4D97-AF65-F5344CB8AC3E}">
        <p14:creationId xmlns:p14="http://schemas.microsoft.com/office/powerpoint/2010/main" val="382434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400" dirty="0">
                <a:solidFill>
                  <a:schemeClr val="bg1"/>
                </a:solidFill>
              </a:rPr>
              <a:t>Gn.18-19, </a:t>
            </a:r>
            <a:r>
              <a:rPr lang="en-US" sz="3400" dirty="0">
                <a:solidFill>
                  <a:srgbClr val="FFFFCC"/>
                </a:solidFill>
              </a:rPr>
              <a:t>Sodom</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264727"/>
          </a:xfrm>
        </p:spPr>
        <p:txBody>
          <a:bodyPr/>
          <a:lstStyle/>
          <a:p>
            <a:pPr>
              <a:spcAft>
                <a:spcPts val="600"/>
              </a:spcAft>
              <a:buFont typeface="Arial" panose="020B0604020202020204" pitchFamily="34" charset="0"/>
              <a:buChar char="•"/>
            </a:pPr>
            <a:r>
              <a:rPr lang="en-US" sz="3000" dirty="0">
                <a:solidFill>
                  <a:schemeClr val="bg1"/>
                </a:solidFill>
              </a:rPr>
              <a:t>Many deny sodomy is sin.   Lk.17:28-29</a:t>
            </a:r>
          </a:p>
          <a:p>
            <a:pPr>
              <a:spcAft>
                <a:spcPts val="600"/>
              </a:spcAft>
              <a:buFont typeface="Arial" panose="020B0604020202020204" pitchFamily="34" charset="0"/>
              <a:buChar char="•"/>
            </a:pPr>
            <a:r>
              <a:rPr lang="en-US" sz="3000" dirty="0">
                <a:solidFill>
                  <a:schemeClr val="bg1"/>
                </a:solidFill>
              </a:rPr>
              <a:t>Gn.13 elaborates</a:t>
            </a:r>
          </a:p>
          <a:p>
            <a:pPr lvl="1">
              <a:spcAft>
                <a:spcPts val="600"/>
              </a:spcAft>
              <a:buFont typeface="Arial" panose="020B0604020202020204" pitchFamily="34" charset="0"/>
              <a:buChar char="•"/>
            </a:pPr>
            <a:r>
              <a:rPr lang="en-US" sz="3000" dirty="0">
                <a:solidFill>
                  <a:srgbClr val="CCFFCC"/>
                </a:solidFill>
              </a:rPr>
              <a:t>Lot saw good in Sodom . . .    </a:t>
            </a:r>
          </a:p>
          <a:p>
            <a:pPr lvl="1">
              <a:spcAft>
                <a:spcPts val="600"/>
              </a:spcAft>
              <a:buFont typeface="Arial" panose="020B0604020202020204" pitchFamily="34" charset="0"/>
              <a:buChar char="•"/>
            </a:pPr>
            <a:r>
              <a:rPr lang="en-US" sz="3000" dirty="0">
                <a:solidFill>
                  <a:srgbClr val="CCFFCC"/>
                </a:solidFill>
              </a:rPr>
              <a:t>He lost everything: wife, daughters (incest), home,  possessions</a:t>
            </a:r>
          </a:p>
          <a:p>
            <a:pPr>
              <a:spcAft>
                <a:spcPts val="600"/>
              </a:spcAft>
              <a:buFont typeface="Arial" panose="020B0604020202020204" pitchFamily="34" charset="0"/>
              <a:buChar char="•"/>
            </a:pPr>
            <a:r>
              <a:rPr lang="en-US" sz="3000" dirty="0">
                <a:solidFill>
                  <a:schemeClr val="bg1"/>
                </a:solidFill>
              </a:rPr>
              <a:t>OT: most complete details of sodomy: Gn.18f.   </a:t>
            </a:r>
          </a:p>
          <a:p>
            <a:pPr lvl="1">
              <a:spcAft>
                <a:spcPts val="600"/>
              </a:spcAft>
              <a:buFont typeface="Arial" panose="020B0604020202020204" pitchFamily="34" charset="0"/>
              <a:buChar char="•"/>
            </a:pPr>
            <a:r>
              <a:rPr lang="en-US" sz="3000" dirty="0">
                <a:solidFill>
                  <a:schemeClr val="bg1"/>
                </a:solidFill>
              </a:rPr>
              <a:t>NT repeats warnings – 1 Co.6:9… </a:t>
            </a:r>
          </a:p>
          <a:p>
            <a:pPr marL="914400" lvl="2" indent="0">
              <a:spcAft>
                <a:spcPts val="600"/>
              </a:spcAft>
              <a:buNone/>
            </a:pPr>
            <a:r>
              <a:rPr lang="en-US" dirty="0">
                <a:solidFill>
                  <a:srgbClr val="CCFFCC"/>
                </a:solidFill>
              </a:rPr>
              <a:t>1) </a:t>
            </a:r>
            <a:r>
              <a:rPr lang="en-US" sz="3000" dirty="0">
                <a:solidFill>
                  <a:schemeClr val="bg1"/>
                </a:solidFill>
              </a:rPr>
              <a:t>Brief summaries</a:t>
            </a:r>
          </a:p>
          <a:p>
            <a:pPr marL="914400" lvl="2" indent="0">
              <a:spcAft>
                <a:spcPts val="600"/>
              </a:spcAft>
              <a:buNone/>
            </a:pPr>
            <a:r>
              <a:rPr lang="en-US" dirty="0">
                <a:solidFill>
                  <a:srgbClr val="CCFFCC"/>
                </a:solidFill>
              </a:rPr>
              <a:t>2) </a:t>
            </a:r>
            <a:r>
              <a:rPr lang="en-US" sz="3000" dirty="0">
                <a:solidFill>
                  <a:schemeClr val="bg1"/>
                </a:solidFill>
              </a:rPr>
              <a:t>NT expects readers to know OT warnings</a:t>
            </a:r>
          </a:p>
          <a:p>
            <a:endParaRPr lang="en-US" sz="3000" dirty="0">
              <a:solidFill>
                <a:srgbClr val="FFFF99"/>
              </a:solidFill>
            </a:endParaRPr>
          </a:p>
        </p:txBody>
      </p:sp>
    </p:spTree>
    <p:extLst>
      <p:ext uri="{BB962C8B-B14F-4D97-AF65-F5344CB8AC3E}">
        <p14:creationId xmlns:p14="http://schemas.microsoft.com/office/powerpoint/2010/main" val="103263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400" dirty="0">
                <a:solidFill>
                  <a:schemeClr val="bg1"/>
                </a:solidFill>
              </a:rPr>
              <a:t>1 Jn.2, </a:t>
            </a:r>
            <a:r>
              <a:rPr lang="en-US" sz="3400" dirty="0">
                <a:solidFill>
                  <a:srgbClr val="FFFFCC"/>
                </a:solidFill>
              </a:rPr>
              <a:t>love not the world  </a:t>
            </a:r>
            <a:r>
              <a:rPr lang="en-US" sz="3200" dirty="0">
                <a:solidFill>
                  <a:schemeClr val="bg1"/>
                </a:solidFill>
              </a:rPr>
              <a:t>(5:19)</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264727"/>
          </a:xfrm>
        </p:spPr>
        <p:txBody>
          <a:bodyPr/>
          <a:lstStyle/>
          <a:p>
            <a:pPr marL="0" indent="0">
              <a:spcAft>
                <a:spcPts val="600"/>
              </a:spcAft>
              <a:buNone/>
            </a:pPr>
            <a:r>
              <a:rPr lang="en-US" sz="2400" dirty="0">
                <a:solidFill>
                  <a:srgbClr val="FFC000"/>
                </a:solidFill>
              </a:rPr>
              <a:t>15: </a:t>
            </a:r>
            <a:r>
              <a:rPr lang="en-US" sz="3000" dirty="0">
                <a:solidFill>
                  <a:schemeClr val="bg1"/>
                </a:solidFill>
              </a:rPr>
              <a:t>love of world kills love of God.  Ja.4:4.</a:t>
            </a:r>
          </a:p>
          <a:p>
            <a:pPr marL="0" indent="0">
              <a:spcAft>
                <a:spcPts val="600"/>
              </a:spcAft>
              <a:buNone/>
            </a:pPr>
            <a:r>
              <a:rPr lang="en-US" sz="2400" dirty="0">
                <a:solidFill>
                  <a:srgbClr val="FFC000"/>
                </a:solidFill>
              </a:rPr>
              <a:t>16: </a:t>
            </a:r>
            <a:r>
              <a:rPr lang="en-US" sz="3000" dirty="0">
                <a:solidFill>
                  <a:schemeClr val="bg1"/>
                </a:solidFill>
              </a:rPr>
              <a:t>lust of flesh …of eyes …pride of life.  </a:t>
            </a:r>
          </a:p>
          <a:p>
            <a:pPr lvl="1">
              <a:spcAft>
                <a:spcPts val="600"/>
              </a:spcAft>
              <a:buFont typeface="Arial" panose="020B0604020202020204" pitchFamily="34" charset="0"/>
              <a:buChar char="•"/>
            </a:pPr>
            <a:r>
              <a:rPr lang="en-US" sz="3000" dirty="0">
                <a:solidFill>
                  <a:srgbClr val="FFFFCC"/>
                </a:solidFill>
              </a:rPr>
              <a:t>Ep.2:3</a:t>
            </a:r>
          </a:p>
          <a:p>
            <a:pPr lvl="1">
              <a:spcAft>
                <a:spcPts val="600"/>
              </a:spcAft>
              <a:buFont typeface="Arial" panose="020B0604020202020204" pitchFamily="34" charset="0"/>
              <a:buChar char="•"/>
            </a:pPr>
            <a:r>
              <a:rPr lang="en-US" sz="3000" dirty="0">
                <a:solidFill>
                  <a:srgbClr val="FFFFCC"/>
                </a:solidFill>
              </a:rPr>
              <a:t>This love / lust is world in rebellion… sinful desire in general… craving what is seen</a:t>
            </a:r>
          </a:p>
          <a:p>
            <a:pPr marL="515938" indent="-515938">
              <a:spcAft>
                <a:spcPts val="600"/>
              </a:spcAft>
              <a:buNone/>
            </a:pPr>
            <a:r>
              <a:rPr lang="en-US" sz="2400" dirty="0">
                <a:solidFill>
                  <a:srgbClr val="FFC000"/>
                </a:solidFill>
              </a:rPr>
              <a:t>17: </a:t>
            </a:r>
            <a:r>
              <a:rPr lang="en-US" sz="3000" dirty="0">
                <a:solidFill>
                  <a:schemeClr val="bg1"/>
                </a:solidFill>
              </a:rPr>
              <a:t>climax to warning: world and its deadly desires are passing away.   Solomon…</a:t>
            </a:r>
          </a:p>
          <a:p>
            <a:endParaRPr lang="en-US" sz="3000" dirty="0">
              <a:solidFill>
                <a:srgbClr val="FFFF99"/>
              </a:solidFill>
            </a:endParaRPr>
          </a:p>
        </p:txBody>
      </p:sp>
    </p:spTree>
    <p:extLst>
      <p:ext uri="{BB962C8B-B14F-4D97-AF65-F5344CB8AC3E}">
        <p14:creationId xmlns:p14="http://schemas.microsoft.com/office/powerpoint/2010/main" val="17688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400" dirty="0">
                <a:solidFill>
                  <a:schemeClr val="bg1"/>
                </a:solidFill>
              </a:rPr>
              <a:t>Mt.6:21, </a:t>
            </a:r>
            <a:r>
              <a:rPr lang="en-US" sz="3400" dirty="0">
                <a:solidFill>
                  <a:srgbClr val="FFFFCC"/>
                </a:solidFill>
              </a:rPr>
              <a:t>treasure . . . heart</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264727"/>
          </a:xfrm>
        </p:spPr>
        <p:txBody>
          <a:bodyPr/>
          <a:lstStyle/>
          <a:p>
            <a:pPr>
              <a:spcAft>
                <a:spcPts val="600"/>
              </a:spcAft>
              <a:buFont typeface="Arial" panose="020B0604020202020204" pitchFamily="34" charset="0"/>
              <a:buChar char="•"/>
            </a:pPr>
            <a:r>
              <a:rPr lang="en-US" sz="3000" dirty="0">
                <a:solidFill>
                  <a:schemeClr val="bg1"/>
                </a:solidFill>
              </a:rPr>
              <a:t>Mt.6:24, </a:t>
            </a:r>
            <a:r>
              <a:rPr lang="en-US" sz="3000" dirty="0">
                <a:solidFill>
                  <a:srgbClr val="CCFFCC"/>
                </a:solidFill>
              </a:rPr>
              <a:t>we cannot love God and mammon…</a:t>
            </a:r>
          </a:p>
          <a:p>
            <a:pPr>
              <a:spcAft>
                <a:spcPts val="600"/>
              </a:spcAft>
              <a:buFont typeface="Arial" panose="020B0604020202020204" pitchFamily="34" charset="0"/>
              <a:buChar char="•"/>
            </a:pPr>
            <a:r>
              <a:rPr lang="en-US" sz="3000" dirty="0">
                <a:solidFill>
                  <a:schemeClr val="bg1"/>
                </a:solidFill>
              </a:rPr>
              <a:t>Ja.1:14, </a:t>
            </a:r>
            <a:r>
              <a:rPr lang="en-US" sz="3000" dirty="0">
                <a:solidFill>
                  <a:srgbClr val="CCFFCC"/>
                </a:solidFill>
              </a:rPr>
              <a:t>each one is tempted when he is drawn away by his own desires and enticed </a:t>
            </a:r>
            <a:r>
              <a:rPr lang="en-US" sz="3000" dirty="0">
                <a:solidFill>
                  <a:schemeClr val="bg1"/>
                </a:solidFill>
              </a:rPr>
              <a:t>[lured].  15 </a:t>
            </a:r>
            <a:r>
              <a:rPr lang="en-US" sz="3000" dirty="0">
                <a:solidFill>
                  <a:srgbClr val="CCFFCC"/>
                </a:solidFill>
              </a:rPr>
              <a:t>Then when desire has conceived, it gives birth to sin; and sin, when it is full-grown, brings forth death </a:t>
            </a:r>
          </a:p>
          <a:p>
            <a:pPr>
              <a:spcAft>
                <a:spcPts val="600"/>
              </a:spcAft>
              <a:buFont typeface="Arial" panose="020B0604020202020204" pitchFamily="34" charset="0"/>
              <a:buChar char="•"/>
            </a:pPr>
            <a:r>
              <a:rPr lang="en-US" sz="3000" dirty="0">
                <a:solidFill>
                  <a:schemeClr val="bg1"/>
                </a:solidFill>
              </a:rPr>
              <a:t>2 Pt.2:14, </a:t>
            </a:r>
            <a:r>
              <a:rPr lang="en-US" sz="3000" dirty="0">
                <a:solidFill>
                  <a:srgbClr val="CCFFCC"/>
                </a:solidFill>
              </a:rPr>
              <a:t>having eyes full of adultery and that cannot cease from sin</a:t>
            </a:r>
          </a:p>
          <a:p>
            <a:endParaRPr lang="en-US" sz="3000" dirty="0">
              <a:solidFill>
                <a:srgbClr val="FFFF99"/>
              </a:solidFill>
            </a:endParaRPr>
          </a:p>
        </p:txBody>
      </p:sp>
    </p:spTree>
    <p:extLst>
      <p:ext uri="{BB962C8B-B14F-4D97-AF65-F5344CB8AC3E}">
        <p14:creationId xmlns:p14="http://schemas.microsoft.com/office/powerpoint/2010/main" val="128980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5"/>
            <a:ext cx="8229600" cy="588700"/>
          </a:xfrm>
        </p:spPr>
        <p:txBody>
          <a:bodyPr/>
          <a:lstStyle/>
          <a:p>
            <a:r>
              <a:rPr lang="en-US" sz="3400" dirty="0">
                <a:solidFill>
                  <a:schemeClr val="bg1"/>
                </a:solidFill>
              </a:rPr>
              <a:t>Mt.5:27-30, </a:t>
            </a:r>
            <a:r>
              <a:rPr lang="en-US" sz="3400" i="1" dirty="0">
                <a:solidFill>
                  <a:srgbClr val="FFFFCC"/>
                </a:solidFill>
              </a:rPr>
              <a:t>adultery in the heart</a:t>
            </a:r>
            <a:endParaRPr lang="en-US" sz="3400" i="1"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13764"/>
            <a:ext cx="8455888" cy="5264727"/>
          </a:xfrm>
        </p:spPr>
        <p:txBody>
          <a:bodyPr/>
          <a:lstStyle/>
          <a:p>
            <a:pPr>
              <a:spcAft>
                <a:spcPts val="600"/>
              </a:spcAft>
              <a:buFont typeface="Arial" panose="020B0604020202020204" pitchFamily="34" charset="0"/>
              <a:buChar char="•"/>
            </a:pPr>
            <a:r>
              <a:rPr lang="en-US" sz="3000" dirty="0">
                <a:solidFill>
                  <a:schemeClr val="bg1"/>
                </a:solidFill>
              </a:rPr>
              <a:t>A look that lusts is adultery in the heart – ready, eager, willing to sin </a:t>
            </a:r>
          </a:p>
          <a:p>
            <a:pPr marL="631825" indent="-631825">
              <a:spcAft>
                <a:spcPts val="600"/>
              </a:spcAft>
              <a:buNone/>
            </a:pPr>
            <a:r>
              <a:rPr lang="en-US" sz="3000" dirty="0">
                <a:solidFill>
                  <a:schemeClr val="bg1"/>
                </a:solidFill>
              </a:rPr>
              <a:t>   </a:t>
            </a:r>
            <a:r>
              <a:rPr lang="en-US" sz="2400" dirty="0">
                <a:solidFill>
                  <a:srgbClr val="FFC000"/>
                </a:solidFill>
              </a:rPr>
              <a:t>1. </a:t>
            </a:r>
            <a:r>
              <a:rPr lang="en-US" sz="3000" dirty="0">
                <a:solidFill>
                  <a:schemeClr val="bg1"/>
                </a:solidFill>
              </a:rPr>
              <a:t>29: </a:t>
            </a:r>
            <a:r>
              <a:rPr lang="en-US" sz="3000" dirty="0">
                <a:solidFill>
                  <a:srgbClr val="CCFFCC"/>
                </a:solidFill>
              </a:rPr>
              <a:t>better to lose eye than take whole body to hell. </a:t>
            </a:r>
            <a:r>
              <a:rPr lang="en-US" sz="3000" dirty="0">
                <a:solidFill>
                  <a:schemeClr val="bg1"/>
                </a:solidFill>
              </a:rPr>
              <a:t> [What about Eve’s eye?]</a:t>
            </a:r>
          </a:p>
          <a:p>
            <a:pPr marL="631825" indent="-631825">
              <a:spcAft>
                <a:spcPts val="600"/>
              </a:spcAft>
              <a:buNone/>
            </a:pPr>
            <a:r>
              <a:rPr lang="en-US" sz="3000" dirty="0">
                <a:solidFill>
                  <a:schemeClr val="bg1"/>
                </a:solidFill>
              </a:rPr>
              <a:t>   </a:t>
            </a:r>
            <a:r>
              <a:rPr lang="en-US" sz="2400" dirty="0">
                <a:solidFill>
                  <a:srgbClr val="FFC000"/>
                </a:solidFill>
              </a:rPr>
              <a:t>2. </a:t>
            </a:r>
            <a:r>
              <a:rPr lang="en-US" sz="3000" dirty="0">
                <a:solidFill>
                  <a:schemeClr val="bg1"/>
                </a:solidFill>
              </a:rPr>
              <a:t>30: </a:t>
            </a:r>
            <a:r>
              <a:rPr lang="en-US" sz="3000" dirty="0">
                <a:solidFill>
                  <a:srgbClr val="CCFFCC"/>
                </a:solidFill>
              </a:rPr>
              <a:t>better to lose hand than whole body in hell.</a:t>
            </a:r>
            <a:r>
              <a:rPr lang="en-US" sz="3000" dirty="0">
                <a:solidFill>
                  <a:schemeClr val="bg1"/>
                </a:solidFill>
              </a:rPr>
              <a:t>   “It is better to go limping into heaven than leaping into hell.” </a:t>
            </a:r>
          </a:p>
          <a:p>
            <a:endParaRPr lang="en-US" sz="3000" dirty="0">
              <a:solidFill>
                <a:srgbClr val="FFFF99"/>
              </a:solidFill>
            </a:endParaRPr>
          </a:p>
        </p:txBody>
      </p:sp>
    </p:spTree>
    <p:extLst>
      <p:ext uri="{BB962C8B-B14F-4D97-AF65-F5344CB8AC3E}">
        <p14:creationId xmlns:p14="http://schemas.microsoft.com/office/powerpoint/2010/main" val="278587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2930</TotalTime>
  <Words>991</Words>
  <Application>Microsoft Office PowerPoint</Application>
  <PresentationFormat>On-screen Show (4:3)</PresentationFormat>
  <Paragraphs>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Verdana</vt:lpstr>
      <vt:lpstr>1_Default Design</vt:lpstr>
      <vt:lpstr>PowerPoint Presentation</vt:lpstr>
      <vt:lpstr>NT frequently quotes OT</vt:lpstr>
      <vt:lpstr>PowerPoint Presentation</vt:lpstr>
      <vt:lpstr>PowerPoint Presentation</vt:lpstr>
      <vt:lpstr>PowerPoint Presentation</vt:lpstr>
      <vt:lpstr>Gn.18-19, Sodom</vt:lpstr>
      <vt:lpstr>1 Jn.2, love not the world  (5:19)</vt:lpstr>
      <vt:lpstr>Mt.6:21, treasure . . . heart</vt:lpstr>
      <vt:lpstr>Mt.5:27-30, adultery in the heart</vt:lpstr>
      <vt:lpstr>Ro.1:20-22… homosexuality</vt:lpstr>
      <vt:lpstr>Ro.1:20-22… homosexuality</vt:lpstr>
      <vt:lpstr>Rv.2:18-25</vt:lpstr>
      <vt:lpstr>1 Tim.2:9-10</vt:lpstr>
      <vt:lpstr>1 Tim.2:9-10</vt:lpstr>
      <vt:lpstr>Gn.3</vt:lpstr>
      <vt:lpstr>Gn.3:21, tunics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37</cp:revision>
  <dcterms:created xsi:type="dcterms:W3CDTF">2006-09-18T21:36:30Z</dcterms:created>
  <dcterms:modified xsi:type="dcterms:W3CDTF">2024-03-25T18:16:22Z</dcterms:modified>
</cp:coreProperties>
</file>