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sldIdLst>
    <p:sldId id="305" r:id="rId2"/>
    <p:sldId id="475" r:id="rId3"/>
    <p:sldId id="615" r:id="rId4"/>
    <p:sldId id="630" r:id="rId5"/>
    <p:sldId id="631" r:id="rId6"/>
    <p:sldId id="632" r:id="rId7"/>
    <p:sldId id="634" r:id="rId8"/>
    <p:sldId id="633" r:id="rId9"/>
    <p:sldId id="635" r:id="rId10"/>
    <p:sldId id="636" r:id="rId11"/>
    <p:sldId id="621" r:id="rId12"/>
    <p:sldId id="639" r:id="rId13"/>
    <p:sldId id="638" r:id="rId14"/>
    <p:sldId id="616" r:id="rId15"/>
    <p:sldId id="617" r:id="rId16"/>
    <p:sldId id="623" r:id="rId17"/>
    <p:sldId id="622" r:id="rId18"/>
    <p:sldId id="624" r:id="rId19"/>
    <p:sldId id="612" r:id="rId20"/>
    <p:sldId id="625" r:id="rId21"/>
    <p:sldId id="626" r:id="rId22"/>
    <p:sldId id="627" r:id="rId23"/>
    <p:sldId id="628" r:id="rId24"/>
    <p:sldId id="62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FF"/>
    <a:srgbClr val="00FFCC"/>
    <a:srgbClr val="FFFF99"/>
    <a:srgbClr val="99FF66"/>
    <a:srgbClr val="FFCC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5/3/2024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524167"/>
            <a:ext cx="5935715" cy="974695"/>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99"/>
                </a:solidFill>
              </a:rPr>
              <a:t>Elijah, John, and Jesus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buNone/>
            </a:pPr>
            <a:r>
              <a:rPr lang="en-US" sz="3000" dirty="0">
                <a:solidFill>
                  <a:srgbClr val="CCFFFF"/>
                </a:solidFill>
                <a:ea typeface="Times New Roman" panose="02020603050405020304" pitchFamily="18" charset="0"/>
              </a:rPr>
              <a:t>Peculiar dress – </a:t>
            </a:r>
          </a:p>
          <a:p>
            <a:r>
              <a:rPr lang="en-US" sz="3000" dirty="0">
                <a:solidFill>
                  <a:schemeClr val="bg1"/>
                </a:solidFill>
                <a:ea typeface="Times New Roman" panose="02020603050405020304" pitchFamily="18" charset="0"/>
              </a:rPr>
              <a:t>2 K.1:7, </a:t>
            </a:r>
            <a:r>
              <a:rPr lang="en-US" sz="3000" dirty="0">
                <a:solidFill>
                  <a:srgbClr val="FFFFCC"/>
                </a:solidFill>
              </a:rPr>
              <a:t> Then he said to them, What kind of man was it who came up to meet you and told you these words?   </a:t>
            </a:r>
            <a:r>
              <a:rPr lang="en-US" sz="3000" dirty="0">
                <a:solidFill>
                  <a:schemeClr val="bg1"/>
                </a:solidFill>
              </a:rPr>
              <a:t>8</a:t>
            </a:r>
            <a:r>
              <a:rPr lang="en-US" sz="3000" dirty="0">
                <a:solidFill>
                  <a:srgbClr val="FFFFCC"/>
                </a:solidFill>
              </a:rPr>
              <a:t> So they answered him, A hairy man wearing a leather belt around his waist.  And he said, It is Elijah the </a:t>
            </a:r>
            <a:r>
              <a:rPr lang="en-US" sz="3000" dirty="0" err="1">
                <a:solidFill>
                  <a:srgbClr val="FFFFCC"/>
                </a:solidFill>
              </a:rPr>
              <a:t>Tishbite</a:t>
            </a:r>
            <a:r>
              <a:rPr lang="en-US" sz="3000" dirty="0">
                <a:solidFill>
                  <a:srgbClr val="FFFFCC"/>
                </a:solidFill>
              </a:rPr>
              <a:t>.</a:t>
            </a:r>
          </a:p>
          <a:p>
            <a:pPr marL="339725"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Mt.3:4</a:t>
            </a:r>
            <a:endParaRPr lang="en-US" sz="3000" dirty="0">
              <a:solidFill>
                <a:srgbClr val="CCFFFF"/>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173563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600"/>
              </a:spcAft>
              <a:buNone/>
            </a:pPr>
            <a:r>
              <a:rPr lang="en-US" sz="3000" dirty="0">
                <a:solidFill>
                  <a:srgbClr val="CCFFFF"/>
                </a:solidFill>
                <a:ea typeface="Times New Roman" panose="02020603050405020304" pitchFamily="18" charset="0"/>
              </a:rPr>
              <a:t>Suffered discouragement –</a:t>
            </a:r>
            <a:r>
              <a:rPr lang="en-US" sz="3000" dirty="0">
                <a:solidFill>
                  <a:srgbClr val="FFFFCC"/>
                </a:solidFill>
                <a:ea typeface="Times New Roman" panose="02020603050405020304" pitchFamily="18" charset="0"/>
              </a:rPr>
              <a:t> </a:t>
            </a:r>
            <a:endParaRPr lang="en-US" sz="3000" dirty="0">
              <a:solidFill>
                <a:schemeClr val="bg1"/>
              </a:solidFill>
              <a:ea typeface="Times New Roman" panose="02020603050405020304" pitchFamily="18" charset="0"/>
            </a:endParaRPr>
          </a:p>
          <a:p>
            <a:r>
              <a:rPr lang="en-US" sz="3000" dirty="0">
                <a:solidFill>
                  <a:schemeClr val="bg1"/>
                </a:solidFill>
                <a:ea typeface="Times New Roman" panose="02020603050405020304" pitchFamily="18" charset="0"/>
              </a:rPr>
              <a:t>1 K.19:4, </a:t>
            </a:r>
            <a:r>
              <a:rPr lang="en-US" sz="3000" dirty="0">
                <a:solidFill>
                  <a:srgbClr val="FFFFCC"/>
                </a:solidFill>
              </a:rPr>
              <a:t>But he himself went a day’s journey into the wilderness and came and sat down under a broom tree.  And he asked that he might die, saying, It is enough; now, O L</a:t>
            </a:r>
            <a:r>
              <a:rPr lang="en-US" sz="2700" dirty="0">
                <a:solidFill>
                  <a:srgbClr val="FFFFCC"/>
                </a:solidFill>
              </a:rPr>
              <a:t>ORD</a:t>
            </a:r>
            <a:r>
              <a:rPr lang="en-US" sz="3000" dirty="0">
                <a:solidFill>
                  <a:srgbClr val="FFFFCC"/>
                </a:solidFill>
              </a:rPr>
              <a:t>, take away my life, for I am no better than my fathers.</a:t>
            </a:r>
          </a:p>
          <a:p>
            <a:r>
              <a:rPr lang="en-US" sz="3000" dirty="0">
                <a:solidFill>
                  <a:schemeClr val="bg1"/>
                </a:solidFill>
                <a:ea typeface="Times New Roman" panose="02020603050405020304" pitchFamily="18" charset="0"/>
              </a:rPr>
              <a:t>Mt.11:2-3, 18</a:t>
            </a:r>
          </a:p>
        </p:txBody>
      </p:sp>
    </p:spTree>
    <p:extLst>
      <p:ext uri="{BB962C8B-B14F-4D97-AF65-F5344CB8AC3E}">
        <p14:creationId xmlns:p14="http://schemas.microsoft.com/office/powerpoint/2010/main" val="20089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buNone/>
            </a:pPr>
            <a:r>
              <a:rPr lang="en-US" sz="3000" dirty="0">
                <a:solidFill>
                  <a:srgbClr val="CCFFFF"/>
                </a:solidFill>
                <a:ea typeface="Times New Roman" panose="02020603050405020304" pitchFamily="18" charset="0"/>
              </a:rPr>
              <a:t>Changed hearts – </a:t>
            </a:r>
          </a:p>
          <a:p>
            <a:r>
              <a:rPr lang="en-US" sz="3000" dirty="0">
                <a:solidFill>
                  <a:schemeClr val="bg1"/>
                </a:solidFill>
                <a:ea typeface="Times New Roman" panose="02020603050405020304" pitchFamily="18" charset="0"/>
              </a:rPr>
              <a:t>Mal.3:1, </a:t>
            </a:r>
            <a:r>
              <a:rPr lang="en-US" sz="3000" dirty="0">
                <a:solidFill>
                  <a:srgbClr val="FFFFCC"/>
                </a:solidFill>
              </a:rPr>
              <a:t>Behold, I send My messenger, And he will prepare the way before Me.  And the Lord, whom you seek, Will suddenly come to His temple, Even the Messenger of the covenant, In whom you delight. Behold, He is coming, Says the Lord of hosts. . . . </a:t>
            </a:r>
            <a:r>
              <a:rPr lang="en-US" sz="3000" dirty="0">
                <a:solidFill>
                  <a:schemeClr val="bg1"/>
                </a:solidFill>
              </a:rPr>
              <a:t>4:6, </a:t>
            </a:r>
            <a:r>
              <a:rPr lang="en-US" sz="3000" dirty="0">
                <a:solidFill>
                  <a:srgbClr val="FFFFCC"/>
                </a:solidFill>
              </a:rPr>
              <a:t>And he will turn the hearts of the fathers to the children, and the hearts of the children to their fathers, lest I come and strike the earth with a curse.</a:t>
            </a:r>
          </a:p>
          <a:p>
            <a:pPr lvl="0">
              <a:spcAft>
                <a:spcPts val="300"/>
              </a:spcAft>
              <a:buFont typeface="Arial" panose="020B0604020202020204" pitchFamily="34" charset="0"/>
              <a:buChar char="•"/>
            </a:pPr>
            <a:r>
              <a:rPr lang="en-US" sz="3200" dirty="0">
                <a:solidFill>
                  <a:schemeClr val="bg1"/>
                </a:solidFill>
                <a:ea typeface="Times New Roman" panose="02020603050405020304" pitchFamily="18" charset="0"/>
              </a:rPr>
              <a:t>Lk.1:17</a:t>
            </a:r>
          </a:p>
        </p:txBody>
      </p:sp>
    </p:spTree>
    <p:extLst>
      <p:ext uri="{BB962C8B-B14F-4D97-AF65-F5344CB8AC3E}">
        <p14:creationId xmlns:p14="http://schemas.microsoft.com/office/powerpoint/2010/main" val="173776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buNone/>
            </a:pPr>
            <a:r>
              <a:rPr lang="en-US" sz="3000" dirty="0">
                <a:solidFill>
                  <a:srgbClr val="CCFFFF"/>
                </a:solidFill>
                <a:ea typeface="Times New Roman" panose="02020603050405020304" pitchFamily="18" charset="0"/>
              </a:rPr>
              <a:t>Praised / rewarded by God –</a:t>
            </a:r>
          </a:p>
          <a:p>
            <a:r>
              <a:rPr lang="en-US" sz="3000" dirty="0">
                <a:solidFill>
                  <a:schemeClr val="bg1"/>
                </a:solidFill>
                <a:ea typeface="Times New Roman" panose="02020603050405020304" pitchFamily="18" charset="0"/>
              </a:rPr>
              <a:t>2 K.2:11, </a:t>
            </a:r>
            <a:r>
              <a:rPr lang="en-US" sz="3000" dirty="0">
                <a:solidFill>
                  <a:srgbClr val="FFFFCC"/>
                </a:solidFill>
                <a:ea typeface="Times New Roman" panose="02020603050405020304" pitchFamily="18" charset="0"/>
              </a:rPr>
              <a:t>And as they still went on and talked, behold, chariots of fire and horses of fire separated the two of them. And Elijah went up by a whirlwind into heaven.  </a:t>
            </a:r>
            <a:r>
              <a:rPr lang="en-US" sz="3000" dirty="0">
                <a:solidFill>
                  <a:schemeClr val="bg1"/>
                </a:solidFill>
                <a:ea typeface="Times New Roman" panose="02020603050405020304" pitchFamily="18" charset="0"/>
              </a:rPr>
              <a:t>12</a:t>
            </a:r>
            <a:r>
              <a:rPr lang="en-US" sz="3000" dirty="0">
                <a:solidFill>
                  <a:srgbClr val="FFFFCC"/>
                </a:solidFill>
                <a:ea typeface="Times New Roman" panose="02020603050405020304" pitchFamily="18" charset="0"/>
              </a:rPr>
              <a:t> And Elisha saw it and he cried, My father, my father!   The chariots of Israel and its horsemen!   And he saw him no more. </a:t>
            </a:r>
          </a:p>
          <a:p>
            <a:pPr lvl="0">
              <a:spcAft>
                <a:spcPts val="300"/>
              </a:spcAft>
              <a:buFont typeface="Arial" panose="020B0604020202020204" pitchFamily="34" charset="0"/>
              <a:buChar char="•"/>
            </a:pPr>
            <a:r>
              <a:rPr lang="en-US" sz="3200" dirty="0">
                <a:solidFill>
                  <a:schemeClr val="bg1"/>
                </a:solidFill>
                <a:ea typeface="Times New Roman" panose="02020603050405020304" pitchFamily="18" charset="0"/>
              </a:rPr>
              <a:t>Mt.11:…7-18</a:t>
            </a:r>
          </a:p>
        </p:txBody>
      </p:sp>
    </p:spTree>
    <p:extLst>
      <p:ext uri="{BB962C8B-B14F-4D97-AF65-F5344CB8AC3E}">
        <p14:creationId xmlns:p14="http://schemas.microsoft.com/office/powerpoint/2010/main" val="390664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979530" y="630385"/>
            <a:ext cx="5216976" cy="444272"/>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Elijah and John – Similarities </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CC98588-6C1A-7B68-892C-1CB22BE8C4AA}"/>
              </a:ext>
            </a:extLst>
          </p:cNvPr>
          <p:cNvSpPr/>
          <p:nvPr/>
        </p:nvSpPr>
        <p:spPr>
          <a:xfrm>
            <a:off x="1108263" y="1235265"/>
            <a:ext cx="6943795"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 </a:t>
            </a:r>
            <a:r>
              <a:rPr lang="en-US" sz="3600" dirty="0">
                <a:solidFill>
                  <a:srgbClr val="FFFF99"/>
                </a:solidFill>
                <a:ea typeface="Verdana" panose="020B0604030504040204" pitchFamily="34" charset="0"/>
              </a:rPr>
              <a:t>Elijah and John – </a:t>
            </a:r>
            <a:r>
              <a:rPr lang="en-US" sz="3600" dirty="0">
                <a:solidFill>
                  <a:srgbClr val="CCFFFF"/>
                </a:solidFill>
                <a:ea typeface="Verdana" panose="020B0604030504040204" pitchFamily="34" charset="0"/>
              </a:rPr>
              <a:t>Differences</a:t>
            </a:r>
            <a:endParaRPr lang="en-US" sz="4000" dirty="0">
              <a:solidFill>
                <a:srgbClr val="CCFFFF"/>
              </a:solidFill>
            </a:endParaRPr>
          </a:p>
        </p:txBody>
      </p:sp>
    </p:spTree>
    <p:extLst>
      <p:ext uri="{BB962C8B-B14F-4D97-AF65-F5344CB8AC3E}">
        <p14:creationId xmlns:p14="http://schemas.microsoft.com/office/powerpoint/2010/main" val="60574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8369" y="282805"/>
            <a:ext cx="8502168" cy="6175318"/>
          </a:xfrm>
        </p:spPr>
        <p:txBody>
          <a:bodyPr/>
          <a:lstStyle/>
          <a:p>
            <a:pPr marL="914400" lvl="4" indent="0">
              <a:spcBef>
                <a:spcPts val="600"/>
              </a:spcBef>
              <a:spcAft>
                <a:spcPts val="1200"/>
              </a:spcAft>
              <a:buSzPts val="1300"/>
              <a:buNone/>
            </a:pPr>
            <a:endParaRPr lang="en-US" sz="3000" dirty="0">
              <a:solidFill>
                <a:srgbClr val="FFFFCC"/>
              </a:solidFill>
            </a:endParaRPr>
          </a:p>
        </p:txBody>
      </p:sp>
      <p:sp>
        <p:nvSpPr>
          <p:cNvPr id="5" name="Rectangle 4">
            <a:extLst>
              <a:ext uri="{FF2B5EF4-FFF2-40B4-BE49-F238E27FC236}">
                <a16:creationId xmlns:a16="http://schemas.microsoft.com/office/drawing/2014/main" id="{5D0F4483-B92D-F195-CD54-4F4BC24EDA74}"/>
              </a:ext>
            </a:extLst>
          </p:cNvPr>
          <p:cNvSpPr/>
          <p:nvPr/>
        </p:nvSpPr>
        <p:spPr>
          <a:xfrm>
            <a:off x="320512" y="452481"/>
            <a:ext cx="4188674" cy="9363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El:</a:t>
            </a:r>
            <a:r>
              <a:rPr lang="en-US" sz="3000" dirty="0"/>
              <a:t> no family history, </a:t>
            </a:r>
            <a:br>
              <a:rPr lang="en-US" sz="3000" dirty="0"/>
            </a:br>
            <a:r>
              <a:rPr lang="en-US" sz="3000" dirty="0"/>
              <a:t>1 K.17</a:t>
            </a:r>
          </a:p>
        </p:txBody>
      </p:sp>
      <p:sp>
        <p:nvSpPr>
          <p:cNvPr id="6" name="Rectangle 5">
            <a:extLst>
              <a:ext uri="{FF2B5EF4-FFF2-40B4-BE49-F238E27FC236}">
                <a16:creationId xmlns:a16="http://schemas.microsoft.com/office/drawing/2014/main" id="{DB1D608F-DEBF-8D75-F9BA-26017F0FB86A}"/>
              </a:ext>
            </a:extLst>
          </p:cNvPr>
          <p:cNvSpPr/>
          <p:nvPr/>
        </p:nvSpPr>
        <p:spPr>
          <a:xfrm>
            <a:off x="4650553" y="452481"/>
            <a:ext cx="4182362" cy="9379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Jn:</a:t>
            </a:r>
            <a:r>
              <a:rPr lang="en-US" sz="3000" dirty="0"/>
              <a:t> detailed history, Lk.1</a:t>
            </a:r>
          </a:p>
        </p:txBody>
      </p:sp>
      <p:sp>
        <p:nvSpPr>
          <p:cNvPr id="8" name="Rectangle 7">
            <a:extLst>
              <a:ext uri="{FF2B5EF4-FFF2-40B4-BE49-F238E27FC236}">
                <a16:creationId xmlns:a16="http://schemas.microsoft.com/office/drawing/2014/main" id="{B858FD6C-1E92-59B7-3DF3-0C29E50F05EC}"/>
              </a:ext>
            </a:extLst>
          </p:cNvPr>
          <p:cNvSpPr/>
          <p:nvPr/>
        </p:nvSpPr>
        <p:spPr>
          <a:xfrm>
            <a:off x="320511" y="1547565"/>
            <a:ext cx="4183950" cy="9363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El:</a:t>
            </a:r>
            <a:r>
              <a:rPr lang="en-US" sz="3000" dirty="0"/>
              <a:t> lived with foreigners, 1 K.17</a:t>
            </a:r>
          </a:p>
        </p:txBody>
      </p:sp>
      <p:sp>
        <p:nvSpPr>
          <p:cNvPr id="9" name="Rectangle 8">
            <a:extLst>
              <a:ext uri="{FF2B5EF4-FFF2-40B4-BE49-F238E27FC236}">
                <a16:creationId xmlns:a16="http://schemas.microsoft.com/office/drawing/2014/main" id="{96123C3D-7519-DEBC-E5CB-618066024C8C}"/>
              </a:ext>
            </a:extLst>
          </p:cNvPr>
          <p:cNvSpPr/>
          <p:nvPr/>
        </p:nvSpPr>
        <p:spPr>
          <a:xfrm>
            <a:off x="4647414" y="1547564"/>
            <a:ext cx="4176076" cy="9379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Jn:</a:t>
            </a:r>
            <a:r>
              <a:rPr lang="en-US" sz="3000" dirty="0"/>
              <a:t> Israelites only, Lk.3:3…</a:t>
            </a:r>
          </a:p>
        </p:txBody>
      </p:sp>
      <p:sp>
        <p:nvSpPr>
          <p:cNvPr id="10" name="Rectangle 9">
            <a:extLst>
              <a:ext uri="{FF2B5EF4-FFF2-40B4-BE49-F238E27FC236}">
                <a16:creationId xmlns:a16="http://schemas.microsoft.com/office/drawing/2014/main" id="{BBF19FEE-501D-E747-2FC2-CC26E6B00F35}"/>
              </a:ext>
            </a:extLst>
          </p:cNvPr>
          <p:cNvSpPr/>
          <p:nvPr/>
        </p:nvSpPr>
        <p:spPr>
          <a:xfrm>
            <a:off x="320510" y="2661495"/>
            <a:ext cx="4183953" cy="9363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El:</a:t>
            </a:r>
            <a:r>
              <a:rPr lang="en-US" sz="3000" dirty="0"/>
              <a:t> miracles, 1 K.17-19</a:t>
            </a:r>
          </a:p>
        </p:txBody>
      </p:sp>
      <p:sp>
        <p:nvSpPr>
          <p:cNvPr id="11" name="Rectangle 10">
            <a:extLst>
              <a:ext uri="{FF2B5EF4-FFF2-40B4-BE49-F238E27FC236}">
                <a16:creationId xmlns:a16="http://schemas.microsoft.com/office/drawing/2014/main" id="{68416677-B381-6B96-D5CF-2EC44CFD6AA5}"/>
              </a:ext>
            </a:extLst>
          </p:cNvPr>
          <p:cNvSpPr/>
          <p:nvPr/>
        </p:nvSpPr>
        <p:spPr>
          <a:xfrm>
            <a:off x="4656863" y="2661494"/>
            <a:ext cx="4168186" cy="92853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Jn:</a:t>
            </a:r>
            <a:r>
              <a:rPr lang="en-US" sz="3000" dirty="0"/>
              <a:t> no sign, Jn.10:41</a:t>
            </a:r>
          </a:p>
        </p:txBody>
      </p:sp>
      <p:sp>
        <p:nvSpPr>
          <p:cNvPr id="12" name="Rectangle 11">
            <a:extLst>
              <a:ext uri="{FF2B5EF4-FFF2-40B4-BE49-F238E27FC236}">
                <a16:creationId xmlns:a16="http://schemas.microsoft.com/office/drawing/2014/main" id="{8D2C2409-DB85-436A-F504-22B7F6DFAEB8}"/>
              </a:ext>
            </a:extLst>
          </p:cNvPr>
          <p:cNvSpPr/>
          <p:nvPr/>
        </p:nvSpPr>
        <p:spPr>
          <a:xfrm>
            <a:off x="320512" y="3775431"/>
            <a:ext cx="4183950" cy="9363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El:</a:t>
            </a:r>
            <a:r>
              <a:rPr lang="en-US" sz="3000" dirty="0"/>
              <a:t> did not die,</a:t>
            </a:r>
            <a:br>
              <a:rPr lang="en-US" sz="3000" dirty="0"/>
            </a:br>
            <a:r>
              <a:rPr lang="en-US" sz="3000" dirty="0"/>
              <a:t>2 K.2</a:t>
            </a:r>
          </a:p>
        </p:txBody>
      </p:sp>
      <p:sp>
        <p:nvSpPr>
          <p:cNvPr id="13" name="Rectangle 12">
            <a:extLst>
              <a:ext uri="{FF2B5EF4-FFF2-40B4-BE49-F238E27FC236}">
                <a16:creationId xmlns:a16="http://schemas.microsoft.com/office/drawing/2014/main" id="{6674AEF4-348C-F286-2F99-797D84253C4A}"/>
              </a:ext>
            </a:extLst>
          </p:cNvPr>
          <p:cNvSpPr/>
          <p:nvPr/>
        </p:nvSpPr>
        <p:spPr>
          <a:xfrm>
            <a:off x="4655304" y="3775430"/>
            <a:ext cx="4168186" cy="9379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Jn:</a:t>
            </a:r>
            <a:r>
              <a:rPr lang="en-US" sz="3000" dirty="0"/>
              <a:t> violent death, Mk.6</a:t>
            </a:r>
          </a:p>
        </p:txBody>
      </p:sp>
      <p:sp>
        <p:nvSpPr>
          <p:cNvPr id="14" name="Rectangle 13">
            <a:extLst>
              <a:ext uri="{FF2B5EF4-FFF2-40B4-BE49-F238E27FC236}">
                <a16:creationId xmlns:a16="http://schemas.microsoft.com/office/drawing/2014/main" id="{F76B4070-3549-EB01-CE39-9407AC9C89ED}"/>
              </a:ext>
            </a:extLst>
          </p:cNvPr>
          <p:cNvSpPr/>
          <p:nvPr/>
        </p:nvSpPr>
        <p:spPr>
          <a:xfrm>
            <a:off x="320511" y="4889374"/>
            <a:ext cx="4187087" cy="93639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El:</a:t>
            </a:r>
            <a:r>
              <a:rPr lang="en-US" sz="3000" dirty="0"/>
              <a:t> succeeded by another prophet, 2 K.2</a:t>
            </a:r>
          </a:p>
        </p:txBody>
      </p:sp>
      <p:sp>
        <p:nvSpPr>
          <p:cNvPr id="15" name="Rectangle 14">
            <a:extLst>
              <a:ext uri="{FF2B5EF4-FFF2-40B4-BE49-F238E27FC236}">
                <a16:creationId xmlns:a16="http://schemas.microsoft.com/office/drawing/2014/main" id="{8CA59D2D-0F0C-44CC-2F72-017A67464B40}"/>
              </a:ext>
            </a:extLst>
          </p:cNvPr>
          <p:cNvSpPr/>
          <p:nvPr/>
        </p:nvSpPr>
        <p:spPr>
          <a:xfrm>
            <a:off x="4647413" y="4889374"/>
            <a:ext cx="4176075" cy="9379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000"/>
                </a:solidFill>
              </a:rPr>
              <a:t>Jn: </a:t>
            </a:r>
            <a:r>
              <a:rPr lang="en-US" sz="3000" dirty="0"/>
              <a:t>succeeded by</a:t>
            </a:r>
            <a:br>
              <a:rPr lang="en-US" sz="3000" dirty="0"/>
            </a:br>
            <a:r>
              <a:rPr lang="en-US" sz="3000" dirty="0"/>
              <a:t>Lord, Lk.3:20…23</a:t>
            </a:r>
          </a:p>
        </p:txBody>
      </p:sp>
    </p:spTree>
    <p:extLst>
      <p:ext uri="{BB962C8B-B14F-4D97-AF65-F5344CB8AC3E}">
        <p14:creationId xmlns:p14="http://schemas.microsoft.com/office/powerpoint/2010/main" val="173588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979530" y="630385"/>
            <a:ext cx="5216976" cy="444272"/>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Elijah and John – Similarities </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CC98588-6C1A-7B68-892C-1CB22BE8C4AA}"/>
              </a:ext>
            </a:extLst>
          </p:cNvPr>
          <p:cNvSpPr/>
          <p:nvPr/>
        </p:nvSpPr>
        <p:spPr>
          <a:xfrm>
            <a:off x="1108263" y="1857434"/>
            <a:ext cx="6943795"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III. </a:t>
            </a:r>
            <a:r>
              <a:rPr lang="en-US" sz="3600" dirty="0">
                <a:solidFill>
                  <a:srgbClr val="FFFF99"/>
                </a:solidFill>
                <a:ea typeface="Verdana" panose="020B0604030504040204" pitchFamily="34" charset="0"/>
              </a:rPr>
              <a:t>Elijah and John – </a:t>
            </a:r>
            <a:r>
              <a:rPr lang="en-US" sz="3600" dirty="0">
                <a:solidFill>
                  <a:srgbClr val="CCFFFF"/>
                </a:solidFill>
                <a:ea typeface="Verdana" panose="020B0604030504040204" pitchFamily="34" charset="0"/>
              </a:rPr>
              <a:t>Lessons</a:t>
            </a:r>
            <a:endParaRPr lang="en-US" sz="4000" dirty="0">
              <a:solidFill>
                <a:srgbClr val="CCFFFF"/>
              </a:solidFill>
            </a:endParaRPr>
          </a:p>
        </p:txBody>
      </p:sp>
      <p:sp>
        <p:nvSpPr>
          <p:cNvPr id="4" name="Rectangle: Rounded Corners 3">
            <a:extLst>
              <a:ext uri="{FF2B5EF4-FFF2-40B4-BE49-F238E27FC236}">
                <a16:creationId xmlns:a16="http://schemas.microsoft.com/office/drawing/2014/main" id="{0E037BB6-F608-47AC-CEAE-FEE42D76E8AA}"/>
              </a:ext>
            </a:extLst>
          </p:cNvPr>
          <p:cNvSpPr/>
          <p:nvPr/>
        </p:nvSpPr>
        <p:spPr>
          <a:xfrm>
            <a:off x="1971676" y="1235270"/>
            <a:ext cx="5216976" cy="444272"/>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Elijah and John – Differences</a:t>
            </a:r>
            <a:endParaRPr lang="en-US" sz="2400" dirty="0">
              <a:solidFill>
                <a:schemeClr val="bg1"/>
              </a:solidFill>
            </a:endParaRPr>
          </a:p>
        </p:txBody>
      </p:sp>
    </p:spTree>
    <p:extLst>
      <p:ext uri="{BB962C8B-B14F-4D97-AF65-F5344CB8AC3E}">
        <p14:creationId xmlns:p14="http://schemas.microsoft.com/office/powerpoint/2010/main" val="2367592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11696"/>
            <a:ext cx="8229600" cy="595315"/>
          </a:xfrm>
        </p:spPr>
        <p:txBody>
          <a:bodyPr/>
          <a:lstStyle/>
          <a:p>
            <a:r>
              <a:rPr lang="en-US" sz="2800" dirty="0">
                <a:solidFill>
                  <a:schemeClr val="bg1"/>
                </a:solidFill>
              </a:rPr>
              <a:t>A. </a:t>
            </a:r>
            <a:r>
              <a:rPr lang="en-US" sz="3400" u="sng" dirty="0">
                <a:solidFill>
                  <a:srgbClr val="FFFFCC"/>
                </a:solidFill>
              </a:rPr>
              <a:t>Fulfilled prophecies</a:t>
            </a:r>
            <a:endParaRPr lang="en-US" sz="34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82427"/>
            <a:ext cx="8455888" cy="5675695"/>
          </a:xfrm>
        </p:spPr>
        <p:txBody>
          <a:bodyPr/>
          <a:lstStyle/>
          <a:p>
            <a:pPr marL="0" lvl="2" indent="0">
              <a:spcBef>
                <a:spcPts val="600"/>
              </a:spcBef>
              <a:spcAft>
                <a:spcPts val="0"/>
              </a:spcAft>
              <a:buSzPts val="1300"/>
              <a:buNone/>
              <a:tabLst>
                <a:tab pos="685800" algn="l"/>
              </a:tabLst>
            </a:pPr>
            <a:r>
              <a:rPr lang="en-US" sz="3000" dirty="0">
                <a:solidFill>
                  <a:schemeClr val="bg1"/>
                </a:solidFill>
              </a:rPr>
              <a:t>Mal.4</a:t>
            </a:r>
            <a:r>
              <a:rPr lang="en-US" sz="3000" baseline="30000" dirty="0">
                <a:solidFill>
                  <a:schemeClr val="bg1"/>
                </a:solidFill>
              </a:rPr>
              <a:t>5</a:t>
            </a:r>
            <a:r>
              <a:rPr lang="en-US" sz="3000" dirty="0">
                <a:solidFill>
                  <a:schemeClr val="bg1"/>
                </a:solidFill>
              </a:rPr>
              <a:t> </a:t>
            </a:r>
            <a:r>
              <a:rPr lang="en-US" sz="3000" dirty="0">
                <a:solidFill>
                  <a:srgbClr val="CCFFFF"/>
                </a:solidFill>
              </a:rPr>
              <a:t>Behold, I will send you Elijah the prophet Before the coming of the great and dreadful day of the L</a:t>
            </a:r>
            <a:r>
              <a:rPr lang="en-US" dirty="0">
                <a:solidFill>
                  <a:srgbClr val="CCFFFF"/>
                </a:solidFill>
              </a:rPr>
              <a:t>ORD</a:t>
            </a:r>
            <a:r>
              <a:rPr lang="en-US" sz="3000" dirty="0">
                <a:solidFill>
                  <a:srgbClr val="CCFFFF"/>
                </a:solidFill>
              </a:rPr>
              <a:t>.</a:t>
            </a:r>
            <a:r>
              <a:rPr lang="en-US" sz="3000" dirty="0">
                <a:solidFill>
                  <a:schemeClr val="bg1"/>
                </a:solidFill>
              </a:rPr>
              <a:t>   </a:t>
            </a:r>
            <a:r>
              <a:rPr lang="en-US" sz="3000" baseline="30000" dirty="0">
                <a:solidFill>
                  <a:schemeClr val="bg1"/>
                </a:solidFill>
              </a:rPr>
              <a:t>6</a:t>
            </a:r>
            <a:r>
              <a:rPr lang="en-US" sz="3000" dirty="0">
                <a:solidFill>
                  <a:srgbClr val="CCFFFF"/>
                </a:solidFill>
              </a:rPr>
              <a:t>And he will turn The hearts of the fathers to the children, And the hearts of the children to their fathers, Lest I come and strike the earth with a curse. </a:t>
            </a:r>
          </a:p>
          <a:p>
            <a:pPr marL="282575" lvl="2" indent="-282575">
              <a:spcBef>
                <a:spcPts val="600"/>
              </a:spcBef>
              <a:spcAft>
                <a:spcPts val="300"/>
              </a:spcAft>
              <a:buSzPts val="1300"/>
              <a:buFont typeface="Wingdings" panose="05000000000000000000" pitchFamily="2" charset="2"/>
              <a:buChar char="q"/>
              <a:tabLst>
                <a:tab pos="685800" algn="l"/>
              </a:tabLst>
            </a:pPr>
            <a:r>
              <a:rPr lang="en-US" sz="3000" dirty="0">
                <a:solidFill>
                  <a:srgbClr val="FFFFCC"/>
                </a:solidFill>
              </a:rPr>
              <a:t>Was John Elijah?    </a:t>
            </a:r>
            <a:r>
              <a:rPr lang="en-US" sz="3000" u="sng" dirty="0">
                <a:solidFill>
                  <a:srgbClr val="FFC000"/>
                </a:solidFill>
              </a:rPr>
              <a:t>Yes</a:t>
            </a:r>
            <a:r>
              <a:rPr lang="en-US" sz="3000" dirty="0">
                <a:solidFill>
                  <a:schemeClr val="bg1"/>
                </a:solidFill>
              </a:rPr>
              <a:t> – </a:t>
            </a:r>
            <a:r>
              <a:rPr lang="en-US" sz="3000" u="sng" dirty="0">
                <a:solidFill>
                  <a:srgbClr val="CCFFCC"/>
                </a:solidFill>
              </a:rPr>
              <a:t>in</a:t>
            </a:r>
            <a:r>
              <a:rPr lang="en-US" sz="3000" dirty="0">
                <a:solidFill>
                  <a:srgbClr val="CCFFCC"/>
                </a:solidFill>
              </a:rPr>
              <a:t> </a:t>
            </a:r>
            <a:r>
              <a:rPr lang="en-US" sz="3000" u="sng" dirty="0">
                <a:solidFill>
                  <a:srgbClr val="CCFFCC"/>
                </a:solidFill>
              </a:rPr>
              <a:t>type</a:t>
            </a:r>
          </a:p>
          <a:p>
            <a:pPr marL="739775" lvl="3" indent="-282575">
              <a:spcBef>
                <a:spcPts val="600"/>
              </a:spcBef>
              <a:spcAft>
                <a:spcPts val="300"/>
              </a:spcAft>
              <a:buSzPts val="1300"/>
              <a:buFont typeface="Wingdings" panose="05000000000000000000" pitchFamily="2" charset="2"/>
              <a:buChar char="q"/>
              <a:tabLst>
                <a:tab pos="685800" algn="l"/>
              </a:tabLst>
            </a:pPr>
            <a:r>
              <a:rPr lang="en-US" sz="3000" dirty="0">
                <a:solidFill>
                  <a:schemeClr val="bg1"/>
                </a:solidFill>
              </a:rPr>
              <a:t>Mt.11:13-14</a:t>
            </a:r>
          </a:p>
          <a:p>
            <a:pPr marL="1196975" lvl="4" indent="-282575">
              <a:spcBef>
                <a:spcPts val="0"/>
              </a:spcBef>
              <a:spcAft>
                <a:spcPts val="600"/>
              </a:spcAft>
              <a:buSzPts val="1300"/>
              <a:buFont typeface="Wingdings" panose="05000000000000000000" pitchFamily="2" charset="2"/>
              <a:buChar char="q"/>
              <a:tabLst>
                <a:tab pos="685800" algn="l"/>
              </a:tabLst>
            </a:pPr>
            <a:r>
              <a:rPr lang="en-US" sz="3000" dirty="0">
                <a:solidFill>
                  <a:schemeClr val="bg1"/>
                </a:solidFill>
              </a:rPr>
              <a:t>John was </a:t>
            </a:r>
            <a:r>
              <a:rPr lang="en-US" sz="3000" u="sng" dirty="0">
                <a:solidFill>
                  <a:schemeClr val="bg1"/>
                </a:solidFill>
              </a:rPr>
              <a:t>not</a:t>
            </a:r>
            <a:r>
              <a:rPr lang="en-US" sz="3000" dirty="0">
                <a:solidFill>
                  <a:schemeClr val="bg1"/>
                </a:solidFill>
              </a:rPr>
              <a:t> Elijah reincarnated.   Mt.17</a:t>
            </a:r>
          </a:p>
          <a:p>
            <a:pPr marL="1196975" lvl="4" indent="-282575">
              <a:spcBef>
                <a:spcPts val="0"/>
              </a:spcBef>
              <a:spcAft>
                <a:spcPts val="600"/>
              </a:spcAft>
              <a:buSzPts val="1300"/>
              <a:buFont typeface="Wingdings" panose="05000000000000000000" pitchFamily="2" charset="2"/>
              <a:buChar char="q"/>
              <a:tabLst>
                <a:tab pos="685800" algn="l"/>
              </a:tabLst>
            </a:pPr>
            <a:r>
              <a:rPr lang="en-US" sz="3000" dirty="0">
                <a:solidFill>
                  <a:schemeClr val="bg1"/>
                </a:solidFill>
              </a:rPr>
              <a:t>Jesus refers to Mal.4:5</a:t>
            </a:r>
          </a:p>
          <a:p>
            <a:pPr marL="1196975" lvl="4" indent="-282575">
              <a:spcBef>
                <a:spcPts val="0"/>
              </a:spcBef>
              <a:spcAft>
                <a:spcPts val="1200"/>
              </a:spcAft>
              <a:buSzPts val="1300"/>
              <a:buFont typeface="Wingdings" panose="05000000000000000000" pitchFamily="2" charset="2"/>
              <a:buChar char="q"/>
              <a:tabLst>
                <a:tab pos="685800" algn="l"/>
              </a:tabLst>
            </a:pPr>
            <a:r>
              <a:rPr lang="en-US" sz="3000" dirty="0">
                <a:solidFill>
                  <a:schemeClr val="bg1"/>
                </a:solidFill>
              </a:rPr>
              <a:t>Cf. Ezk.34. David…</a:t>
            </a:r>
          </a:p>
        </p:txBody>
      </p:sp>
    </p:spTree>
    <p:extLst>
      <p:ext uri="{BB962C8B-B14F-4D97-AF65-F5344CB8AC3E}">
        <p14:creationId xmlns:p14="http://schemas.microsoft.com/office/powerpoint/2010/main" val="339034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11696"/>
            <a:ext cx="8229600" cy="595315"/>
          </a:xfrm>
        </p:spPr>
        <p:txBody>
          <a:bodyPr/>
          <a:lstStyle/>
          <a:p>
            <a:r>
              <a:rPr lang="en-US" sz="2800" dirty="0">
                <a:solidFill>
                  <a:schemeClr val="bg1"/>
                </a:solidFill>
              </a:rPr>
              <a:t>A. </a:t>
            </a:r>
            <a:r>
              <a:rPr lang="en-US" sz="3400" u="sng" dirty="0">
                <a:solidFill>
                  <a:srgbClr val="FFFFCC"/>
                </a:solidFill>
              </a:rPr>
              <a:t>Fulfilled prophecies</a:t>
            </a:r>
            <a:endParaRPr lang="en-US" sz="34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82427"/>
            <a:ext cx="8455888" cy="5675695"/>
          </a:xfrm>
        </p:spPr>
        <p:txBody>
          <a:bodyPr/>
          <a:lstStyle/>
          <a:p>
            <a:pPr marL="0" lvl="2" indent="0">
              <a:spcBef>
                <a:spcPts val="600"/>
              </a:spcBef>
              <a:spcAft>
                <a:spcPts val="0"/>
              </a:spcAft>
              <a:buSzPts val="1300"/>
              <a:buNone/>
              <a:tabLst>
                <a:tab pos="685800" algn="l"/>
              </a:tabLst>
            </a:pPr>
            <a:r>
              <a:rPr lang="en-US" sz="3000" dirty="0">
                <a:solidFill>
                  <a:schemeClr val="bg1"/>
                </a:solidFill>
              </a:rPr>
              <a:t>Mal.4</a:t>
            </a:r>
            <a:r>
              <a:rPr lang="en-US" sz="3000" baseline="30000" dirty="0">
                <a:solidFill>
                  <a:schemeClr val="bg1"/>
                </a:solidFill>
              </a:rPr>
              <a:t>5</a:t>
            </a:r>
            <a:r>
              <a:rPr lang="en-US" sz="3000" dirty="0">
                <a:solidFill>
                  <a:schemeClr val="bg1"/>
                </a:solidFill>
              </a:rPr>
              <a:t> </a:t>
            </a:r>
            <a:r>
              <a:rPr lang="en-US" sz="3000" dirty="0">
                <a:solidFill>
                  <a:srgbClr val="CCFFFF"/>
                </a:solidFill>
              </a:rPr>
              <a:t>Behold, I will send you Elijah the prophet Before the coming of the great and dreadful day of the L</a:t>
            </a:r>
            <a:r>
              <a:rPr lang="en-US" dirty="0">
                <a:solidFill>
                  <a:srgbClr val="CCFFFF"/>
                </a:solidFill>
              </a:rPr>
              <a:t>ORD</a:t>
            </a:r>
            <a:r>
              <a:rPr lang="en-US" sz="3000" dirty="0">
                <a:solidFill>
                  <a:srgbClr val="CCFFFF"/>
                </a:solidFill>
              </a:rPr>
              <a:t>.</a:t>
            </a:r>
            <a:r>
              <a:rPr lang="en-US" sz="3000" dirty="0">
                <a:solidFill>
                  <a:schemeClr val="bg1"/>
                </a:solidFill>
              </a:rPr>
              <a:t>   </a:t>
            </a:r>
            <a:r>
              <a:rPr lang="en-US" sz="3000" baseline="30000" dirty="0">
                <a:solidFill>
                  <a:schemeClr val="bg1"/>
                </a:solidFill>
              </a:rPr>
              <a:t>6</a:t>
            </a:r>
            <a:r>
              <a:rPr lang="en-US" sz="3000" dirty="0">
                <a:solidFill>
                  <a:srgbClr val="CCFFFF"/>
                </a:solidFill>
              </a:rPr>
              <a:t>And he will turn The hearts of the fathers to the children, And the hearts of the children to their fathers, Lest I come and strike the earth with a curse. </a:t>
            </a:r>
          </a:p>
          <a:p>
            <a:pPr marL="282575" lvl="2" indent="-282575">
              <a:spcBef>
                <a:spcPts val="600"/>
              </a:spcBef>
              <a:spcAft>
                <a:spcPts val="300"/>
              </a:spcAft>
              <a:buSzPts val="1300"/>
              <a:buFont typeface="Wingdings" panose="05000000000000000000" pitchFamily="2" charset="2"/>
              <a:buChar char="q"/>
              <a:tabLst>
                <a:tab pos="685800" algn="l"/>
              </a:tabLst>
            </a:pPr>
            <a:r>
              <a:rPr lang="en-US" sz="3000" dirty="0">
                <a:solidFill>
                  <a:srgbClr val="FFFFCC"/>
                </a:solidFill>
              </a:rPr>
              <a:t>Was John Elijah?     </a:t>
            </a:r>
            <a:r>
              <a:rPr lang="en-US" sz="3000" u="sng" dirty="0">
                <a:solidFill>
                  <a:srgbClr val="FFC000"/>
                </a:solidFill>
              </a:rPr>
              <a:t>No</a:t>
            </a:r>
            <a:r>
              <a:rPr lang="en-US" sz="3000" dirty="0">
                <a:solidFill>
                  <a:schemeClr val="bg1"/>
                </a:solidFill>
              </a:rPr>
              <a:t> – </a:t>
            </a:r>
            <a:r>
              <a:rPr lang="en-US" sz="3000" u="sng" dirty="0">
                <a:solidFill>
                  <a:srgbClr val="CCFFCC"/>
                </a:solidFill>
              </a:rPr>
              <a:t>in</a:t>
            </a:r>
            <a:r>
              <a:rPr lang="en-US" sz="3000" dirty="0">
                <a:solidFill>
                  <a:srgbClr val="CCFFCC"/>
                </a:solidFill>
              </a:rPr>
              <a:t> </a:t>
            </a:r>
            <a:r>
              <a:rPr lang="en-US" sz="3000" u="sng" dirty="0">
                <a:solidFill>
                  <a:srgbClr val="CCFFCC"/>
                </a:solidFill>
              </a:rPr>
              <a:t>person</a:t>
            </a:r>
          </a:p>
          <a:p>
            <a:pPr marL="739775" lvl="3" indent="-282575">
              <a:spcBef>
                <a:spcPts val="600"/>
              </a:spcBef>
              <a:spcAft>
                <a:spcPts val="300"/>
              </a:spcAft>
              <a:buSzPts val="1300"/>
              <a:buFont typeface="Wingdings" panose="05000000000000000000" pitchFamily="2" charset="2"/>
              <a:buChar char="q"/>
              <a:tabLst>
                <a:tab pos="685800" algn="l"/>
              </a:tabLst>
            </a:pPr>
            <a:r>
              <a:rPr lang="en-US" sz="3000" dirty="0">
                <a:solidFill>
                  <a:schemeClr val="bg1"/>
                </a:solidFill>
              </a:rPr>
              <a:t>Lk.1:17</a:t>
            </a:r>
          </a:p>
          <a:p>
            <a:pPr marL="739775" lvl="3" indent="-282575">
              <a:spcBef>
                <a:spcPts val="600"/>
              </a:spcBef>
              <a:spcAft>
                <a:spcPts val="300"/>
              </a:spcAft>
              <a:buSzPts val="1300"/>
              <a:buFont typeface="Wingdings" panose="05000000000000000000" pitchFamily="2" charset="2"/>
              <a:buChar char="q"/>
              <a:tabLst>
                <a:tab pos="685800" algn="l"/>
              </a:tabLst>
            </a:pPr>
            <a:r>
              <a:rPr lang="en-US" sz="3000" dirty="0">
                <a:solidFill>
                  <a:schemeClr val="bg1"/>
                </a:solidFill>
              </a:rPr>
              <a:t>Jn.1:19-21</a:t>
            </a:r>
          </a:p>
        </p:txBody>
      </p:sp>
    </p:spTree>
    <p:extLst>
      <p:ext uri="{BB962C8B-B14F-4D97-AF65-F5344CB8AC3E}">
        <p14:creationId xmlns:p14="http://schemas.microsoft.com/office/powerpoint/2010/main" val="159795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091"/>
            <a:ext cx="8229600" cy="1037284"/>
          </a:xfrm>
          <a:scene3d>
            <a:camera prst="orthographicFront">
              <a:rot lat="1200000" lon="0" rev="0"/>
            </a:camera>
            <a:lightRig rig="threePt" dir="t">
              <a:rot lat="0" lon="0" rev="1200000"/>
            </a:lightRig>
          </a:scene3d>
        </p:spPr>
        <p:txBody>
          <a:bodyPr/>
          <a:lstStyle/>
          <a:p>
            <a:r>
              <a:rPr lang="en-US" sz="2200" dirty="0">
                <a:solidFill>
                  <a:schemeClr val="bg1">
                    <a:lumMod val="95000"/>
                  </a:schemeClr>
                </a:solidFill>
              </a:rPr>
              <a:t>A. Fulfilled prophecies</a:t>
            </a:r>
            <a:br>
              <a:rPr lang="en-US" sz="2800" dirty="0">
                <a:solidFill>
                  <a:schemeClr val="bg1">
                    <a:lumMod val="95000"/>
                  </a:schemeClr>
                </a:solidFill>
              </a:rPr>
            </a:br>
            <a:r>
              <a:rPr lang="en-US" sz="2800" dirty="0">
                <a:solidFill>
                  <a:schemeClr val="bg1">
                    <a:lumMod val="95000"/>
                  </a:schemeClr>
                </a:solidFill>
              </a:rPr>
              <a:t>B. </a:t>
            </a:r>
            <a:r>
              <a:rPr lang="en-US" sz="3400" u="sng" dirty="0">
                <a:solidFill>
                  <a:srgbClr val="FFFFCC"/>
                </a:solidFill>
              </a:rPr>
              <a:t>Flawed prophets</a:t>
            </a:r>
            <a:endParaRPr lang="en-US" sz="30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99245"/>
            <a:ext cx="8455888" cy="5629709"/>
          </a:xfrm>
        </p:spPr>
        <p:txBody>
          <a:bodyPr/>
          <a:lstStyle/>
          <a:p>
            <a:pPr>
              <a:spcAft>
                <a:spcPts val="0"/>
              </a:spcAft>
              <a:buFont typeface="Arial" panose="020B0604020202020204" pitchFamily="34" charset="0"/>
              <a:buChar char="•"/>
            </a:pPr>
            <a:r>
              <a:rPr lang="en-US" sz="3000" dirty="0">
                <a:solidFill>
                  <a:schemeClr val="bg1"/>
                </a:solidFill>
              </a:rPr>
              <a:t>1 K.19 – same Elijah as chap.18?</a:t>
            </a:r>
          </a:p>
          <a:p>
            <a:pPr>
              <a:spcAft>
                <a:spcPts val="0"/>
              </a:spcAft>
              <a:buFont typeface="Arial" panose="020B0604020202020204" pitchFamily="34" charset="0"/>
              <a:buChar char="•"/>
            </a:pPr>
            <a:r>
              <a:rPr lang="en-US" sz="3000" dirty="0">
                <a:solidFill>
                  <a:schemeClr val="bg1"/>
                </a:solidFill>
              </a:rPr>
              <a:t>Lk.7:18-19 – same John?    (3:19-20)</a:t>
            </a:r>
            <a:endParaRPr lang="en-US" sz="3000" dirty="0">
              <a:solidFill>
                <a:srgbClr val="FFFFCC"/>
              </a:solidFill>
            </a:endParaRPr>
          </a:p>
          <a:p>
            <a:pPr lvl="1">
              <a:spcAft>
                <a:spcPts val="0"/>
              </a:spcAft>
              <a:buFont typeface="Arial" panose="020B0604020202020204" pitchFamily="34" charset="0"/>
              <a:buChar char="•"/>
            </a:pPr>
            <a:r>
              <a:rPr lang="en-US" sz="3000" dirty="0">
                <a:solidFill>
                  <a:schemeClr val="bg1"/>
                </a:solidFill>
              </a:rPr>
              <a:t>Lk.3:21-22 –</a:t>
            </a:r>
            <a:r>
              <a:rPr lang="en-US" sz="3000" dirty="0">
                <a:solidFill>
                  <a:srgbClr val="CCFFCC"/>
                </a:solidFill>
              </a:rPr>
              <a:t> how could John doubt signs</a:t>
            </a:r>
            <a:br>
              <a:rPr lang="en-US" sz="3000" dirty="0">
                <a:solidFill>
                  <a:srgbClr val="CCFFCC"/>
                </a:solidFill>
              </a:rPr>
            </a:br>
            <a:r>
              <a:rPr lang="en-US" sz="3000" dirty="0">
                <a:solidFill>
                  <a:srgbClr val="CCFFCC"/>
                </a:solidFill>
              </a:rPr>
              <a:t>at Lord’s baptism?</a:t>
            </a:r>
          </a:p>
          <a:p>
            <a:pPr lvl="2">
              <a:spcAft>
                <a:spcPts val="600"/>
              </a:spcAft>
              <a:buFont typeface="Arial" panose="020B0604020202020204" pitchFamily="34" charset="0"/>
              <a:buChar char="•"/>
            </a:pPr>
            <a:r>
              <a:rPr lang="en-US" sz="3000" u="sng" dirty="0">
                <a:solidFill>
                  <a:schemeClr val="bg1"/>
                </a:solidFill>
              </a:rPr>
              <a:t>Prejudice</a:t>
            </a:r>
            <a:r>
              <a:rPr lang="en-US" sz="3000" dirty="0">
                <a:solidFill>
                  <a:schemeClr val="bg1"/>
                </a:solidFill>
              </a:rPr>
              <a:t>:  </a:t>
            </a:r>
            <a:r>
              <a:rPr lang="en-US" sz="3000" dirty="0">
                <a:solidFill>
                  <a:srgbClr val="CCFFFF"/>
                </a:solidFill>
              </a:rPr>
              <a:t>Lord did not meet his </a:t>
            </a:r>
            <a:r>
              <a:rPr lang="en-US" sz="3000" dirty="0" err="1">
                <a:solidFill>
                  <a:srgbClr val="CCFFFF"/>
                </a:solidFill>
              </a:rPr>
              <a:t>expecta-tion</a:t>
            </a:r>
            <a:r>
              <a:rPr lang="en-US" sz="3000" dirty="0">
                <a:solidFill>
                  <a:srgbClr val="CCFFFF"/>
                </a:solidFill>
              </a:rPr>
              <a:t>  (</a:t>
            </a:r>
            <a:r>
              <a:rPr lang="en-US" sz="3000" dirty="0">
                <a:solidFill>
                  <a:schemeClr val="bg1"/>
                </a:solidFill>
              </a:rPr>
              <a:t>3:7,9,</a:t>
            </a:r>
            <a:r>
              <a:rPr lang="en-US" sz="3000" dirty="0">
                <a:solidFill>
                  <a:srgbClr val="CCFFFF"/>
                </a:solidFill>
              </a:rPr>
              <a:t> punishment, destruction?)</a:t>
            </a:r>
          </a:p>
          <a:p>
            <a:pPr lvl="2">
              <a:spcAft>
                <a:spcPts val="0"/>
              </a:spcAft>
              <a:buFont typeface="Arial" panose="020B0604020202020204" pitchFamily="34" charset="0"/>
              <a:buChar char="•"/>
            </a:pPr>
            <a:r>
              <a:rPr lang="en-US" sz="3000" u="sng" dirty="0">
                <a:solidFill>
                  <a:schemeClr val="bg1"/>
                </a:solidFill>
              </a:rPr>
              <a:t>Persecution</a:t>
            </a:r>
            <a:r>
              <a:rPr lang="en-US" sz="3000" dirty="0">
                <a:solidFill>
                  <a:schemeClr val="bg1"/>
                </a:solidFill>
              </a:rPr>
              <a:t>:</a:t>
            </a:r>
            <a:r>
              <a:rPr lang="en-US" sz="3000" dirty="0">
                <a:solidFill>
                  <a:srgbClr val="CCFFFF"/>
                </a:solidFill>
              </a:rPr>
              <a:t>  Jesus did not deliver him </a:t>
            </a:r>
            <a:r>
              <a:rPr lang="en-US" sz="3000" dirty="0">
                <a:solidFill>
                  <a:schemeClr val="bg1"/>
                </a:solidFill>
              </a:rPr>
              <a:t>(Lk.7)</a:t>
            </a:r>
          </a:p>
        </p:txBody>
      </p:sp>
    </p:spTree>
    <p:extLst>
      <p:ext uri="{BB962C8B-B14F-4D97-AF65-F5344CB8AC3E}">
        <p14:creationId xmlns:p14="http://schemas.microsoft.com/office/powerpoint/2010/main" val="368536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116121" y="630384"/>
            <a:ext cx="6943795"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 </a:t>
            </a:r>
            <a:r>
              <a:rPr lang="en-US" sz="3600" dirty="0">
                <a:solidFill>
                  <a:srgbClr val="FFFF99"/>
                </a:solidFill>
                <a:ea typeface="Verdana" panose="020B0604030504040204" pitchFamily="34" charset="0"/>
              </a:rPr>
              <a:t>Elijah and John – </a:t>
            </a:r>
            <a:r>
              <a:rPr lang="en-US" sz="3600" dirty="0">
                <a:solidFill>
                  <a:srgbClr val="CCFFFF"/>
                </a:solidFill>
                <a:ea typeface="Verdana" panose="020B0604030504040204" pitchFamily="34" charset="0"/>
              </a:rPr>
              <a:t>Similarities</a:t>
            </a:r>
            <a:endParaRPr lang="en-US" sz="4000" dirty="0">
              <a:solidFill>
                <a:srgbClr val="CCFFFF"/>
              </a:solidFill>
            </a:endParaRPr>
          </a:p>
        </p:txBody>
      </p:sp>
    </p:spTree>
    <p:extLst>
      <p:ext uri="{BB962C8B-B14F-4D97-AF65-F5344CB8AC3E}">
        <p14:creationId xmlns:p14="http://schemas.microsoft.com/office/powerpoint/2010/main" val="225994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4270"/>
            <a:ext cx="8229600" cy="886122"/>
          </a:xfrm>
          <a:scene3d>
            <a:camera prst="orthographicFront">
              <a:rot lat="1200000" lon="0" rev="0"/>
            </a:camera>
            <a:lightRig rig="threePt" dir="t">
              <a:rot lat="0" lon="0" rev="1200000"/>
            </a:lightRig>
          </a:scene3d>
        </p:spPr>
        <p:txBody>
          <a:bodyPr/>
          <a:lstStyle/>
          <a:p>
            <a:r>
              <a:rPr kumimoji="0" lang="en-US" sz="2200" b="0" i="0" u="none" strike="noStrike" kern="1200" cap="none" spc="0" normalizeH="0" baseline="0" noProof="0" dirty="0">
                <a:ln>
                  <a:noFill/>
                </a:ln>
                <a:solidFill>
                  <a:srgbClr val="FFFFFF">
                    <a:lumMod val="95000"/>
                  </a:srgbClr>
                </a:solidFill>
                <a:effectLst/>
                <a:uLnTx/>
                <a:uFillTx/>
                <a:latin typeface="Arial"/>
                <a:ea typeface="+mj-ea"/>
                <a:cs typeface="+mj-cs"/>
              </a:rPr>
              <a:t>A. Fulfilled prophecies</a:t>
            </a:r>
            <a:br>
              <a:rPr kumimoji="0" lang="en-US" sz="2800" b="0" i="0" u="none" strike="noStrike" kern="1200" cap="none" spc="0" normalizeH="0" baseline="0" noProof="0" dirty="0">
                <a:ln>
                  <a:noFill/>
                </a:ln>
                <a:solidFill>
                  <a:srgbClr val="FFFFFF">
                    <a:lumMod val="95000"/>
                  </a:srgbClr>
                </a:solidFill>
                <a:effectLst/>
                <a:uLnTx/>
                <a:uFillTx/>
                <a:latin typeface="Arial"/>
                <a:ea typeface="+mj-ea"/>
                <a:cs typeface="+mj-cs"/>
              </a:rPr>
            </a:br>
            <a:r>
              <a:rPr kumimoji="0" lang="en-US" sz="2800" b="0" i="0" u="none" strike="noStrike" kern="1200" cap="none" spc="0" normalizeH="0" baseline="0" noProof="0" dirty="0">
                <a:ln>
                  <a:noFill/>
                </a:ln>
                <a:solidFill>
                  <a:srgbClr val="FFFFFF">
                    <a:lumMod val="95000"/>
                  </a:srgbClr>
                </a:solidFill>
                <a:effectLst/>
                <a:uLnTx/>
                <a:uFillTx/>
                <a:latin typeface="Arial"/>
                <a:ea typeface="+mj-ea"/>
                <a:cs typeface="+mj-cs"/>
              </a:rPr>
              <a:t>B. </a:t>
            </a:r>
            <a:r>
              <a:rPr kumimoji="0" lang="en-US" sz="3400" b="0" i="0" u="sng" strike="noStrike" kern="1200" cap="none" spc="0" normalizeH="0" baseline="0" noProof="0" dirty="0">
                <a:ln>
                  <a:noFill/>
                </a:ln>
                <a:solidFill>
                  <a:srgbClr val="FFFFCC"/>
                </a:solidFill>
                <a:effectLst/>
                <a:uLnTx/>
                <a:uFillTx/>
                <a:latin typeface="Arial"/>
                <a:ea typeface="+mj-ea"/>
                <a:cs typeface="+mj-cs"/>
              </a:rPr>
              <a:t>Flawed prophets</a:t>
            </a:r>
            <a:endParaRPr lang="en-US" sz="30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008673"/>
            <a:ext cx="8455888" cy="5620282"/>
          </a:xfrm>
        </p:spPr>
        <p:txBody>
          <a:bodyPr/>
          <a:lstStyle/>
          <a:p>
            <a:pPr>
              <a:spcAft>
                <a:spcPts val="0"/>
              </a:spcAft>
              <a:buFont typeface="Arial" panose="020B0604020202020204" pitchFamily="34" charset="0"/>
              <a:buChar char="•"/>
            </a:pPr>
            <a:r>
              <a:rPr lang="en-US" sz="3000" dirty="0">
                <a:solidFill>
                  <a:schemeClr val="bg1"/>
                </a:solidFill>
              </a:rPr>
              <a:t>1 K.19 – same Elijah as chap.18?</a:t>
            </a:r>
          </a:p>
          <a:p>
            <a:pPr>
              <a:spcAft>
                <a:spcPts val="0"/>
              </a:spcAft>
              <a:buFont typeface="Arial" panose="020B0604020202020204" pitchFamily="34" charset="0"/>
              <a:buChar char="•"/>
            </a:pPr>
            <a:r>
              <a:rPr lang="en-US" sz="3000" dirty="0">
                <a:solidFill>
                  <a:schemeClr val="bg1"/>
                </a:solidFill>
              </a:rPr>
              <a:t>Lk.7:18-19 – same John?    (3:19-20)</a:t>
            </a:r>
            <a:endParaRPr lang="en-US" sz="3000" dirty="0">
              <a:solidFill>
                <a:srgbClr val="FFFFCC"/>
              </a:solidFill>
            </a:endParaRPr>
          </a:p>
          <a:p>
            <a:pPr lvl="1">
              <a:spcAft>
                <a:spcPts val="600"/>
              </a:spcAft>
              <a:buFont typeface="Arial" panose="020B0604020202020204" pitchFamily="34" charset="0"/>
              <a:buChar char="•"/>
            </a:pPr>
            <a:r>
              <a:rPr lang="en-US" sz="2600" dirty="0">
                <a:solidFill>
                  <a:schemeClr val="bg1"/>
                </a:solidFill>
              </a:rPr>
              <a:t>Lk.3:21-22 – </a:t>
            </a:r>
            <a:r>
              <a:rPr lang="en-US" sz="2600" dirty="0">
                <a:solidFill>
                  <a:schemeClr val="bg1">
                    <a:lumMod val="95000"/>
                  </a:schemeClr>
                </a:solidFill>
              </a:rPr>
              <a:t>how could John doubt signs</a:t>
            </a:r>
            <a:br>
              <a:rPr lang="en-US" sz="2600" dirty="0">
                <a:solidFill>
                  <a:schemeClr val="bg1">
                    <a:lumMod val="95000"/>
                  </a:schemeClr>
                </a:solidFill>
              </a:rPr>
            </a:br>
            <a:r>
              <a:rPr lang="en-US" sz="2600" dirty="0">
                <a:solidFill>
                  <a:schemeClr val="bg1">
                    <a:lumMod val="95000"/>
                  </a:schemeClr>
                </a:solidFill>
              </a:rPr>
              <a:t>at Lord’s baptism?</a:t>
            </a:r>
          </a:p>
          <a:p>
            <a:pPr lvl="1">
              <a:spcAft>
                <a:spcPts val="600"/>
              </a:spcAft>
              <a:buFont typeface="Arial" panose="020B0604020202020204" pitchFamily="34" charset="0"/>
              <a:buChar char="•"/>
            </a:pPr>
            <a:r>
              <a:rPr lang="en-US" sz="3000" dirty="0">
                <a:solidFill>
                  <a:schemeClr val="bg1"/>
                </a:solidFill>
              </a:rPr>
              <a:t>Lk.7:20-23 – </a:t>
            </a:r>
            <a:r>
              <a:rPr lang="en-US" sz="3000" dirty="0">
                <a:solidFill>
                  <a:srgbClr val="CCFFCC"/>
                </a:solidFill>
              </a:rPr>
              <a:t>graciously offers assurance and encouragement </a:t>
            </a:r>
            <a:r>
              <a:rPr lang="en-US" sz="3000" dirty="0">
                <a:solidFill>
                  <a:schemeClr val="bg1">
                    <a:lumMod val="95000"/>
                  </a:schemeClr>
                </a:solidFill>
              </a:rPr>
              <a:t>(cf. 1 K.19)</a:t>
            </a:r>
          </a:p>
          <a:p>
            <a:pPr lvl="1">
              <a:spcAft>
                <a:spcPts val="600"/>
              </a:spcAft>
              <a:buFont typeface="Arial" panose="020B0604020202020204" pitchFamily="34" charset="0"/>
              <a:buChar char="•"/>
            </a:pPr>
            <a:r>
              <a:rPr lang="en-US" sz="3000" dirty="0">
                <a:solidFill>
                  <a:schemeClr val="bg1"/>
                </a:solidFill>
              </a:rPr>
              <a:t>Lk.7:24-27 – </a:t>
            </a:r>
            <a:r>
              <a:rPr lang="en-US" sz="3000" dirty="0">
                <a:solidFill>
                  <a:srgbClr val="CCFFCC"/>
                </a:solidFill>
              </a:rPr>
              <a:t>compliments John’s stability</a:t>
            </a:r>
          </a:p>
          <a:p>
            <a:pPr lvl="1">
              <a:spcAft>
                <a:spcPts val="0"/>
              </a:spcAft>
              <a:buFont typeface="Arial" panose="020B0604020202020204" pitchFamily="34" charset="0"/>
              <a:buChar char="•"/>
            </a:pPr>
            <a:r>
              <a:rPr lang="en-US" sz="3000" dirty="0">
                <a:solidFill>
                  <a:schemeClr val="bg1"/>
                </a:solidFill>
              </a:rPr>
              <a:t>Lk.7:28 – </a:t>
            </a:r>
            <a:r>
              <a:rPr lang="en-US" sz="3000" dirty="0">
                <a:solidFill>
                  <a:srgbClr val="CCFFCC"/>
                </a:solidFill>
              </a:rPr>
              <a:t>highlights John’s success</a:t>
            </a:r>
          </a:p>
          <a:p>
            <a:pPr lvl="1">
              <a:spcAft>
                <a:spcPts val="0"/>
              </a:spcAft>
              <a:buFont typeface="Arial" panose="020B0604020202020204" pitchFamily="34" charset="0"/>
              <a:buChar char="•"/>
            </a:pPr>
            <a:endParaRPr lang="en-US" sz="3000" dirty="0">
              <a:solidFill>
                <a:srgbClr val="CCFFCC"/>
              </a:solidFill>
            </a:endParaRPr>
          </a:p>
        </p:txBody>
      </p:sp>
    </p:spTree>
    <p:extLst>
      <p:ext uri="{BB962C8B-B14F-4D97-AF65-F5344CB8AC3E}">
        <p14:creationId xmlns:p14="http://schemas.microsoft.com/office/powerpoint/2010/main" val="291524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46530"/>
            <a:ext cx="8229600" cy="999846"/>
          </a:xfrm>
          <a:scene3d>
            <a:camera prst="orthographicFront">
              <a:rot lat="1200000" lon="0" rev="0"/>
            </a:camera>
            <a:lightRig rig="threePt" dir="t">
              <a:rot lat="0" lon="0" rev="1200000"/>
            </a:lightRig>
          </a:scene3d>
        </p:spPr>
        <p:txBody>
          <a:bodyPr/>
          <a:lstStyle/>
          <a:p>
            <a:r>
              <a:rPr kumimoji="0" lang="en-US" sz="2200" b="0" i="0" u="none" strike="noStrike" kern="1200" cap="none" spc="0" normalizeH="0" baseline="0" noProof="0" dirty="0">
                <a:ln>
                  <a:noFill/>
                </a:ln>
                <a:solidFill>
                  <a:srgbClr val="FFFFFF">
                    <a:lumMod val="95000"/>
                  </a:srgbClr>
                </a:solidFill>
                <a:effectLst/>
                <a:uLnTx/>
                <a:uFillTx/>
                <a:latin typeface="Arial"/>
                <a:ea typeface="+mj-ea"/>
                <a:cs typeface="+mj-cs"/>
              </a:rPr>
              <a:t>A. Fulfilled prophecies</a:t>
            </a:r>
            <a:br>
              <a:rPr kumimoji="0" lang="en-US" sz="2800" b="0" i="0" u="none" strike="noStrike" kern="1200" cap="none" spc="0" normalizeH="0" baseline="0" noProof="0" dirty="0">
                <a:ln>
                  <a:noFill/>
                </a:ln>
                <a:solidFill>
                  <a:srgbClr val="FFFFFF">
                    <a:lumMod val="95000"/>
                  </a:srgbClr>
                </a:solidFill>
                <a:effectLst/>
                <a:uLnTx/>
                <a:uFillTx/>
                <a:latin typeface="Arial"/>
                <a:ea typeface="+mj-ea"/>
                <a:cs typeface="+mj-cs"/>
              </a:rPr>
            </a:br>
            <a:r>
              <a:rPr kumimoji="0" lang="en-US" sz="2800" b="0" i="0" u="none" strike="noStrike" kern="1200" cap="none" spc="0" normalizeH="0" baseline="0" noProof="0" dirty="0">
                <a:ln>
                  <a:noFill/>
                </a:ln>
                <a:solidFill>
                  <a:srgbClr val="FFFFFF">
                    <a:lumMod val="95000"/>
                  </a:srgbClr>
                </a:solidFill>
                <a:effectLst/>
                <a:uLnTx/>
                <a:uFillTx/>
                <a:latin typeface="Arial"/>
                <a:ea typeface="+mj-ea"/>
                <a:cs typeface="+mj-cs"/>
              </a:rPr>
              <a:t>B. </a:t>
            </a:r>
            <a:r>
              <a:rPr kumimoji="0" lang="en-US" sz="3400" b="0" i="0" u="sng" strike="noStrike" kern="1200" cap="none" spc="0" normalizeH="0" baseline="0" noProof="0" dirty="0">
                <a:ln>
                  <a:noFill/>
                </a:ln>
                <a:solidFill>
                  <a:srgbClr val="FFFFCC"/>
                </a:solidFill>
                <a:effectLst/>
                <a:uLnTx/>
                <a:uFillTx/>
                <a:latin typeface="Arial"/>
                <a:ea typeface="+mj-ea"/>
                <a:cs typeface="+mj-cs"/>
              </a:rPr>
              <a:t>Flawed prophets</a:t>
            </a:r>
            <a:endParaRPr lang="en-US" sz="30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027522"/>
            <a:ext cx="8455888" cy="5422320"/>
          </a:xfrm>
        </p:spPr>
        <p:txBody>
          <a:bodyPr/>
          <a:lstStyle/>
          <a:p>
            <a:pPr>
              <a:spcAft>
                <a:spcPts val="0"/>
              </a:spcAft>
              <a:buFont typeface="Arial" panose="020B0604020202020204" pitchFamily="34" charset="0"/>
              <a:buChar char="•"/>
            </a:pPr>
            <a:r>
              <a:rPr lang="en-US" sz="3000" dirty="0">
                <a:solidFill>
                  <a:schemeClr val="bg1"/>
                </a:solidFill>
              </a:rPr>
              <a:t>1 K.19 – same Elijah as chap.18?</a:t>
            </a:r>
          </a:p>
          <a:p>
            <a:pPr>
              <a:spcAft>
                <a:spcPts val="0"/>
              </a:spcAft>
              <a:buFont typeface="Arial" panose="020B0604020202020204" pitchFamily="34" charset="0"/>
              <a:buChar char="•"/>
            </a:pPr>
            <a:r>
              <a:rPr lang="en-US" sz="3000" dirty="0">
                <a:solidFill>
                  <a:schemeClr val="bg1"/>
                </a:solidFill>
              </a:rPr>
              <a:t>Lk.7:18-19 – same John?    (3:19-20)</a:t>
            </a:r>
            <a:endParaRPr lang="en-US" sz="3000" dirty="0">
              <a:solidFill>
                <a:srgbClr val="FFFFCC"/>
              </a:solidFill>
            </a:endParaRPr>
          </a:p>
          <a:p>
            <a:pPr lvl="1">
              <a:spcAft>
                <a:spcPts val="0"/>
              </a:spcAft>
              <a:buFont typeface="Arial" panose="020B0604020202020204" pitchFamily="34" charset="0"/>
              <a:buChar char="•"/>
            </a:pPr>
            <a:r>
              <a:rPr lang="en-US" sz="3000" dirty="0">
                <a:solidFill>
                  <a:schemeClr val="accent2">
                    <a:lumMod val="20000"/>
                    <a:lumOff val="80000"/>
                  </a:schemeClr>
                </a:solidFill>
              </a:rPr>
              <a:t>Fear is sinful when it . . .</a:t>
            </a:r>
          </a:p>
          <a:p>
            <a:pPr marL="744537" lvl="2" indent="0">
              <a:spcAft>
                <a:spcPts val="600"/>
              </a:spcAft>
              <a:buNone/>
            </a:pPr>
            <a:r>
              <a:rPr lang="en-US" dirty="0">
                <a:solidFill>
                  <a:schemeClr val="accent2">
                    <a:lumMod val="20000"/>
                    <a:lumOff val="80000"/>
                  </a:schemeClr>
                </a:solidFill>
              </a:rPr>
              <a:t>1. </a:t>
            </a:r>
            <a:r>
              <a:rPr lang="en-US" sz="3000" dirty="0">
                <a:solidFill>
                  <a:srgbClr val="FFFFCC"/>
                </a:solidFill>
              </a:rPr>
              <a:t>Arises out of unbelief  </a:t>
            </a:r>
            <a:r>
              <a:rPr lang="en-US" sz="3000" dirty="0">
                <a:solidFill>
                  <a:schemeClr val="bg1">
                    <a:lumMod val="95000"/>
                  </a:schemeClr>
                </a:solidFill>
              </a:rPr>
              <a:t>(Nu.13-14)</a:t>
            </a:r>
          </a:p>
          <a:p>
            <a:pPr marL="744537" lvl="2" indent="0">
              <a:spcAft>
                <a:spcPts val="600"/>
              </a:spcAft>
              <a:buNone/>
            </a:pPr>
            <a:r>
              <a:rPr lang="en-US" dirty="0">
                <a:solidFill>
                  <a:schemeClr val="accent2">
                    <a:lumMod val="20000"/>
                    <a:lumOff val="80000"/>
                  </a:schemeClr>
                </a:solidFill>
              </a:rPr>
              <a:t>2. </a:t>
            </a:r>
            <a:r>
              <a:rPr lang="en-US" sz="3000" dirty="0">
                <a:solidFill>
                  <a:srgbClr val="FFFFCC"/>
                </a:solidFill>
              </a:rPr>
              <a:t>Hinders obedience  </a:t>
            </a:r>
            <a:r>
              <a:rPr lang="en-US" sz="3000" dirty="0">
                <a:solidFill>
                  <a:schemeClr val="bg1">
                    <a:lumMod val="95000"/>
                  </a:schemeClr>
                </a:solidFill>
              </a:rPr>
              <a:t>(Mt.10:28)</a:t>
            </a:r>
          </a:p>
          <a:p>
            <a:pPr marL="744537" lvl="2" indent="0">
              <a:spcAft>
                <a:spcPts val="600"/>
              </a:spcAft>
              <a:buNone/>
            </a:pPr>
            <a:r>
              <a:rPr lang="en-US" dirty="0">
                <a:solidFill>
                  <a:schemeClr val="accent2">
                    <a:lumMod val="20000"/>
                    <a:lumOff val="80000"/>
                  </a:schemeClr>
                </a:solidFill>
              </a:rPr>
              <a:t>3. </a:t>
            </a:r>
            <a:r>
              <a:rPr lang="en-US" sz="3000" dirty="0">
                <a:solidFill>
                  <a:srgbClr val="FFFFCC"/>
                </a:solidFill>
              </a:rPr>
              <a:t>Exalts man beyond his merits  </a:t>
            </a:r>
            <a:r>
              <a:rPr lang="en-US" sz="3000" dirty="0">
                <a:solidFill>
                  <a:schemeClr val="bg1">
                    <a:lumMod val="95000"/>
                  </a:schemeClr>
                </a:solidFill>
              </a:rPr>
              <a:t>(Jn.12:42f.)</a:t>
            </a:r>
          </a:p>
          <a:p>
            <a:pPr marL="339725" lvl="2" indent="-339725">
              <a:spcAft>
                <a:spcPts val="0"/>
              </a:spcAft>
              <a:buFont typeface="Arial" panose="020B0604020202020204" pitchFamily="34" charset="0"/>
              <a:buChar char="•"/>
            </a:pPr>
            <a:r>
              <a:rPr lang="en-US" sz="3000" dirty="0">
                <a:solidFill>
                  <a:schemeClr val="bg1">
                    <a:lumMod val="95000"/>
                  </a:schemeClr>
                </a:solidFill>
              </a:rPr>
              <a:t>Abraham … David … Peter …</a:t>
            </a:r>
          </a:p>
          <a:p>
            <a:pPr marL="339725" lvl="2" indent="-339725">
              <a:spcAft>
                <a:spcPts val="0"/>
              </a:spcAft>
              <a:buFont typeface="Arial" panose="020B0604020202020204" pitchFamily="34" charset="0"/>
              <a:buChar char="•"/>
            </a:pPr>
            <a:r>
              <a:rPr lang="en-US" sz="3000" dirty="0">
                <a:solidFill>
                  <a:schemeClr val="bg1">
                    <a:lumMod val="95000"/>
                  </a:schemeClr>
                </a:solidFill>
              </a:rPr>
              <a:t>Rv.21:8</a:t>
            </a:r>
          </a:p>
          <a:p>
            <a:pPr marL="744537" lvl="2" indent="0">
              <a:spcAft>
                <a:spcPts val="0"/>
              </a:spcAft>
              <a:buNone/>
            </a:pPr>
            <a:endParaRPr lang="en-US" sz="3000" dirty="0">
              <a:solidFill>
                <a:schemeClr val="bg1">
                  <a:lumMod val="95000"/>
                </a:schemeClr>
              </a:solidFill>
            </a:endParaRPr>
          </a:p>
          <a:p>
            <a:pPr lvl="1">
              <a:spcAft>
                <a:spcPts val="0"/>
              </a:spcAft>
              <a:buFont typeface="Arial" panose="020B0604020202020204" pitchFamily="34" charset="0"/>
              <a:buChar char="•"/>
            </a:pPr>
            <a:endParaRPr lang="en-US" sz="3000" dirty="0">
              <a:solidFill>
                <a:srgbClr val="CCFFCC"/>
              </a:solidFill>
            </a:endParaRPr>
          </a:p>
        </p:txBody>
      </p:sp>
    </p:spTree>
    <p:extLst>
      <p:ext uri="{BB962C8B-B14F-4D97-AF65-F5344CB8AC3E}">
        <p14:creationId xmlns:p14="http://schemas.microsoft.com/office/powerpoint/2010/main" val="274371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6562"/>
            <a:ext cx="8229600" cy="1338604"/>
          </a:xfrm>
          <a:scene3d>
            <a:camera prst="orthographicFront">
              <a:rot lat="1200000" lon="0" rev="0"/>
            </a:camera>
            <a:lightRig rig="threePt" dir="t">
              <a:rot lat="0" lon="0" rev="1200000"/>
            </a:lightRig>
          </a:scene3d>
        </p:spPr>
        <p:txBody>
          <a:bodyPr/>
          <a:lstStyle/>
          <a:p>
            <a:r>
              <a:rPr lang="en-US" sz="2200" dirty="0">
                <a:solidFill>
                  <a:schemeClr val="bg1">
                    <a:lumMod val="95000"/>
                  </a:schemeClr>
                </a:solidFill>
              </a:rPr>
              <a:t>A. Fulfilled prophecies</a:t>
            </a:r>
            <a:br>
              <a:rPr lang="en-US" sz="2200" dirty="0">
                <a:solidFill>
                  <a:schemeClr val="bg1">
                    <a:lumMod val="95000"/>
                  </a:schemeClr>
                </a:solidFill>
              </a:rPr>
            </a:br>
            <a:r>
              <a:rPr lang="en-US" sz="2200" dirty="0">
                <a:solidFill>
                  <a:schemeClr val="bg1">
                    <a:lumMod val="95000"/>
                  </a:schemeClr>
                </a:solidFill>
              </a:rPr>
              <a:t>B. Flawed prophets</a:t>
            </a:r>
            <a:br>
              <a:rPr lang="en-US" sz="2800" dirty="0">
                <a:solidFill>
                  <a:schemeClr val="bg1">
                    <a:lumMod val="95000"/>
                  </a:schemeClr>
                </a:solidFill>
              </a:rPr>
            </a:br>
            <a:r>
              <a:rPr lang="en-US" sz="2800" dirty="0">
                <a:solidFill>
                  <a:schemeClr val="bg1">
                    <a:lumMod val="95000"/>
                  </a:schemeClr>
                </a:solidFill>
              </a:rPr>
              <a:t>C. </a:t>
            </a:r>
            <a:r>
              <a:rPr lang="en-US" sz="3400" u="sng" dirty="0">
                <a:solidFill>
                  <a:srgbClr val="FFFFCC"/>
                </a:solidFill>
              </a:rPr>
              <a:t>Fabricated problems</a:t>
            </a:r>
            <a:endParaRPr lang="en-US" sz="30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395166"/>
            <a:ext cx="8455888" cy="5035821"/>
          </a:xfrm>
        </p:spPr>
        <p:txBody>
          <a:bodyPr/>
          <a:lstStyle/>
          <a:p>
            <a:pPr>
              <a:spcAft>
                <a:spcPts val="300"/>
              </a:spcAft>
              <a:buFont typeface="Arial" panose="020B0604020202020204" pitchFamily="34" charset="0"/>
              <a:buChar char="•"/>
            </a:pPr>
            <a:r>
              <a:rPr lang="en-US" sz="3000" dirty="0">
                <a:solidFill>
                  <a:schemeClr val="bg1"/>
                </a:solidFill>
              </a:rPr>
              <a:t>Why did God spare Elijah, but not John?</a:t>
            </a:r>
            <a:endParaRPr lang="en-US" sz="3000" dirty="0">
              <a:solidFill>
                <a:srgbClr val="FFFFCC"/>
              </a:solidFill>
            </a:endParaRPr>
          </a:p>
          <a:p>
            <a:pPr>
              <a:spcAft>
                <a:spcPts val="300"/>
              </a:spcAft>
              <a:buFont typeface="Arial" panose="020B0604020202020204" pitchFamily="34" charset="0"/>
              <a:buChar char="•"/>
            </a:pPr>
            <a:r>
              <a:rPr lang="en-US" sz="3000" dirty="0">
                <a:solidFill>
                  <a:srgbClr val="CCFFFF"/>
                </a:solidFill>
              </a:rPr>
              <a:t>God’s people have no edge, no hedge to protect against pain and suffering</a:t>
            </a:r>
          </a:p>
          <a:p>
            <a:pPr>
              <a:spcAft>
                <a:spcPts val="0"/>
              </a:spcAft>
              <a:buFont typeface="Arial" panose="020B0604020202020204" pitchFamily="34" charset="0"/>
              <a:buChar char="•"/>
            </a:pPr>
            <a:r>
              <a:rPr lang="en-US" sz="3000" dirty="0">
                <a:solidFill>
                  <a:srgbClr val="CCFFFF"/>
                </a:solidFill>
              </a:rPr>
              <a:t>Issue is NOT ‘why did John die’ but ‘why did Elijah live?’</a:t>
            </a:r>
          </a:p>
          <a:p>
            <a:pPr>
              <a:spcAft>
                <a:spcPts val="0"/>
              </a:spcAft>
              <a:buFont typeface="Arial" panose="020B0604020202020204" pitchFamily="34" charset="0"/>
              <a:buChar char="•"/>
            </a:pPr>
            <a:r>
              <a:rPr lang="en-US" sz="3000" dirty="0">
                <a:solidFill>
                  <a:srgbClr val="CCFFFF"/>
                </a:solidFill>
              </a:rPr>
              <a:t>Never question ways / wisdom of God</a:t>
            </a:r>
          </a:p>
          <a:p>
            <a:pPr marL="344487" lvl="1" indent="0">
              <a:spcAft>
                <a:spcPts val="600"/>
              </a:spcAft>
              <a:buNone/>
            </a:pPr>
            <a:r>
              <a:rPr lang="en-US" sz="2400" dirty="0">
                <a:solidFill>
                  <a:srgbClr val="00FFCC"/>
                </a:solidFill>
              </a:rPr>
              <a:t>1. </a:t>
            </a:r>
            <a:r>
              <a:rPr lang="en-US" sz="2900" dirty="0">
                <a:solidFill>
                  <a:schemeClr val="bg1"/>
                </a:solidFill>
              </a:rPr>
              <a:t>Eccl.3:11</a:t>
            </a:r>
          </a:p>
          <a:p>
            <a:pPr marL="344487" lvl="1" indent="0">
              <a:spcAft>
                <a:spcPts val="0"/>
              </a:spcAft>
              <a:buNone/>
            </a:pPr>
            <a:r>
              <a:rPr lang="en-US" sz="2400" dirty="0">
                <a:solidFill>
                  <a:srgbClr val="00FFCC"/>
                </a:solidFill>
              </a:rPr>
              <a:t>2. </a:t>
            </a:r>
            <a:r>
              <a:rPr lang="en-US" sz="2900" dirty="0">
                <a:solidFill>
                  <a:schemeClr val="bg1"/>
                </a:solidFill>
              </a:rPr>
              <a:t>Ro.11:33-36 </a:t>
            </a:r>
            <a:r>
              <a:rPr lang="en-US" sz="2900" dirty="0">
                <a:solidFill>
                  <a:srgbClr val="FFFFCC"/>
                </a:solidFill>
              </a:rPr>
              <a:t>– vindicates God’s justice / mercy</a:t>
            </a:r>
            <a:endParaRPr lang="en-US" sz="2900" dirty="0">
              <a:solidFill>
                <a:schemeClr val="bg1">
                  <a:lumMod val="95000"/>
                </a:schemeClr>
              </a:solidFill>
            </a:endParaRPr>
          </a:p>
        </p:txBody>
      </p:sp>
    </p:spTree>
    <p:extLst>
      <p:ext uri="{BB962C8B-B14F-4D97-AF65-F5344CB8AC3E}">
        <p14:creationId xmlns:p14="http://schemas.microsoft.com/office/powerpoint/2010/main" val="10195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6561"/>
            <a:ext cx="8229600" cy="1611983"/>
          </a:xfrm>
          <a:scene3d>
            <a:camera prst="orthographicFront">
              <a:rot lat="1200000" lon="0" rev="0"/>
            </a:camera>
            <a:lightRig rig="threePt" dir="t">
              <a:rot lat="0" lon="0" rev="1200000"/>
            </a:lightRig>
          </a:scene3d>
        </p:spPr>
        <p:txBody>
          <a:bodyPr/>
          <a:lstStyle/>
          <a:p>
            <a:r>
              <a:rPr lang="en-US" sz="2200" dirty="0">
                <a:solidFill>
                  <a:schemeClr val="bg1">
                    <a:lumMod val="95000"/>
                  </a:schemeClr>
                </a:solidFill>
              </a:rPr>
              <a:t>A. Fulfilled prophecies</a:t>
            </a:r>
            <a:br>
              <a:rPr lang="en-US" sz="2200" dirty="0">
                <a:solidFill>
                  <a:schemeClr val="bg1">
                    <a:lumMod val="95000"/>
                  </a:schemeClr>
                </a:solidFill>
              </a:rPr>
            </a:br>
            <a:r>
              <a:rPr lang="en-US" sz="2200" dirty="0">
                <a:solidFill>
                  <a:schemeClr val="bg1">
                    <a:lumMod val="95000"/>
                  </a:schemeClr>
                </a:solidFill>
              </a:rPr>
              <a:t>B. Flawed prophets</a:t>
            </a:r>
            <a:br>
              <a:rPr lang="en-US" sz="2200" dirty="0">
                <a:solidFill>
                  <a:schemeClr val="bg1">
                    <a:lumMod val="95000"/>
                  </a:schemeClr>
                </a:solidFill>
              </a:rPr>
            </a:br>
            <a:r>
              <a:rPr lang="en-US" sz="2200" dirty="0">
                <a:solidFill>
                  <a:schemeClr val="bg1">
                    <a:lumMod val="95000"/>
                  </a:schemeClr>
                </a:solidFill>
              </a:rPr>
              <a:t>C. Fabricated problems</a:t>
            </a:r>
            <a:br>
              <a:rPr lang="en-US" sz="2200" dirty="0">
                <a:solidFill>
                  <a:schemeClr val="bg1">
                    <a:lumMod val="95000"/>
                  </a:schemeClr>
                </a:solidFill>
              </a:rPr>
            </a:br>
            <a:r>
              <a:rPr lang="en-US" sz="2800" dirty="0">
                <a:solidFill>
                  <a:schemeClr val="bg1">
                    <a:lumMod val="95000"/>
                  </a:schemeClr>
                </a:solidFill>
              </a:rPr>
              <a:t>D. </a:t>
            </a:r>
            <a:r>
              <a:rPr lang="en-US" sz="3400" u="sng" dirty="0">
                <a:solidFill>
                  <a:srgbClr val="FFFFCC"/>
                </a:solidFill>
              </a:rPr>
              <a:t>Foreign progress</a:t>
            </a:r>
            <a:endParaRPr lang="en-US" sz="3000" u="sng"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772239"/>
            <a:ext cx="8455888" cy="4658748"/>
          </a:xfrm>
        </p:spPr>
        <p:txBody>
          <a:bodyPr/>
          <a:lstStyle/>
          <a:p>
            <a:pPr>
              <a:spcAft>
                <a:spcPts val="400"/>
              </a:spcAft>
              <a:buFont typeface="Arial" panose="020B0604020202020204" pitchFamily="34" charset="0"/>
              <a:buChar char="•"/>
            </a:pPr>
            <a:r>
              <a:rPr lang="en-US" sz="3000" dirty="0">
                <a:solidFill>
                  <a:srgbClr val="CCFFFF"/>
                </a:solidFill>
                <a:ea typeface="Times New Roman" panose="02020603050405020304" pitchFamily="18" charset="0"/>
              </a:rPr>
              <a:t>Foreigners were more receptive to God than Israelites</a:t>
            </a:r>
          </a:p>
          <a:p>
            <a:pPr lvl="1">
              <a:spcAft>
                <a:spcPts val="0"/>
              </a:spcAft>
              <a:buFont typeface="Arial" panose="020B0604020202020204" pitchFamily="34" charset="0"/>
              <a:buChar char="•"/>
            </a:pPr>
            <a:r>
              <a:rPr lang="en-US" sz="3000" dirty="0">
                <a:solidFill>
                  <a:srgbClr val="FFFFCC"/>
                </a:solidFill>
              </a:rPr>
              <a:t>Lord marvels at foreigners’ faith – </a:t>
            </a:r>
            <a:endParaRPr lang="en-US" sz="3000" dirty="0">
              <a:solidFill>
                <a:schemeClr val="bg1"/>
              </a:solidFill>
            </a:endParaRPr>
          </a:p>
          <a:p>
            <a:pPr lvl="2">
              <a:spcAft>
                <a:spcPts val="600"/>
              </a:spcAft>
              <a:buFont typeface="Arial" panose="020B0604020202020204" pitchFamily="34" charset="0"/>
              <a:buChar char="•"/>
            </a:pPr>
            <a:r>
              <a:rPr lang="en-US" sz="3000" dirty="0">
                <a:solidFill>
                  <a:schemeClr val="bg1"/>
                </a:solidFill>
              </a:rPr>
              <a:t>[Mk.6, John and Herod]</a:t>
            </a:r>
          </a:p>
          <a:p>
            <a:pPr lvl="2">
              <a:spcAft>
                <a:spcPts val="600"/>
              </a:spcAft>
              <a:buFont typeface="Arial" panose="020B0604020202020204" pitchFamily="34" charset="0"/>
              <a:buChar char="•"/>
            </a:pPr>
            <a:r>
              <a:rPr lang="en-US" sz="3000" dirty="0">
                <a:solidFill>
                  <a:schemeClr val="bg1"/>
                </a:solidFill>
              </a:rPr>
              <a:t>[Lk.4, Jesus and Nazareth]</a:t>
            </a:r>
          </a:p>
          <a:p>
            <a:pPr lvl="1">
              <a:spcAft>
                <a:spcPts val="0"/>
              </a:spcAft>
              <a:buFont typeface="Arial" panose="020B0604020202020204" pitchFamily="34" charset="0"/>
              <a:buChar char="•"/>
            </a:pPr>
            <a:r>
              <a:rPr lang="en-US" sz="3000" dirty="0">
                <a:solidFill>
                  <a:srgbClr val="FFFFCC"/>
                </a:solidFill>
              </a:rPr>
              <a:t>Worldly show more zeal for error than Christians for truth?   </a:t>
            </a:r>
            <a:r>
              <a:rPr lang="en-US" sz="3000" dirty="0">
                <a:solidFill>
                  <a:schemeClr val="bg1"/>
                </a:solidFill>
              </a:rPr>
              <a:t>Lk.16</a:t>
            </a:r>
          </a:p>
        </p:txBody>
      </p:sp>
    </p:spTree>
    <p:extLst>
      <p:ext uri="{BB962C8B-B14F-4D97-AF65-F5344CB8AC3E}">
        <p14:creationId xmlns:p14="http://schemas.microsoft.com/office/powerpoint/2010/main" val="64962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348792"/>
            <a:ext cx="8455888" cy="6082195"/>
          </a:xfrm>
        </p:spPr>
        <p:txBody>
          <a:bodyPr/>
          <a:lstStyle/>
          <a:p>
            <a:pPr marL="0" indent="0">
              <a:spcAft>
                <a:spcPts val="0"/>
              </a:spcAft>
              <a:buNone/>
            </a:pPr>
            <a:r>
              <a:rPr lang="en-US" sz="3000" dirty="0">
                <a:solidFill>
                  <a:srgbClr val="CCFFFF"/>
                </a:solidFill>
              </a:rPr>
              <a:t>‘Most people are bothered by those passages of Scripture they do not understand, but the pass-ages that bother me the most are those I do understand’ </a:t>
            </a:r>
            <a:r>
              <a:rPr lang="en-US" sz="2400" dirty="0">
                <a:solidFill>
                  <a:schemeClr val="bg1"/>
                </a:solidFill>
              </a:rPr>
              <a:t>– Mark Twain</a:t>
            </a:r>
            <a:endParaRPr lang="en-US" sz="3000" dirty="0">
              <a:solidFill>
                <a:schemeClr val="bg1"/>
              </a:solidFill>
            </a:endParaRPr>
          </a:p>
        </p:txBody>
      </p:sp>
    </p:spTree>
    <p:extLst>
      <p:ext uri="{BB962C8B-B14F-4D97-AF65-F5344CB8AC3E}">
        <p14:creationId xmlns:p14="http://schemas.microsoft.com/office/powerpoint/2010/main" val="285883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300"/>
              </a:spcAft>
              <a:buNone/>
            </a:pPr>
            <a:r>
              <a:rPr lang="en-US" sz="3000" dirty="0">
                <a:solidFill>
                  <a:srgbClr val="CCFFFF"/>
                </a:solidFill>
              </a:rPr>
              <a:t>Prophets of judgment – </a:t>
            </a:r>
          </a:p>
          <a:p>
            <a:r>
              <a:rPr lang="en-US" sz="3000" dirty="0">
                <a:solidFill>
                  <a:schemeClr val="bg1"/>
                </a:solidFill>
              </a:rPr>
              <a:t>1 K.17:1, </a:t>
            </a:r>
            <a:r>
              <a:rPr lang="en-US" sz="3000" dirty="0">
                <a:solidFill>
                  <a:srgbClr val="FFFFCC"/>
                </a:solidFill>
              </a:rPr>
              <a:t>And Elijah the </a:t>
            </a:r>
            <a:r>
              <a:rPr lang="en-US" sz="3000" dirty="0" err="1">
                <a:solidFill>
                  <a:srgbClr val="FFFFCC"/>
                </a:solidFill>
              </a:rPr>
              <a:t>Tishbite</a:t>
            </a:r>
            <a:r>
              <a:rPr lang="en-US" sz="3000" dirty="0">
                <a:solidFill>
                  <a:srgbClr val="FFFFCC"/>
                </a:solidFill>
              </a:rPr>
              <a:t>, of the </a:t>
            </a:r>
            <a:r>
              <a:rPr lang="en-US" sz="3000" dirty="0" err="1">
                <a:solidFill>
                  <a:srgbClr val="FFFFCC"/>
                </a:solidFill>
              </a:rPr>
              <a:t>inhab-itants</a:t>
            </a:r>
            <a:r>
              <a:rPr lang="en-US" sz="3000" dirty="0">
                <a:solidFill>
                  <a:srgbClr val="FFFFCC"/>
                </a:solidFill>
              </a:rPr>
              <a:t> of Gilead, said to Ahab, As the Lord God of Israel lives, before whom I stand, there shall not be dew nor rain these years, except at my word.</a:t>
            </a:r>
            <a:endParaRPr lang="en-US" sz="3000" dirty="0">
              <a:solidFill>
                <a:schemeClr val="bg1"/>
              </a:solidFill>
            </a:endParaRPr>
          </a:p>
          <a:p>
            <a:pPr marL="339725" indent="-339725">
              <a:spcAft>
                <a:spcPts val="600"/>
              </a:spcAft>
              <a:buFont typeface="Arial" panose="020B0604020202020204" pitchFamily="34" charset="0"/>
              <a:buChar char="•"/>
            </a:pPr>
            <a:r>
              <a:rPr lang="en-US" sz="3000" dirty="0">
                <a:solidFill>
                  <a:schemeClr val="bg1"/>
                </a:solidFill>
              </a:rPr>
              <a:t>Mt.3:2</a:t>
            </a: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93152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0"/>
              </a:spcAft>
              <a:buNone/>
            </a:pPr>
            <a:r>
              <a:rPr lang="en-US" sz="3000" dirty="0">
                <a:solidFill>
                  <a:srgbClr val="CCFFFF"/>
                </a:solidFill>
                <a:ea typeface="Times New Roman" panose="02020603050405020304" pitchFamily="18" charset="0"/>
              </a:rPr>
              <a:t>Lived in wilderness –</a:t>
            </a:r>
            <a:r>
              <a:rPr lang="en-US" sz="3000" dirty="0">
                <a:solidFill>
                  <a:srgbClr val="FFFFCC"/>
                </a:solidFill>
                <a:ea typeface="Times New Roman" panose="02020603050405020304" pitchFamily="18" charset="0"/>
              </a:rPr>
              <a:t> </a:t>
            </a:r>
          </a:p>
          <a:p>
            <a:pPr marL="227013" indent="-227013">
              <a:spcAft>
                <a:spcPts val="600"/>
              </a:spcAft>
              <a:buFont typeface="Arial" panose="020B0604020202020204" pitchFamily="34" charset="0"/>
              <a:buChar char="•"/>
            </a:pPr>
            <a:r>
              <a:rPr lang="en-US" sz="3000" dirty="0">
                <a:solidFill>
                  <a:schemeClr val="bg1"/>
                </a:solidFill>
                <a:ea typeface="Times New Roman" panose="02020603050405020304" pitchFamily="18" charset="0"/>
              </a:rPr>
              <a:t>1 K.17:2, </a:t>
            </a:r>
            <a:r>
              <a:rPr lang="en-US" sz="3000" dirty="0">
                <a:solidFill>
                  <a:srgbClr val="FFFFCC"/>
                </a:solidFill>
                <a:ea typeface="Times New Roman" panose="02020603050405020304" pitchFamily="18" charset="0"/>
              </a:rPr>
              <a:t>Then the word of the L</a:t>
            </a:r>
            <a:r>
              <a:rPr lang="en-US" sz="2700" dirty="0">
                <a:solidFill>
                  <a:srgbClr val="FFFFCC"/>
                </a:solidFill>
                <a:ea typeface="Times New Roman" panose="02020603050405020304" pitchFamily="18" charset="0"/>
              </a:rPr>
              <a:t>ORD</a:t>
            </a:r>
            <a:r>
              <a:rPr lang="en-US" sz="3000" dirty="0">
                <a:solidFill>
                  <a:srgbClr val="FFFFCC"/>
                </a:solidFill>
                <a:ea typeface="Times New Roman" panose="02020603050405020304" pitchFamily="18" charset="0"/>
              </a:rPr>
              <a:t> came to him, saying,  </a:t>
            </a:r>
            <a:r>
              <a:rPr lang="en-US" sz="3000" dirty="0">
                <a:solidFill>
                  <a:schemeClr val="bg1"/>
                </a:solidFill>
                <a:ea typeface="Times New Roman" panose="02020603050405020304" pitchFamily="18" charset="0"/>
              </a:rPr>
              <a:t>3 </a:t>
            </a:r>
            <a:r>
              <a:rPr lang="en-US" sz="3000" dirty="0">
                <a:solidFill>
                  <a:srgbClr val="FFFFCC"/>
                </a:solidFill>
                <a:ea typeface="Times New Roman" panose="02020603050405020304" pitchFamily="18" charset="0"/>
              </a:rPr>
              <a:t>Get away from here and turn eastward, and hide by the Brook Cherith, which flows into the Jordan.  </a:t>
            </a:r>
            <a:r>
              <a:rPr lang="en-US" sz="3000" dirty="0">
                <a:solidFill>
                  <a:schemeClr val="bg1"/>
                </a:solidFill>
                <a:ea typeface="Times New Roman" panose="02020603050405020304" pitchFamily="18" charset="0"/>
              </a:rPr>
              <a:t>4</a:t>
            </a:r>
            <a:r>
              <a:rPr lang="en-US" sz="3000" dirty="0">
                <a:solidFill>
                  <a:srgbClr val="FFFFCC"/>
                </a:solidFill>
                <a:ea typeface="Times New Roman" panose="02020603050405020304" pitchFamily="18" charset="0"/>
              </a:rPr>
              <a:t> And it will be that you shall drink from the brook, and I have com-</a:t>
            </a:r>
            <a:r>
              <a:rPr lang="en-US" sz="3000" dirty="0" err="1">
                <a:solidFill>
                  <a:srgbClr val="FFFFCC"/>
                </a:solidFill>
                <a:ea typeface="Times New Roman" panose="02020603050405020304" pitchFamily="18" charset="0"/>
              </a:rPr>
              <a:t>manded</a:t>
            </a:r>
            <a:r>
              <a:rPr lang="en-US" sz="3000" dirty="0">
                <a:solidFill>
                  <a:srgbClr val="FFFFCC"/>
                </a:solidFill>
                <a:ea typeface="Times New Roman" panose="02020603050405020304" pitchFamily="18" charset="0"/>
              </a:rPr>
              <a:t> the ravens to feed you there.</a:t>
            </a:r>
          </a:p>
          <a:p>
            <a:pPr marL="227013" indent="-227013">
              <a:spcAft>
                <a:spcPts val="600"/>
              </a:spcAft>
              <a:buFont typeface="Arial" panose="020B0604020202020204" pitchFamily="34" charset="0"/>
              <a:buChar char="•"/>
            </a:pPr>
            <a:r>
              <a:rPr lang="en-US" sz="3000" dirty="0">
                <a:solidFill>
                  <a:schemeClr val="bg1"/>
                </a:solidFill>
                <a:ea typeface="Times New Roman" panose="02020603050405020304" pitchFamily="18" charset="0"/>
              </a:rPr>
              <a:t>Mt.3:1,4</a:t>
            </a: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230166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0"/>
              </a:spcAft>
              <a:buNone/>
            </a:pPr>
            <a:r>
              <a:rPr lang="en-US" sz="3000" dirty="0">
                <a:solidFill>
                  <a:srgbClr val="CCFFFF"/>
                </a:solidFill>
                <a:ea typeface="Times New Roman" panose="02020603050405020304" pitchFamily="18" charset="0"/>
              </a:rPr>
              <a:t>Troubled Israel – </a:t>
            </a:r>
          </a:p>
          <a:p>
            <a:r>
              <a:rPr lang="en-US" sz="3000" dirty="0">
                <a:solidFill>
                  <a:schemeClr val="bg1"/>
                </a:solidFill>
                <a:ea typeface="Times New Roman" panose="02020603050405020304" pitchFamily="18" charset="0"/>
              </a:rPr>
              <a:t>1 K.18:17, </a:t>
            </a:r>
            <a:r>
              <a:rPr lang="en-US" sz="3000" dirty="0">
                <a:solidFill>
                  <a:srgbClr val="FFFFCC"/>
                </a:solidFill>
              </a:rPr>
              <a:t>Then it happened, when Ahab saw Elijah, that Ahab said to him, Is that you, O troubler of Israel?</a:t>
            </a:r>
            <a:endParaRPr lang="en-US" sz="3000" dirty="0">
              <a:solidFill>
                <a:schemeClr val="bg1"/>
              </a:solidFill>
              <a:ea typeface="Times New Roman" panose="02020603050405020304" pitchFamily="18" charset="0"/>
            </a:endParaRPr>
          </a:p>
          <a:p>
            <a:pPr marL="227013" indent="-227013">
              <a:spcAft>
                <a:spcPts val="600"/>
              </a:spcAft>
              <a:buFont typeface="Arial" panose="020B0604020202020204" pitchFamily="34" charset="0"/>
              <a:buChar char="•"/>
            </a:pPr>
            <a:r>
              <a:rPr lang="en-US" sz="3000" dirty="0">
                <a:solidFill>
                  <a:schemeClr val="bg1"/>
                </a:solidFill>
                <a:ea typeface="Times New Roman" panose="02020603050405020304" pitchFamily="18" charset="0"/>
              </a:rPr>
              <a:t>Mt.3:7-10</a:t>
            </a:r>
          </a:p>
          <a:p>
            <a:pPr marL="0" indent="0">
              <a:spcAft>
                <a:spcPts val="200"/>
              </a:spcAft>
              <a:buNone/>
            </a:pPr>
            <a:endParaRPr lang="en-US" sz="3000" dirty="0">
              <a:solidFill>
                <a:srgbClr val="CCFFFF"/>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58962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6193410"/>
          </a:xfrm>
        </p:spPr>
        <p:txBody>
          <a:bodyPr/>
          <a:lstStyle/>
          <a:p>
            <a:pPr marL="0" indent="0" algn="ctr">
              <a:spcAft>
                <a:spcPts val="0"/>
              </a:spcAft>
              <a:buNone/>
            </a:pPr>
            <a:r>
              <a:rPr lang="en-US" sz="2900" dirty="0">
                <a:solidFill>
                  <a:srgbClr val="CCFFFF"/>
                </a:solidFill>
                <a:ea typeface="Times New Roman" panose="02020603050405020304" pitchFamily="18" charset="0"/>
              </a:rPr>
              <a:t>Condemned wicked kings and queens – </a:t>
            </a:r>
            <a:endParaRPr lang="en-US" sz="3000" dirty="0">
              <a:solidFill>
                <a:srgbClr val="FFFFCC"/>
              </a:solidFill>
              <a:ea typeface="Times New Roman" panose="02020603050405020304" pitchFamily="18" charset="0"/>
            </a:endParaRPr>
          </a:p>
          <a:p>
            <a:pPr>
              <a:spcAft>
                <a:spcPts val="0"/>
              </a:spcAft>
              <a:buFont typeface="Arial" panose="020B0604020202020204" pitchFamily="34" charset="0"/>
              <a:buChar char="•"/>
            </a:pPr>
            <a:r>
              <a:rPr lang="en-US" sz="2900" dirty="0">
                <a:solidFill>
                  <a:schemeClr val="bg1"/>
                </a:solidFill>
                <a:ea typeface="Times New Roman" panose="02020603050405020304" pitchFamily="18" charset="0"/>
              </a:rPr>
              <a:t>1 K.18:18 </a:t>
            </a:r>
            <a:r>
              <a:rPr lang="en-US" sz="2800" dirty="0">
                <a:solidFill>
                  <a:srgbClr val="FFFFCC"/>
                </a:solidFill>
                <a:ea typeface="Times New Roman" panose="02020603050405020304" pitchFamily="18" charset="0"/>
              </a:rPr>
              <a:t>And he answered, I have not troubled Israel, but you and your father’s house have, in that you have forsaken the commandments of the L</a:t>
            </a:r>
            <a:r>
              <a:rPr lang="en-US" sz="2600" dirty="0">
                <a:solidFill>
                  <a:srgbClr val="FFFFCC"/>
                </a:solidFill>
                <a:ea typeface="Times New Roman" panose="02020603050405020304" pitchFamily="18" charset="0"/>
              </a:rPr>
              <a:t>ORD</a:t>
            </a:r>
            <a:r>
              <a:rPr lang="en-US" sz="2800" dirty="0">
                <a:solidFill>
                  <a:srgbClr val="FFFFCC"/>
                </a:solidFill>
                <a:ea typeface="Times New Roman" panose="02020603050405020304" pitchFamily="18" charset="0"/>
              </a:rPr>
              <a:t> and have followed the Baals.  </a:t>
            </a:r>
            <a:r>
              <a:rPr lang="en-US" sz="2800" dirty="0">
                <a:solidFill>
                  <a:schemeClr val="bg1"/>
                </a:solidFill>
                <a:ea typeface="Times New Roman" panose="02020603050405020304" pitchFamily="18" charset="0"/>
              </a:rPr>
              <a:t>19</a:t>
            </a:r>
            <a:r>
              <a:rPr lang="en-US" sz="2800" dirty="0">
                <a:solidFill>
                  <a:srgbClr val="FFFFCC"/>
                </a:solidFill>
                <a:ea typeface="Times New Roman" panose="02020603050405020304" pitchFamily="18" charset="0"/>
              </a:rPr>
              <a:t> Now therefore, send and gather all Israel to me on Mount Carmel, the four hundred and fifty prophets of Baal, and the four hundred prophets of Asherah, who eat at Jezebel’s table.</a:t>
            </a:r>
          </a:p>
          <a:p>
            <a:pPr marL="339725" indent="-339725">
              <a:spcAft>
                <a:spcPts val="600"/>
              </a:spcAft>
              <a:buFont typeface="Arial" panose="020B0604020202020204" pitchFamily="34" charset="0"/>
              <a:buChar char="•"/>
            </a:pPr>
            <a:r>
              <a:rPr lang="en-US" sz="3000" dirty="0">
                <a:solidFill>
                  <a:schemeClr val="bg1"/>
                </a:solidFill>
                <a:ea typeface="Times New Roman" panose="02020603050405020304" pitchFamily="18" charset="0"/>
              </a:rPr>
              <a:t>Mt.3:7;  14:3-12</a:t>
            </a: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415051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200"/>
              </a:spcAft>
              <a:buNone/>
            </a:pPr>
            <a:r>
              <a:rPr lang="en-US" sz="3000" dirty="0">
                <a:solidFill>
                  <a:srgbClr val="CCFFFF"/>
                </a:solidFill>
                <a:ea typeface="Times New Roman" panose="02020603050405020304" pitchFamily="18" charset="0"/>
              </a:rPr>
              <a:t>Preached repentance –  </a:t>
            </a:r>
          </a:p>
          <a:p>
            <a:pPr marL="339725" lvl="1"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1 K.18:21, </a:t>
            </a:r>
            <a:r>
              <a:rPr lang="en-US" sz="3000" dirty="0">
                <a:solidFill>
                  <a:srgbClr val="FFFFCC"/>
                </a:solidFill>
                <a:ea typeface="Times New Roman" panose="02020603050405020304" pitchFamily="18" charset="0"/>
              </a:rPr>
              <a:t>And Elijah came to all the people, and said, How long will you falter between two opinions? If the L</a:t>
            </a:r>
            <a:r>
              <a:rPr lang="en-US" sz="2700" dirty="0">
                <a:solidFill>
                  <a:srgbClr val="FFFFCC"/>
                </a:solidFill>
                <a:ea typeface="Times New Roman" panose="02020603050405020304" pitchFamily="18" charset="0"/>
              </a:rPr>
              <a:t>ORD</a:t>
            </a:r>
            <a:r>
              <a:rPr lang="en-US" sz="3000" dirty="0">
                <a:solidFill>
                  <a:srgbClr val="FFFFCC"/>
                </a:solidFill>
                <a:ea typeface="Times New Roman" panose="02020603050405020304" pitchFamily="18" charset="0"/>
              </a:rPr>
              <a:t> is God, follow Him; but if Baal, follow him.  But the people answered him not a word.</a:t>
            </a:r>
          </a:p>
          <a:p>
            <a:pPr marL="339725" lvl="1"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Mt.3:2, 8, 11</a:t>
            </a:r>
            <a:endParaRPr lang="en-US" sz="3000" dirty="0">
              <a:solidFill>
                <a:srgbClr val="CCFFFF"/>
              </a:solidFill>
              <a:ea typeface="Times New Roman" panose="02020603050405020304" pitchFamily="18" charset="0"/>
            </a:endParaRP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412857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200"/>
              </a:spcAft>
              <a:buNone/>
            </a:pPr>
            <a:r>
              <a:rPr lang="en-US" sz="3000" dirty="0">
                <a:solidFill>
                  <a:srgbClr val="CCFFFF"/>
                </a:solidFill>
                <a:ea typeface="Times New Roman" panose="02020603050405020304" pitchFamily="18" charset="0"/>
              </a:rPr>
              <a:t>Rejected by own people –  </a:t>
            </a:r>
          </a:p>
          <a:p>
            <a:pPr marL="339725"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1 K.18:21, </a:t>
            </a:r>
            <a:r>
              <a:rPr lang="en-US" sz="3000" dirty="0">
                <a:solidFill>
                  <a:srgbClr val="FFFFCC"/>
                </a:solidFill>
                <a:ea typeface="Times New Roman" panose="02020603050405020304" pitchFamily="18" charset="0"/>
              </a:rPr>
              <a:t>And Elijah came to all the people, and said, How long will you falter between two opinions?  If the L</a:t>
            </a:r>
            <a:r>
              <a:rPr lang="en-US" sz="2700" dirty="0">
                <a:solidFill>
                  <a:srgbClr val="FFFFCC"/>
                </a:solidFill>
                <a:ea typeface="Times New Roman" panose="02020603050405020304" pitchFamily="18" charset="0"/>
              </a:rPr>
              <a:t>ORD</a:t>
            </a:r>
            <a:r>
              <a:rPr lang="en-US" sz="3000" dirty="0">
                <a:solidFill>
                  <a:srgbClr val="FFFFCC"/>
                </a:solidFill>
                <a:ea typeface="Times New Roman" panose="02020603050405020304" pitchFamily="18" charset="0"/>
              </a:rPr>
              <a:t> is God, follow Him; but if Baal, follow him.  But the people answered him not a word.</a:t>
            </a:r>
          </a:p>
          <a:p>
            <a:pPr marL="339725"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Mt.21:32;  Lk.7:29-30</a:t>
            </a:r>
          </a:p>
          <a:p>
            <a:pPr marL="0" indent="0">
              <a:spcAft>
                <a:spcPts val="200"/>
              </a:spcAft>
              <a:buNone/>
            </a:pPr>
            <a:endParaRPr lang="en-US" sz="3000" dirty="0">
              <a:solidFill>
                <a:srgbClr val="CCFFFF"/>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21994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245097"/>
            <a:ext cx="8495974" cy="5969069"/>
          </a:xfrm>
        </p:spPr>
        <p:txBody>
          <a:bodyPr/>
          <a:lstStyle/>
          <a:p>
            <a:pPr marL="0" indent="0" algn="ctr">
              <a:spcAft>
                <a:spcPts val="200"/>
              </a:spcAft>
              <a:buNone/>
            </a:pPr>
            <a:r>
              <a:rPr lang="en-US" sz="3000" dirty="0">
                <a:solidFill>
                  <a:srgbClr val="CCFFFF"/>
                </a:solidFill>
                <a:ea typeface="Times New Roman" panose="02020603050405020304" pitchFamily="18" charset="0"/>
              </a:rPr>
              <a:t>Hated by wicked queen –</a:t>
            </a:r>
          </a:p>
          <a:p>
            <a:r>
              <a:rPr lang="en-US" sz="3000" dirty="0">
                <a:solidFill>
                  <a:schemeClr val="bg1"/>
                </a:solidFill>
                <a:ea typeface="Times New Roman" panose="02020603050405020304" pitchFamily="18" charset="0"/>
              </a:rPr>
              <a:t>1 K.19:1, </a:t>
            </a:r>
            <a:r>
              <a:rPr lang="en-US" dirty="0">
                <a:solidFill>
                  <a:srgbClr val="FFFFCC"/>
                </a:solidFill>
              </a:rPr>
              <a:t>And Ahab told Jezebel all that Elijah had done, also how he had executed all the prophets with the sword.  </a:t>
            </a:r>
            <a:r>
              <a:rPr lang="en-US" dirty="0">
                <a:solidFill>
                  <a:schemeClr val="bg1"/>
                </a:solidFill>
              </a:rPr>
              <a:t>2</a:t>
            </a:r>
            <a:r>
              <a:rPr lang="en-US" baseline="30000" dirty="0">
                <a:solidFill>
                  <a:srgbClr val="FFFFCC"/>
                </a:solidFill>
              </a:rPr>
              <a:t> </a:t>
            </a:r>
            <a:r>
              <a:rPr lang="en-US" sz="3000" dirty="0">
                <a:solidFill>
                  <a:srgbClr val="FFFFCC"/>
                </a:solidFill>
              </a:rPr>
              <a:t>Then Jezebel sent a messenger to Elijah, saying, So let the gods do to me, and more also, if I do not make your life as the life of one of them by tomorrow about this time.</a:t>
            </a:r>
          </a:p>
          <a:p>
            <a:pPr marL="339725" indent="-339725">
              <a:spcAft>
                <a:spcPts val="200"/>
              </a:spcAft>
              <a:buFont typeface="Arial" panose="020B0604020202020204" pitchFamily="34" charset="0"/>
              <a:buChar char="•"/>
            </a:pPr>
            <a:r>
              <a:rPr lang="en-US" sz="3000" dirty="0">
                <a:solidFill>
                  <a:schemeClr val="bg1"/>
                </a:solidFill>
                <a:ea typeface="Times New Roman" panose="02020603050405020304" pitchFamily="18" charset="0"/>
              </a:rPr>
              <a:t>Mk.6</a:t>
            </a:r>
            <a:endParaRPr lang="en-US" sz="3000" dirty="0">
              <a:solidFill>
                <a:srgbClr val="CCFFFF"/>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79546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3044</TotalTime>
  <Words>1478</Words>
  <Application>Microsoft Office PowerPoint</Application>
  <PresentationFormat>On-screen Show (4:3)</PresentationFormat>
  <Paragraphs>98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Verdana</vt:lpstr>
      <vt:lpstr>Wingdings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Fulfilled prophecies</vt:lpstr>
      <vt:lpstr>A. Fulfilled prophecies</vt:lpstr>
      <vt:lpstr>A. Fulfilled prophecies B. Flawed prophets</vt:lpstr>
      <vt:lpstr>A. Fulfilled prophecies B. Flawed prophets</vt:lpstr>
      <vt:lpstr>A. Fulfilled prophecies B. Flawed prophets</vt:lpstr>
      <vt:lpstr>A. Fulfilled prophecies B. Flawed prophets C. Fabricated problems</vt:lpstr>
      <vt:lpstr>A. Fulfilled prophecies B. Flawed prophets C. Fabricated problems D. Foreign progress</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37</cp:revision>
  <dcterms:created xsi:type="dcterms:W3CDTF">2006-09-18T21:36:30Z</dcterms:created>
  <dcterms:modified xsi:type="dcterms:W3CDTF">2024-05-04T03:43:07Z</dcterms:modified>
</cp:coreProperties>
</file>