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475" r:id="rId3"/>
    <p:sldId id="535" r:id="rId4"/>
    <p:sldId id="562" r:id="rId5"/>
    <p:sldId id="537" r:id="rId6"/>
    <p:sldId id="563" r:id="rId7"/>
    <p:sldId id="564" r:id="rId8"/>
    <p:sldId id="565" r:id="rId9"/>
    <p:sldId id="566" r:id="rId10"/>
    <p:sldId id="567" r:id="rId11"/>
    <p:sldId id="455" r:id="rId12"/>
    <p:sldId id="568" r:id="rId13"/>
    <p:sldId id="569" r:id="rId14"/>
    <p:sldId id="570" r:id="rId15"/>
    <p:sldId id="571" r:id="rId16"/>
    <p:sldId id="572" r:id="rId17"/>
    <p:sldId id="5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CC"/>
    <a:srgbClr val="FFFF99"/>
    <a:srgbClr val="CCFFFF"/>
    <a:srgbClr val="FF9900"/>
    <a:srgbClr val="00FFCC"/>
    <a:srgbClr val="99FF66"/>
    <a:srgbClr val="FFCC99"/>
    <a:srgbClr val="0000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295400"/>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Satan:  Adversary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Satan Is Our Mortal Enemy (Adversary)</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9CB977CD-EB0B-4C33-AEA5-456BBDF49E33}"/>
              </a:ext>
            </a:extLst>
          </p:cNvPr>
          <p:cNvSpPr/>
          <p:nvPr/>
        </p:nvSpPr>
        <p:spPr>
          <a:xfrm>
            <a:off x="1410856" y="22098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III. </a:t>
            </a:r>
            <a:r>
              <a:rPr lang="en-US" sz="3600" dirty="0">
                <a:solidFill>
                  <a:schemeClr val="bg1"/>
                </a:solidFill>
                <a:ea typeface="Verdana" panose="020B0604030504040204" pitchFamily="34" charset="0"/>
              </a:rPr>
              <a:t>What Is Satan Like?</a:t>
            </a:r>
            <a:endParaRPr lang="en-US" sz="3400" dirty="0">
              <a:solidFill>
                <a:schemeClr val="bg1"/>
              </a:solidFill>
            </a:endParaRPr>
          </a:p>
        </p:txBody>
      </p:sp>
      <p:sp>
        <p:nvSpPr>
          <p:cNvPr id="5" name="Rectangle: Rounded Corners 4">
            <a:extLst>
              <a:ext uri="{FF2B5EF4-FFF2-40B4-BE49-F238E27FC236}">
                <a16:creationId xmlns:a16="http://schemas.microsoft.com/office/drawing/2014/main" id="{D577299D-1664-4CB9-9F2F-2D94C7EE68FC}"/>
              </a:ext>
            </a:extLst>
          </p:cNvPr>
          <p:cNvSpPr/>
          <p:nvPr/>
        </p:nvSpPr>
        <p:spPr>
          <a:xfrm>
            <a:off x="1417780" y="1600200"/>
            <a:ext cx="6324599"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Distorted View Of </a:t>
            </a:r>
            <a:r>
              <a:rPr lang="en-US" sz="2400" dirty="0">
                <a:solidFill>
                  <a:schemeClr val="bg1"/>
                </a:solidFill>
                <a:ea typeface="Verdana" panose="020B0604030504040204" pitchFamily="34" charset="0"/>
              </a:rPr>
              <a:t>Satan</a:t>
            </a:r>
            <a:endParaRPr lang="en-US" sz="2400" dirty="0">
              <a:solidFill>
                <a:schemeClr val="bg1"/>
              </a:solidFill>
            </a:endParaRPr>
          </a:p>
        </p:txBody>
      </p:sp>
    </p:spTree>
    <p:extLst>
      <p:ext uri="{BB962C8B-B14F-4D97-AF65-F5344CB8AC3E}">
        <p14:creationId xmlns:p14="http://schemas.microsoft.com/office/powerpoint/2010/main" val="143788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00"/>
                </a:solidFill>
              </a:rPr>
              <a:t>Crafty / Subtle</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a:spcAft>
                <a:spcPts val="3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Gn.3:13 – purpose: seduce them with guile </a:t>
            </a:r>
            <a:endParaRPr lang="en-US" sz="3000" dirty="0">
              <a:solidFill>
                <a:schemeClr val="bg1"/>
              </a:solidFill>
              <a:ea typeface="Verdana" panose="020B0604030504040204" pitchFamily="34" charset="0"/>
              <a:cs typeface="Times New Roman" panose="02020603050405020304" pitchFamily="18" charset="0"/>
            </a:endParaRPr>
          </a:p>
          <a:p>
            <a:pPr lvl="1">
              <a:spcAft>
                <a:spcPts val="3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Satan’s question: has God said you can’t eat from any tree?</a:t>
            </a:r>
          </a:p>
          <a:p>
            <a:pPr lvl="2">
              <a:spcAft>
                <a:spcPts val="3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Distortion.  Could eat of all except one</a:t>
            </a:r>
          </a:p>
          <a:p>
            <a:pPr lvl="1">
              <a:spcAft>
                <a:spcPts val="3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Implication: God opposes your ‘freedom’</a:t>
            </a:r>
          </a:p>
        </p:txBody>
      </p:sp>
    </p:spTree>
    <p:extLst>
      <p:ext uri="{BB962C8B-B14F-4D97-AF65-F5344CB8AC3E}">
        <p14:creationId xmlns:p14="http://schemas.microsoft.com/office/powerpoint/2010/main" val="1419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914400"/>
          </a:xfrm>
        </p:spPr>
        <p:txBody>
          <a:bodyPr/>
          <a:lstStyle/>
          <a:p>
            <a:r>
              <a:rPr lang="en-US" sz="2400" dirty="0">
                <a:solidFill>
                  <a:schemeClr val="bg1"/>
                </a:solidFill>
              </a:rPr>
              <a:t>Crafty / Subtle</a:t>
            </a:r>
            <a:br>
              <a:rPr lang="en-US" sz="2400" dirty="0">
                <a:solidFill>
                  <a:srgbClr val="FFFF00"/>
                </a:solidFill>
              </a:rPr>
            </a:br>
            <a:r>
              <a:rPr lang="en-US" sz="3600" dirty="0">
                <a:solidFill>
                  <a:srgbClr val="FFFF00"/>
                </a:solidFill>
              </a:rPr>
              <a:t>Liar</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08062"/>
            <a:ext cx="8610600" cy="5392737"/>
          </a:xfrm>
        </p:spPr>
        <p:txBody>
          <a:bodyPr/>
          <a:lstStyle/>
          <a:p>
            <a:pPr>
              <a:spcAft>
                <a:spcPts val="3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“You will not die; will be as God” – outright lie</a:t>
            </a:r>
          </a:p>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Jn.8:44.  </a:t>
            </a:r>
          </a:p>
          <a:p>
            <a:pPr lvl="1">
              <a:spcAft>
                <a:spcPts val="30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“If you want to be free, eat this fruit!”</a:t>
            </a:r>
          </a:p>
          <a:p>
            <a:pPr lvl="1">
              <a:spcAft>
                <a:spcPts val="30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“Overthrow the dictator”</a:t>
            </a:r>
          </a:p>
          <a:p>
            <a:pPr lvl="1">
              <a:spcAft>
                <a:spcPts val="30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“Be autonomous.”</a:t>
            </a:r>
          </a:p>
        </p:txBody>
      </p:sp>
      <p:sp>
        <p:nvSpPr>
          <p:cNvPr id="3" name="Rectangle 2">
            <a:extLst>
              <a:ext uri="{FF2B5EF4-FFF2-40B4-BE49-F238E27FC236}">
                <a16:creationId xmlns:a16="http://schemas.microsoft.com/office/drawing/2014/main" id="{9E055665-6D40-4717-8639-8509309EE80D}"/>
              </a:ext>
            </a:extLst>
          </p:cNvPr>
          <p:cNvSpPr/>
          <p:nvPr/>
        </p:nvSpPr>
        <p:spPr>
          <a:xfrm>
            <a:off x="1355436" y="4191000"/>
            <a:ext cx="6435436" cy="1143000"/>
          </a:xfrm>
          <a:prstGeom prst="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When we sin we believe his lies –</a:t>
            </a:r>
            <a:br>
              <a:rPr lang="en-US" sz="3200" dirty="0"/>
            </a:br>
            <a:r>
              <a:rPr lang="en-US" sz="3200" dirty="0"/>
              <a:t>put our desires over will of God.</a:t>
            </a:r>
          </a:p>
        </p:txBody>
      </p:sp>
    </p:spTree>
    <p:extLst>
      <p:ext uri="{BB962C8B-B14F-4D97-AF65-F5344CB8AC3E}">
        <p14:creationId xmlns:p14="http://schemas.microsoft.com/office/powerpoint/2010/main" val="366032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354137"/>
          </a:xfrm>
        </p:spPr>
        <p:txBody>
          <a:bodyPr/>
          <a:lstStyle/>
          <a:p>
            <a:r>
              <a:rPr lang="en-US" sz="2400" dirty="0">
                <a:solidFill>
                  <a:schemeClr val="bg1"/>
                </a:solidFill>
              </a:rPr>
              <a:t>Crafty / Subtle</a:t>
            </a:r>
            <a:br>
              <a:rPr lang="en-US" sz="2400" dirty="0">
                <a:solidFill>
                  <a:schemeClr val="bg1"/>
                </a:solidFill>
              </a:rPr>
            </a:br>
            <a:r>
              <a:rPr lang="en-US" sz="2400" dirty="0">
                <a:solidFill>
                  <a:schemeClr val="bg1"/>
                </a:solidFill>
              </a:rPr>
              <a:t>Liar</a:t>
            </a:r>
            <a:br>
              <a:rPr lang="en-US" sz="3600" dirty="0">
                <a:solidFill>
                  <a:srgbClr val="FFFF00"/>
                </a:solidFill>
              </a:rPr>
            </a:br>
            <a:r>
              <a:rPr lang="en-US" sz="3600" dirty="0">
                <a:solidFill>
                  <a:srgbClr val="FFFF00"/>
                </a:solidFill>
              </a:rPr>
              <a:t>Strong</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447800"/>
            <a:ext cx="8610600" cy="4800600"/>
          </a:xfrm>
        </p:spPr>
        <p:txBody>
          <a:bodyPr/>
          <a:lstStyle/>
          <a:p>
            <a:pPr>
              <a:spcAft>
                <a:spcPts val="4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No match for God (not omnipotent) . . . but potent; stronger than we are.</a:t>
            </a:r>
          </a:p>
          <a:p>
            <a:pPr>
              <a:spcAft>
                <a:spcPts val="4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Lk.22:31-34, off guard</a:t>
            </a:r>
          </a:p>
          <a:p>
            <a:pPr>
              <a:spcAft>
                <a:spcPts val="4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1 Pt.5:8-9, lion attack</a:t>
            </a:r>
          </a:p>
          <a:p>
            <a:pPr lvl="1">
              <a:spcAft>
                <a:spcPts val="4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Ro.12:10, this is a test</a:t>
            </a:r>
          </a:p>
          <a:p>
            <a:pPr>
              <a:spcAft>
                <a:spcPts val="4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Ja.4:7, resistance movement</a:t>
            </a:r>
          </a:p>
          <a:p>
            <a:pPr lvl="1">
              <a:spcAft>
                <a:spcPts val="4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Mt.4:1-11, the Example</a:t>
            </a:r>
          </a:p>
          <a:p>
            <a:pPr lvl="1">
              <a:spcAft>
                <a:spcPts val="3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Ep.4:26-27, the setting sun</a:t>
            </a:r>
          </a:p>
        </p:txBody>
      </p:sp>
    </p:spTree>
    <p:extLst>
      <p:ext uri="{BB962C8B-B14F-4D97-AF65-F5344CB8AC3E}">
        <p14:creationId xmlns:p14="http://schemas.microsoft.com/office/powerpoint/2010/main" val="73933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735137"/>
          </a:xfrm>
        </p:spPr>
        <p:txBody>
          <a:bodyPr/>
          <a:lstStyle/>
          <a:p>
            <a:r>
              <a:rPr lang="en-US" sz="2400" dirty="0">
                <a:solidFill>
                  <a:schemeClr val="bg1"/>
                </a:solidFill>
              </a:rPr>
              <a:t>Crafty / Subtle</a:t>
            </a:r>
            <a:br>
              <a:rPr lang="en-US" sz="2400" dirty="0">
                <a:solidFill>
                  <a:schemeClr val="bg1"/>
                </a:solidFill>
              </a:rPr>
            </a:br>
            <a:r>
              <a:rPr lang="en-US" sz="2400" dirty="0">
                <a:solidFill>
                  <a:schemeClr val="bg1"/>
                </a:solidFill>
              </a:rPr>
              <a:t>Liar</a:t>
            </a:r>
            <a:br>
              <a:rPr lang="en-US" sz="3600" dirty="0">
                <a:solidFill>
                  <a:schemeClr val="bg1"/>
                </a:solidFill>
              </a:rPr>
            </a:br>
            <a:r>
              <a:rPr lang="en-US" sz="2400" dirty="0">
                <a:solidFill>
                  <a:schemeClr val="bg1"/>
                </a:solidFill>
              </a:rPr>
              <a:t>Strong</a:t>
            </a:r>
            <a:br>
              <a:rPr lang="en-US" sz="3600" dirty="0">
                <a:solidFill>
                  <a:srgbClr val="FFFF00"/>
                </a:solidFill>
              </a:rPr>
            </a:br>
            <a:r>
              <a:rPr lang="en-US" sz="3600" dirty="0">
                <a:solidFill>
                  <a:srgbClr val="FFFF00"/>
                </a:solidFill>
              </a:rPr>
              <a:t>History of Hostility </a:t>
            </a:r>
            <a:r>
              <a:rPr lang="en-US" sz="2000" dirty="0">
                <a:solidFill>
                  <a:srgbClr val="CCFFFF"/>
                </a:solidFill>
              </a:rPr>
              <a:t>(1/3)</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981200"/>
            <a:ext cx="8610600" cy="4419600"/>
          </a:xfrm>
        </p:spPr>
        <p:txBody>
          <a:bodyPr/>
          <a:lstStyle/>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Gn.3-4, first family</a:t>
            </a:r>
          </a:p>
          <a:p>
            <a:pPr>
              <a:spcAft>
                <a:spcPts val="9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Gn.6, flood</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Gn.27, Esau and Jacob</a:t>
            </a:r>
          </a:p>
          <a:p>
            <a:pPr>
              <a:spcAft>
                <a:spcPts val="9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Ex.1, Pharaoh and Israel</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Ex.32, golden calf</a:t>
            </a:r>
          </a:p>
          <a:p>
            <a:pPr>
              <a:spcAft>
                <a:spcPts val="3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2 Sm.7, 11-12, David’s extreme fall</a:t>
            </a:r>
          </a:p>
          <a:p>
            <a:pPr marL="0" indent="0">
              <a:spcAft>
                <a:spcPts val="300"/>
              </a:spcAft>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0294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735137"/>
          </a:xfrm>
        </p:spPr>
        <p:txBody>
          <a:bodyPr/>
          <a:lstStyle/>
          <a:p>
            <a:r>
              <a:rPr lang="en-US" sz="2400" dirty="0">
                <a:solidFill>
                  <a:schemeClr val="bg1"/>
                </a:solidFill>
              </a:rPr>
              <a:t>Crafty / Subtle</a:t>
            </a:r>
            <a:br>
              <a:rPr lang="en-US" sz="2400" dirty="0">
                <a:solidFill>
                  <a:schemeClr val="bg1"/>
                </a:solidFill>
              </a:rPr>
            </a:br>
            <a:r>
              <a:rPr lang="en-US" sz="2400" dirty="0">
                <a:solidFill>
                  <a:schemeClr val="bg1"/>
                </a:solidFill>
              </a:rPr>
              <a:t>Liar</a:t>
            </a:r>
            <a:br>
              <a:rPr lang="en-US" sz="3600" dirty="0">
                <a:solidFill>
                  <a:schemeClr val="bg1"/>
                </a:solidFill>
              </a:rPr>
            </a:br>
            <a:r>
              <a:rPr lang="en-US" sz="2400" dirty="0">
                <a:solidFill>
                  <a:schemeClr val="bg1"/>
                </a:solidFill>
              </a:rPr>
              <a:t>Strong</a:t>
            </a:r>
            <a:br>
              <a:rPr lang="en-US" sz="3600" dirty="0">
                <a:solidFill>
                  <a:srgbClr val="FFFF00"/>
                </a:solidFill>
              </a:rPr>
            </a:br>
            <a:r>
              <a:rPr lang="en-US" sz="3600" dirty="0">
                <a:solidFill>
                  <a:srgbClr val="FFFF00"/>
                </a:solidFill>
              </a:rPr>
              <a:t>History of Hostility </a:t>
            </a:r>
            <a:r>
              <a:rPr lang="en-US" sz="2000" dirty="0">
                <a:solidFill>
                  <a:srgbClr val="CCFFFF"/>
                </a:solidFill>
              </a:rPr>
              <a:t>(2/3)</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981200"/>
            <a:ext cx="8610600" cy="4419600"/>
          </a:xfrm>
        </p:spPr>
        <p:txBody>
          <a:bodyPr/>
          <a:lstStyle/>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2 K.11:1ff., Athaliah</a:t>
            </a:r>
          </a:p>
          <a:p>
            <a:pPr>
              <a:spcAft>
                <a:spcPts val="9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1 Chr.21:1ff., David numbered Israel</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Dn.8, Antiochus Epiphanes</a:t>
            </a:r>
          </a:p>
          <a:p>
            <a:pPr>
              <a:spcAft>
                <a:spcPts val="9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Mt.1-2, Herod tries to kill Jesus</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Mt.4, temptation of Jesus</a:t>
            </a:r>
          </a:p>
          <a:p>
            <a:pPr>
              <a:spcAft>
                <a:spcPts val="3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Lk.4,Nazareth</a:t>
            </a:r>
          </a:p>
          <a:p>
            <a:pPr marL="0" indent="0">
              <a:spcAft>
                <a:spcPts val="300"/>
              </a:spcAft>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6385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735137"/>
          </a:xfrm>
        </p:spPr>
        <p:txBody>
          <a:bodyPr/>
          <a:lstStyle/>
          <a:p>
            <a:r>
              <a:rPr lang="en-US" sz="2400" dirty="0">
                <a:solidFill>
                  <a:schemeClr val="bg1"/>
                </a:solidFill>
              </a:rPr>
              <a:t>Crafty / Subtle</a:t>
            </a:r>
            <a:br>
              <a:rPr lang="en-US" sz="2400" dirty="0">
                <a:solidFill>
                  <a:schemeClr val="bg1"/>
                </a:solidFill>
              </a:rPr>
            </a:br>
            <a:r>
              <a:rPr lang="en-US" sz="2400" dirty="0">
                <a:solidFill>
                  <a:schemeClr val="bg1"/>
                </a:solidFill>
              </a:rPr>
              <a:t>Liar</a:t>
            </a:r>
            <a:br>
              <a:rPr lang="en-US" sz="3600" dirty="0">
                <a:solidFill>
                  <a:schemeClr val="bg1"/>
                </a:solidFill>
              </a:rPr>
            </a:br>
            <a:r>
              <a:rPr lang="en-US" sz="2400" dirty="0">
                <a:solidFill>
                  <a:schemeClr val="bg1"/>
                </a:solidFill>
              </a:rPr>
              <a:t>Strong</a:t>
            </a:r>
            <a:br>
              <a:rPr lang="en-US" sz="3600" dirty="0">
                <a:solidFill>
                  <a:srgbClr val="FFFF00"/>
                </a:solidFill>
              </a:rPr>
            </a:br>
            <a:r>
              <a:rPr lang="en-US" sz="3600" dirty="0">
                <a:solidFill>
                  <a:srgbClr val="FFFF00"/>
                </a:solidFill>
              </a:rPr>
              <a:t>History of Hostility </a:t>
            </a:r>
            <a:r>
              <a:rPr lang="en-US" sz="2000" dirty="0">
                <a:solidFill>
                  <a:srgbClr val="CCFFFF"/>
                </a:solidFill>
              </a:rPr>
              <a:t>(3/3)</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981200"/>
            <a:ext cx="8610600" cy="4419600"/>
          </a:xfrm>
        </p:spPr>
        <p:txBody>
          <a:bodyPr/>
          <a:lstStyle/>
          <a:p>
            <a:pPr>
              <a:spcAft>
                <a:spcPts val="9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Lk.22:3, entered Judas</a:t>
            </a:r>
          </a:p>
          <a:p>
            <a:pPr>
              <a:spcAft>
                <a:spcPts val="900"/>
              </a:spcAft>
              <a:buFont typeface="Arial" panose="020B0604020202020204" pitchFamily="34" charset="0"/>
              <a:buChar char="•"/>
            </a:pPr>
            <a:r>
              <a:rPr lang="en-US" dirty="0">
                <a:solidFill>
                  <a:srgbClr val="FFFFCC"/>
                </a:solidFill>
                <a:ea typeface="Verdana" panose="020B0604030504040204" pitchFamily="34" charset="0"/>
                <a:cs typeface="Times New Roman" panose="02020603050405020304" pitchFamily="18" charset="0"/>
              </a:rPr>
              <a:t>Lk.23, crucifixion</a:t>
            </a:r>
          </a:p>
          <a:p>
            <a:pPr>
              <a:spcAft>
                <a:spcPts val="9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Jn.6:70, infiltrated his apostles</a:t>
            </a:r>
          </a:p>
          <a:p>
            <a:pPr>
              <a:spcAft>
                <a:spcPts val="900"/>
              </a:spcAft>
              <a:buFont typeface="Arial" panose="020B0604020202020204" pitchFamily="34" charset="0"/>
              <a:buChar char="•"/>
            </a:pPr>
            <a:r>
              <a:rPr lang="en-US" dirty="0">
                <a:solidFill>
                  <a:srgbClr val="FFFFCC"/>
                </a:solidFill>
                <a:ea typeface="Verdana" panose="020B0604030504040204" pitchFamily="34" charset="0"/>
                <a:cs typeface="Times New Roman" panose="02020603050405020304" pitchFamily="18" charset="0"/>
              </a:rPr>
              <a:t>Ac.5:3, Ananias and Sapphira</a:t>
            </a:r>
          </a:p>
          <a:p>
            <a:pPr>
              <a:spcAft>
                <a:spcPts val="9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1 Th.2:18, </a:t>
            </a:r>
            <a:r>
              <a:rPr lang="en-US" sz="3200" dirty="0" err="1">
                <a:solidFill>
                  <a:schemeClr val="bg1"/>
                </a:solidFill>
                <a:ea typeface="Verdana" panose="020B0604030504040204" pitchFamily="34" charset="0"/>
                <a:cs typeface="Times New Roman" panose="02020603050405020304" pitchFamily="18" charset="0"/>
              </a:rPr>
              <a:t>satan</a:t>
            </a:r>
            <a:r>
              <a:rPr lang="en-US" sz="3200" dirty="0">
                <a:solidFill>
                  <a:schemeClr val="bg1"/>
                </a:solidFill>
                <a:ea typeface="Verdana" panose="020B0604030504040204" pitchFamily="34" charset="0"/>
                <a:cs typeface="Times New Roman" panose="02020603050405020304" pitchFamily="18" charset="0"/>
              </a:rPr>
              <a:t> hindered us</a:t>
            </a:r>
          </a:p>
          <a:p>
            <a:pPr>
              <a:spcAft>
                <a:spcPts val="300"/>
              </a:spcAft>
              <a:buFont typeface="Arial" panose="020B0604020202020204" pitchFamily="34" charset="0"/>
              <a:buChar char="•"/>
            </a:pPr>
            <a:r>
              <a:rPr lang="en-US" dirty="0">
                <a:solidFill>
                  <a:srgbClr val="FFFFCC"/>
                </a:solidFill>
                <a:ea typeface="Verdana" panose="020B0604030504040204" pitchFamily="34" charset="0"/>
                <a:cs typeface="Times New Roman" panose="02020603050405020304" pitchFamily="18" charset="0"/>
              </a:rPr>
              <a:t>Rv.2:10, cast Christians into prison</a:t>
            </a: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300"/>
              </a:spcAft>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4806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4"/>
            <a:ext cx="8229600" cy="762000"/>
          </a:xfrm>
        </p:spPr>
        <p:txBody>
          <a:bodyPr/>
          <a:lstStyle/>
          <a:p>
            <a:r>
              <a:rPr lang="en-US" sz="3600" dirty="0">
                <a:solidFill>
                  <a:srgbClr val="FFFF00"/>
                </a:solidFill>
              </a:rPr>
              <a:t>What to do?</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457200" y="990600"/>
            <a:ext cx="8229600" cy="5410200"/>
          </a:xfrm>
        </p:spPr>
        <p:txBody>
          <a:bodyPr/>
          <a:lstStyle/>
          <a:p>
            <a:pPr>
              <a:spcAft>
                <a:spcPts val="300"/>
              </a:spcAft>
              <a:buFont typeface="Arial" panose="020B0604020202020204" pitchFamily="34" charset="0"/>
              <a:buChar char="•"/>
            </a:pPr>
            <a:r>
              <a:rPr lang="en-US" sz="3300" dirty="0">
                <a:solidFill>
                  <a:schemeClr val="bg1"/>
                </a:solidFill>
                <a:ea typeface="Verdana" panose="020B0604030504040204" pitchFamily="34" charset="0"/>
                <a:cs typeface="Times New Roman" panose="02020603050405020304" pitchFamily="18" charset="0"/>
              </a:rPr>
              <a:t>When </a:t>
            </a:r>
            <a:r>
              <a:rPr lang="en-US" sz="3300" dirty="0" err="1">
                <a:solidFill>
                  <a:schemeClr val="bg1"/>
                </a:solidFill>
                <a:ea typeface="Verdana" panose="020B0604030504040204" pitchFamily="34" charset="0"/>
                <a:cs typeface="Times New Roman" panose="02020603050405020304" pitchFamily="18" charset="0"/>
              </a:rPr>
              <a:t>satan</a:t>
            </a:r>
            <a:r>
              <a:rPr lang="en-US" sz="3300" dirty="0">
                <a:solidFill>
                  <a:schemeClr val="bg1"/>
                </a:solidFill>
                <a:ea typeface="Verdana" panose="020B0604030504040204" pitchFamily="34" charset="0"/>
                <a:cs typeface="Times New Roman" panose="02020603050405020304" pitchFamily="18" charset="0"/>
              </a:rPr>
              <a:t> is working double time, be in prayer overtime.</a:t>
            </a:r>
          </a:p>
          <a:p>
            <a:pPr marL="0" indent="0">
              <a:spcAft>
                <a:spcPts val="300"/>
              </a:spcAft>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2686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 </a:t>
            </a:r>
            <a:r>
              <a:rPr lang="en-US" sz="3600" dirty="0">
                <a:solidFill>
                  <a:schemeClr val="bg1"/>
                </a:solidFill>
                <a:ea typeface="Verdana" panose="020B0604030504040204" pitchFamily="34" charset="0"/>
              </a:rPr>
              <a:t>Satan Is Our Mortal Enemy </a:t>
            </a:r>
            <a:r>
              <a:rPr lang="en-US" sz="3400" dirty="0">
                <a:solidFill>
                  <a:schemeClr val="bg1"/>
                </a:solidFill>
                <a:ea typeface="Verdana" panose="020B0604030504040204" pitchFamily="34" charset="0"/>
              </a:rPr>
              <a:t>(Adversary)</a:t>
            </a:r>
            <a:endParaRPr lang="en-US" sz="3400" dirty="0">
              <a:solidFill>
                <a:schemeClr val="bg1"/>
              </a:solidFill>
            </a:endParaRPr>
          </a:p>
        </p:txBody>
      </p:sp>
    </p:spTree>
    <p:extLst>
      <p:ext uri="{BB962C8B-B14F-4D97-AF65-F5344CB8AC3E}">
        <p14:creationId xmlns:p14="http://schemas.microsoft.com/office/powerpoint/2010/main" val="22599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990600"/>
          </a:xfrm>
        </p:spPr>
        <p:txBody>
          <a:bodyPr/>
          <a:lstStyle/>
          <a:p>
            <a:r>
              <a:rPr lang="en-US" sz="3600" dirty="0">
                <a:solidFill>
                  <a:schemeClr val="bg1"/>
                </a:solidFill>
              </a:rPr>
              <a:t>Not merely evil, but enemy</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990600"/>
            <a:ext cx="8382000" cy="5257800"/>
          </a:xfrm>
        </p:spPr>
        <p:txBody>
          <a:bodyPr/>
          <a:lstStyle/>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Adversary of every Christian</a:t>
            </a:r>
          </a:p>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His greatest enemy: Christ Himself </a:t>
            </a:r>
          </a:p>
          <a:p>
            <a:pPr lvl="1">
              <a:spcAft>
                <a:spcPts val="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Gn.3:15</a:t>
            </a:r>
          </a:p>
          <a:p>
            <a:pPr lvl="2">
              <a:spcBef>
                <a:spcPts val="600"/>
              </a:spcBef>
              <a:spcAft>
                <a:spcPts val="600"/>
              </a:spcAft>
              <a:buFont typeface="Arial" panose="020B0604020202020204" pitchFamily="34" charset="0"/>
              <a:buChar char="•"/>
            </a:pPr>
            <a:r>
              <a:rPr lang="en-US" sz="3200" dirty="0">
                <a:solidFill>
                  <a:srgbClr val="CCFFFF"/>
                </a:solidFill>
                <a:ea typeface="Verdana" panose="020B0604030504040204" pitchFamily="34" charset="0"/>
                <a:cs typeface="Times New Roman" panose="02020603050405020304" pitchFamily="18" charset="0"/>
              </a:rPr>
              <a:t>Sin brings curses</a:t>
            </a:r>
          </a:p>
          <a:p>
            <a:pPr lvl="3">
              <a:spcAft>
                <a:spcPts val="6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Serpent </a:t>
            </a:r>
            <a:r>
              <a:rPr lang="en-US" sz="2400" dirty="0">
                <a:solidFill>
                  <a:srgbClr val="00B0F0"/>
                </a:solidFill>
                <a:latin typeface="Arial" panose="020B0604020202020204" pitchFamily="34" charset="0"/>
                <a:ea typeface="Verdana" panose="020B0604030504040204" pitchFamily="34" charset="0"/>
                <a:cs typeface="Arial" panose="020B0604020202020204" pitchFamily="34" charset="0"/>
              </a:rPr>
              <a:t>♦</a:t>
            </a:r>
            <a:r>
              <a:rPr lang="en-US" sz="3200" dirty="0">
                <a:solidFill>
                  <a:schemeClr val="bg1"/>
                </a:solidFill>
                <a:latin typeface="Arial" panose="020B0604020202020204" pitchFamily="34" charset="0"/>
                <a:ea typeface="Verdana" panose="020B0604030504040204" pitchFamily="34" charset="0"/>
                <a:cs typeface="Arial" panose="020B0604020202020204" pitchFamily="34" charset="0"/>
              </a:rPr>
              <a:t> Seed of woman to crush head of serpent</a:t>
            </a:r>
            <a:endParaRPr lang="en-US" sz="3200" dirty="0">
              <a:solidFill>
                <a:schemeClr val="bg1"/>
              </a:solidFill>
              <a:ea typeface="Verdana" panose="020B0604030504040204" pitchFamily="34" charset="0"/>
              <a:cs typeface="Times New Roman" panose="02020603050405020304" pitchFamily="18" charset="0"/>
            </a:endParaRPr>
          </a:p>
          <a:p>
            <a:pPr lvl="2">
              <a:spcAft>
                <a:spcPts val="0"/>
              </a:spcAft>
              <a:buFont typeface="Arial" panose="020B0604020202020204" pitchFamily="34" charset="0"/>
              <a:buChar char="•"/>
            </a:pPr>
            <a:r>
              <a:rPr lang="en-US" sz="3200" dirty="0">
                <a:solidFill>
                  <a:srgbClr val="CCFFFF"/>
                </a:solidFill>
                <a:ea typeface="Verdana" panose="020B0604030504040204" pitchFamily="34" charset="0"/>
                <a:cs typeface="Times New Roman" panose="02020603050405020304" pitchFamily="18" charset="0"/>
              </a:rPr>
              <a:t>First gospel promise of redemption</a:t>
            </a:r>
          </a:p>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From that moment: </a:t>
            </a:r>
            <a:r>
              <a:rPr lang="en-US" dirty="0" err="1">
                <a:solidFill>
                  <a:srgbClr val="FFFF99"/>
                </a:solidFill>
                <a:ea typeface="Verdana" panose="020B0604030504040204" pitchFamily="34" charset="0"/>
                <a:cs typeface="Times New Roman" panose="02020603050405020304" pitchFamily="18" charset="0"/>
              </a:rPr>
              <a:t>satan</a:t>
            </a:r>
            <a:r>
              <a:rPr lang="en-US" dirty="0">
                <a:solidFill>
                  <a:srgbClr val="FFFF99"/>
                </a:solidFill>
                <a:ea typeface="Verdana" panose="020B0604030504040204" pitchFamily="34" charset="0"/>
                <a:cs typeface="Times New Roman" panose="02020603050405020304" pitchFamily="18" charset="0"/>
              </a:rPr>
              <a:t> is adversary of Christ.   </a:t>
            </a:r>
            <a:r>
              <a:rPr lang="en-US" dirty="0">
                <a:solidFill>
                  <a:schemeClr val="bg1"/>
                </a:solidFill>
                <a:ea typeface="Verdana" panose="020B0604030504040204" pitchFamily="34" charset="0"/>
                <a:cs typeface="Times New Roman" panose="02020603050405020304" pitchFamily="18" charset="0"/>
              </a:rPr>
              <a:t>2 Co.2:5-11</a:t>
            </a:r>
          </a:p>
        </p:txBody>
      </p:sp>
    </p:spTree>
    <p:extLst>
      <p:ext uri="{BB962C8B-B14F-4D97-AF65-F5344CB8AC3E}">
        <p14:creationId xmlns:p14="http://schemas.microsoft.com/office/powerpoint/2010/main" val="124528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Satan Is Our Mortal Enemy (Adversary)</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9CB977CD-EB0B-4C33-AEA5-456BBDF49E33}"/>
              </a:ext>
            </a:extLst>
          </p:cNvPr>
          <p:cNvSpPr/>
          <p:nvPr/>
        </p:nvSpPr>
        <p:spPr>
          <a:xfrm>
            <a:off x="1410856" y="16002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II. </a:t>
            </a:r>
            <a:r>
              <a:rPr lang="en-US" sz="3600" dirty="0">
                <a:solidFill>
                  <a:schemeClr val="bg1"/>
                </a:solidFill>
                <a:ea typeface="Verdana" panose="020B0604030504040204" pitchFamily="34" charset="0"/>
              </a:rPr>
              <a:t>Distorted Views Of Satan</a:t>
            </a:r>
            <a:endParaRPr lang="en-US" sz="3400" dirty="0">
              <a:solidFill>
                <a:schemeClr val="bg1"/>
              </a:solidFill>
            </a:endParaRPr>
          </a:p>
        </p:txBody>
      </p:sp>
    </p:spTree>
    <p:extLst>
      <p:ext uri="{BB962C8B-B14F-4D97-AF65-F5344CB8AC3E}">
        <p14:creationId xmlns:p14="http://schemas.microsoft.com/office/powerpoint/2010/main" val="10049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609600"/>
          </a:xfrm>
        </p:spPr>
        <p:txBody>
          <a:bodyPr/>
          <a:lstStyle/>
          <a:p>
            <a:r>
              <a:rPr lang="en-US" sz="3600" dirty="0">
                <a:solidFill>
                  <a:srgbClr val="FFFF99"/>
                </a:solidFill>
              </a:rPr>
              <a:t>Illusion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762000"/>
            <a:ext cx="8382000" cy="57150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Satan is not real; don’t take him seriously</a:t>
            </a:r>
          </a:p>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Funny creature in red suit…</a:t>
            </a:r>
          </a:p>
          <a:p>
            <a:pPr>
              <a:spcAft>
                <a:spcPts val="0"/>
              </a:spcAft>
              <a:buFont typeface="Arial" panose="020B0604020202020204" pitchFamily="34" charset="0"/>
              <a:buChar char="•"/>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6443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990600"/>
          </a:xfrm>
        </p:spPr>
        <p:txBody>
          <a:bodyPr/>
          <a:lstStyle/>
          <a:p>
            <a:r>
              <a:rPr lang="en-US" sz="2000" dirty="0">
                <a:solidFill>
                  <a:schemeClr val="bg1"/>
                </a:solidFill>
              </a:rPr>
              <a:t>Illusion</a:t>
            </a:r>
            <a:br>
              <a:rPr lang="en-US" sz="3600" dirty="0">
                <a:solidFill>
                  <a:schemeClr val="bg1"/>
                </a:solidFill>
              </a:rPr>
            </a:br>
            <a:r>
              <a:rPr lang="en-US" sz="3600" dirty="0">
                <a:solidFill>
                  <a:srgbClr val="FFFF99"/>
                </a:solidFill>
              </a:rPr>
              <a:t>Omnipotent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143000"/>
            <a:ext cx="8382000" cy="54102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Credit him with greater power than he has</a:t>
            </a:r>
          </a:p>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Dualism is false</a:t>
            </a: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lvl="1">
              <a:spcBef>
                <a:spcPts val="1200"/>
              </a:spcBef>
              <a:spcAft>
                <a:spcPts val="6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Satan is a created being, under sovereignty of God.</a:t>
            </a:r>
          </a:p>
          <a:p>
            <a:pPr lvl="1">
              <a:spcAft>
                <a:spcPts val="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He is NOT God’s equal adversary.</a:t>
            </a: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sz="3200"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8B93B89-4335-471F-BF3E-2CA2CCCEDC2B}"/>
              </a:ext>
            </a:extLst>
          </p:cNvPr>
          <p:cNvSpPr/>
          <p:nvPr/>
        </p:nvSpPr>
        <p:spPr>
          <a:xfrm>
            <a:off x="942108" y="2466108"/>
            <a:ext cx="7269018" cy="1066800"/>
          </a:xfrm>
          <a:prstGeom prst="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Dualism: world is ruled by antagonistic forces: </a:t>
            </a:r>
            <a:r>
              <a:rPr lang="en-US" sz="3200" dirty="0">
                <a:solidFill>
                  <a:srgbClr val="FFFF99"/>
                </a:solidFill>
              </a:rPr>
              <a:t>good vs evil</a:t>
            </a:r>
          </a:p>
        </p:txBody>
      </p:sp>
    </p:spTree>
    <p:extLst>
      <p:ext uri="{BB962C8B-B14F-4D97-AF65-F5344CB8AC3E}">
        <p14:creationId xmlns:p14="http://schemas.microsoft.com/office/powerpoint/2010/main" val="46366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990600"/>
          </a:xfrm>
        </p:spPr>
        <p:txBody>
          <a:bodyPr/>
          <a:lstStyle/>
          <a:p>
            <a:r>
              <a:rPr lang="en-US" sz="2000" dirty="0">
                <a:solidFill>
                  <a:schemeClr val="bg1"/>
                </a:solidFill>
              </a:rPr>
              <a:t>Illusion</a:t>
            </a:r>
            <a:br>
              <a:rPr lang="en-US" sz="3600" dirty="0">
                <a:solidFill>
                  <a:schemeClr val="bg1"/>
                </a:solidFill>
              </a:rPr>
            </a:br>
            <a:r>
              <a:rPr lang="en-US" sz="3600" dirty="0">
                <a:solidFill>
                  <a:srgbClr val="FFFF99"/>
                </a:solidFill>
              </a:rPr>
              <a:t>Omnipotent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143000"/>
            <a:ext cx="8382000" cy="5410200"/>
          </a:xfrm>
        </p:spPr>
        <p:txBody>
          <a:bodyPr/>
          <a:lstStyle/>
          <a:p>
            <a:pPr>
              <a:spcAft>
                <a:spcPts val="600"/>
              </a:spcAft>
              <a:buFont typeface="Arial" panose="020B0604020202020204" pitchFamily="34" charset="0"/>
              <a:buChar char="•"/>
            </a:pPr>
            <a:r>
              <a:rPr lang="en-US" dirty="0">
                <a:solidFill>
                  <a:schemeClr val="bg1">
                    <a:lumMod val="85000"/>
                  </a:schemeClr>
                </a:solidFill>
                <a:ea typeface="Verdana" panose="020B0604030504040204" pitchFamily="34" charset="0"/>
                <a:cs typeface="Times New Roman" panose="02020603050405020304" pitchFamily="18" charset="0"/>
              </a:rPr>
              <a:t>Credit him with greater power than he has</a:t>
            </a:r>
          </a:p>
          <a:p>
            <a:pPr>
              <a:spcAft>
                <a:spcPts val="0"/>
              </a:spcAft>
              <a:buFont typeface="Arial" panose="020B0604020202020204" pitchFamily="34" charset="0"/>
              <a:buChar char="•"/>
            </a:pPr>
            <a:r>
              <a:rPr lang="en-US" dirty="0">
                <a:solidFill>
                  <a:schemeClr val="bg1">
                    <a:lumMod val="85000"/>
                  </a:schemeClr>
                </a:solidFill>
                <a:ea typeface="Verdana" panose="020B0604030504040204" pitchFamily="34" charset="0"/>
                <a:cs typeface="Times New Roman" panose="02020603050405020304" pitchFamily="18" charset="0"/>
              </a:rPr>
              <a:t>Dualism is false</a:t>
            </a:r>
          </a:p>
          <a:p>
            <a:pPr>
              <a:spcAft>
                <a:spcPts val="600"/>
              </a:spcAft>
              <a:buFont typeface="Arial" panose="020B0604020202020204" pitchFamily="34" charset="0"/>
              <a:buChar char="•"/>
            </a:pPr>
            <a:r>
              <a:rPr lang="en-US" u="sng" dirty="0">
                <a:solidFill>
                  <a:schemeClr val="bg1"/>
                </a:solidFill>
                <a:ea typeface="Verdana" panose="020B0604030504040204" pitchFamily="34" charset="0"/>
                <a:cs typeface="Times New Roman" panose="02020603050405020304" pitchFamily="18" charset="0"/>
              </a:rPr>
              <a:t>No creature </a:t>
            </a:r>
            <a:r>
              <a:rPr lang="en-US" dirty="0">
                <a:solidFill>
                  <a:schemeClr val="bg1"/>
                </a:solidFill>
                <a:ea typeface="Verdana" panose="020B0604030504040204" pitchFamily="34" charset="0"/>
                <a:cs typeface="Times New Roman" panose="02020603050405020304" pitchFamily="18" charset="0"/>
              </a:rPr>
              <a:t>has attributes (qualities, characteristics) of God.</a:t>
            </a: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r>
              <a:rPr lang="en-US" dirty="0">
                <a:solidFill>
                  <a:srgbClr val="FFC000"/>
                </a:solidFill>
                <a:ea typeface="Verdana" panose="020B0604030504040204" pitchFamily="34" charset="0"/>
                <a:cs typeface="Times New Roman" panose="02020603050405020304" pitchFamily="18" charset="0"/>
              </a:rPr>
              <a:t>Do not credit God’s attributes to </a:t>
            </a:r>
            <a:r>
              <a:rPr lang="en-US" dirty="0" err="1">
                <a:solidFill>
                  <a:srgbClr val="FFC000"/>
                </a:solidFill>
                <a:ea typeface="Verdana" panose="020B0604030504040204" pitchFamily="34" charset="0"/>
                <a:cs typeface="Times New Roman" panose="02020603050405020304" pitchFamily="18" charset="0"/>
              </a:rPr>
              <a:t>satan</a:t>
            </a:r>
            <a:r>
              <a:rPr lang="en-US" dirty="0">
                <a:solidFill>
                  <a:srgbClr val="FFC000"/>
                </a:solidFill>
                <a:ea typeface="Verdana" panose="020B0604030504040204" pitchFamily="34" charset="0"/>
                <a:cs typeface="Times New Roman" panose="02020603050405020304" pitchFamily="18" charset="0"/>
              </a:rPr>
              <a:t>.</a:t>
            </a: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sz="3200" dirty="0">
              <a:solidFill>
                <a:schemeClr val="bg1"/>
              </a:solidFill>
              <a:ea typeface="Verdana" panose="020B060403050404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4574032-9DB5-4369-95C7-38AAE6B533CE}"/>
              </a:ext>
            </a:extLst>
          </p:cNvPr>
          <p:cNvSpPr/>
          <p:nvPr/>
        </p:nvSpPr>
        <p:spPr>
          <a:xfrm>
            <a:off x="1438564" y="3657600"/>
            <a:ext cx="6285344" cy="990600"/>
          </a:xfrm>
          <a:prstGeom prst="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No </a:t>
            </a:r>
            <a:r>
              <a:rPr lang="en-US" sz="3200" u="sng" dirty="0">
                <a:solidFill>
                  <a:srgbClr val="FFFFCC"/>
                </a:solidFill>
              </a:rPr>
              <a:t>communicable</a:t>
            </a:r>
            <a:r>
              <a:rPr lang="en-US" sz="3200" dirty="0">
                <a:solidFill>
                  <a:srgbClr val="FFFFCC"/>
                </a:solidFill>
              </a:rPr>
              <a:t> attributes</a:t>
            </a:r>
            <a:br>
              <a:rPr lang="en-US" sz="3200" dirty="0">
                <a:solidFill>
                  <a:srgbClr val="FFFFCC"/>
                </a:solidFill>
              </a:rPr>
            </a:br>
            <a:r>
              <a:rPr lang="en-US" sz="3200" dirty="0">
                <a:solidFill>
                  <a:srgbClr val="FFFFCC"/>
                </a:solidFill>
              </a:rPr>
              <a:t>in </a:t>
            </a:r>
            <a:r>
              <a:rPr lang="en-US" sz="3200" dirty="0" err="1">
                <a:solidFill>
                  <a:srgbClr val="FFFFCC"/>
                </a:solidFill>
              </a:rPr>
              <a:t>satan</a:t>
            </a:r>
            <a:r>
              <a:rPr lang="en-US" sz="3200" dirty="0">
                <a:solidFill>
                  <a:srgbClr val="FFFFCC"/>
                </a:solidFill>
              </a:rPr>
              <a:t>.    </a:t>
            </a:r>
            <a:r>
              <a:rPr lang="en-US" sz="3200" dirty="0">
                <a:solidFill>
                  <a:srgbClr val="C00000"/>
                </a:solidFill>
              </a:rPr>
              <a:t>▪</a:t>
            </a:r>
            <a:r>
              <a:rPr lang="en-US" sz="3200" dirty="0"/>
              <a:t>‘Goodness’</a:t>
            </a:r>
          </a:p>
        </p:txBody>
      </p:sp>
      <p:sp>
        <p:nvSpPr>
          <p:cNvPr id="8" name="Rectangle 7">
            <a:extLst>
              <a:ext uri="{FF2B5EF4-FFF2-40B4-BE49-F238E27FC236}">
                <a16:creationId xmlns:a16="http://schemas.microsoft.com/office/drawing/2014/main" id="{6024E0EB-89EA-4A12-BF25-3F0029D29950}"/>
              </a:ext>
            </a:extLst>
          </p:cNvPr>
          <p:cNvSpPr/>
          <p:nvPr/>
        </p:nvSpPr>
        <p:spPr>
          <a:xfrm>
            <a:off x="1438564" y="4800600"/>
            <a:ext cx="6285344" cy="990600"/>
          </a:xfrm>
          <a:prstGeom prst="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No </a:t>
            </a:r>
            <a:r>
              <a:rPr lang="en-US" sz="3200" u="sng" dirty="0">
                <a:solidFill>
                  <a:srgbClr val="FFFFCC"/>
                </a:solidFill>
              </a:rPr>
              <a:t>incommunicable</a:t>
            </a:r>
            <a:r>
              <a:rPr lang="en-US" sz="3200" dirty="0">
                <a:solidFill>
                  <a:srgbClr val="FFFFCC"/>
                </a:solidFill>
              </a:rPr>
              <a:t> attributes in </a:t>
            </a:r>
            <a:r>
              <a:rPr lang="en-US" sz="3200" dirty="0" err="1">
                <a:solidFill>
                  <a:srgbClr val="FFFFCC"/>
                </a:solidFill>
              </a:rPr>
              <a:t>satan</a:t>
            </a:r>
            <a:r>
              <a:rPr lang="en-US" sz="3200" dirty="0">
                <a:solidFill>
                  <a:srgbClr val="FFFFCC"/>
                </a:solidFill>
              </a:rPr>
              <a:t>.  </a:t>
            </a:r>
            <a:r>
              <a:rPr lang="en-US" sz="3200" dirty="0">
                <a:solidFill>
                  <a:srgbClr val="C00000"/>
                </a:solidFill>
              </a:rPr>
              <a:t>▪</a:t>
            </a:r>
            <a:r>
              <a:rPr lang="en-US" sz="3200" dirty="0"/>
              <a:t>Create another God?</a:t>
            </a:r>
          </a:p>
        </p:txBody>
      </p:sp>
    </p:spTree>
    <p:extLst>
      <p:ext uri="{BB962C8B-B14F-4D97-AF65-F5344CB8AC3E}">
        <p14:creationId xmlns:p14="http://schemas.microsoft.com/office/powerpoint/2010/main" val="204327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1143000"/>
          </a:xfrm>
        </p:spPr>
        <p:txBody>
          <a:bodyPr/>
          <a:lstStyle/>
          <a:p>
            <a:r>
              <a:rPr lang="en-US" sz="2000" dirty="0">
                <a:solidFill>
                  <a:schemeClr val="bg1"/>
                </a:solidFill>
              </a:rPr>
              <a:t>Illusion</a:t>
            </a:r>
            <a:br>
              <a:rPr lang="en-US" sz="3600" dirty="0">
                <a:solidFill>
                  <a:schemeClr val="bg1"/>
                </a:solidFill>
              </a:rPr>
            </a:br>
            <a:r>
              <a:rPr lang="en-US" sz="2000" dirty="0">
                <a:solidFill>
                  <a:schemeClr val="bg1"/>
                </a:solidFill>
              </a:rPr>
              <a:t>Omnipotent</a:t>
            </a:r>
            <a:br>
              <a:rPr lang="en-US" sz="3600" dirty="0">
                <a:solidFill>
                  <a:schemeClr val="bg1"/>
                </a:solidFill>
              </a:rPr>
            </a:br>
            <a:r>
              <a:rPr lang="en-US" sz="3600" dirty="0">
                <a:solidFill>
                  <a:srgbClr val="FFFF99"/>
                </a:solidFill>
              </a:rPr>
              <a:t>Omnipresent</a:t>
            </a:r>
            <a:r>
              <a:rPr lang="en-US" sz="3600" dirty="0">
                <a:solidFill>
                  <a:schemeClr val="bg1"/>
                </a:solidFill>
              </a:rPr>
              <a: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447800"/>
            <a:ext cx="8382000" cy="50292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Wrong!   </a:t>
            </a:r>
            <a:r>
              <a:rPr lang="en-US" u="sng" dirty="0">
                <a:solidFill>
                  <a:srgbClr val="CCFFFF"/>
                </a:solidFill>
                <a:ea typeface="Verdana" panose="020B0604030504040204" pitchFamily="34" charset="0"/>
                <a:cs typeface="Times New Roman" panose="02020603050405020304" pitchFamily="18" charset="0"/>
              </a:rPr>
              <a:t>No creature is omnipresent</a:t>
            </a:r>
            <a:r>
              <a:rPr lang="en-US" dirty="0">
                <a:solidFill>
                  <a:srgbClr val="CCFFFF"/>
                </a:solidFill>
                <a:ea typeface="Verdana" panose="020B0604030504040204" pitchFamily="34" charset="0"/>
                <a:cs typeface="Times New Roman" panose="02020603050405020304" pitchFamily="18" charset="0"/>
              </a:rPr>
              <a:t>.</a:t>
            </a:r>
          </a:p>
          <a:p>
            <a:pPr lvl="1">
              <a:spcAft>
                <a:spcPts val="6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Satan cannot be in two places at once.</a:t>
            </a:r>
          </a:p>
          <a:p>
            <a:pPr lvl="2">
              <a:spcAft>
                <a:spcPts val="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Demonic hosts help him.   Ep.6:12.</a:t>
            </a:r>
          </a:p>
          <a:p>
            <a:pPr marL="0" indent="0">
              <a:spcAft>
                <a:spcPts val="0"/>
              </a:spcAft>
              <a:buNone/>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Arial" panose="020B0604020202020204" pitchFamily="34" charset="0"/>
              <a:buChar char="•"/>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5712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199"/>
            <a:ext cx="8229600" cy="1465263"/>
          </a:xfrm>
        </p:spPr>
        <p:txBody>
          <a:bodyPr/>
          <a:lstStyle/>
          <a:p>
            <a:r>
              <a:rPr lang="en-US" sz="2000" dirty="0">
                <a:solidFill>
                  <a:schemeClr val="bg1"/>
                </a:solidFill>
              </a:rPr>
              <a:t>Illusion</a:t>
            </a:r>
            <a:br>
              <a:rPr lang="en-US" sz="3600" dirty="0">
                <a:solidFill>
                  <a:schemeClr val="bg1"/>
                </a:solidFill>
              </a:rPr>
            </a:br>
            <a:r>
              <a:rPr lang="en-US" sz="2000" dirty="0">
                <a:solidFill>
                  <a:schemeClr val="bg1"/>
                </a:solidFill>
              </a:rPr>
              <a:t>Omnipotent</a:t>
            </a:r>
            <a:br>
              <a:rPr lang="en-US" sz="3600" dirty="0">
                <a:solidFill>
                  <a:schemeClr val="bg1"/>
                </a:solidFill>
              </a:rPr>
            </a:br>
            <a:r>
              <a:rPr lang="en-US" sz="2000" dirty="0">
                <a:solidFill>
                  <a:schemeClr val="bg1"/>
                </a:solidFill>
              </a:rPr>
              <a:t>Omnipresent</a:t>
            </a:r>
            <a:br>
              <a:rPr lang="en-US" sz="2000" dirty="0">
                <a:solidFill>
                  <a:schemeClr val="bg1"/>
                </a:solidFill>
              </a:rPr>
            </a:br>
            <a:r>
              <a:rPr lang="en-US" sz="3600" dirty="0">
                <a:solidFill>
                  <a:srgbClr val="FFFF99"/>
                </a:solidFill>
              </a:rPr>
              <a:t>Omniscient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541462"/>
            <a:ext cx="8382000" cy="4935538"/>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Wrong!  If he were, he would not have crucified Jesus.   </a:t>
            </a:r>
          </a:p>
          <a:p>
            <a:r>
              <a:rPr lang="en-US" dirty="0">
                <a:solidFill>
                  <a:schemeClr val="bg1"/>
                </a:solidFill>
                <a:ea typeface="Verdana" panose="020B0604030504040204" pitchFamily="34" charset="0"/>
                <a:cs typeface="Times New Roman" panose="02020603050405020304" pitchFamily="18" charset="0"/>
              </a:rPr>
              <a:t>Col.2</a:t>
            </a:r>
            <a:r>
              <a:rPr lang="en-US" baseline="30000" dirty="0">
                <a:solidFill>
                  <a:srgbClr val="FF9900"/>
                </a:solidFill>
              </a:rPr>
              <a:t>14</a:t>
            </a:r>
            <a:r>
              <a:rPr lang="en-US" baseline="30000" dirty="0">
                <a:solidFill>
                  <a:schemeClr val="bg1"/>
                </a:solidFill>
              </a:rPr>
              <a:t> </a:t>
            </a:r>
            <a:r>
              <a:rPr lang="en-US" sz="3100" dirty="0">
                <a:solidFill>
                  <a:srgbClr val="FFFFCC"/>
                </a:solidFill>
              </a:rPr>
              <a:t>having wiped out the handwriting of requirements that was against us, which was contrary to us. And He has taken it out of the way, having nailed it to the cross. </a:t>
            </a:r>
            <a:r>
              <a:rPr lang="en-US" baseline="30000" dirty="0">
                <a:solidFill>
                  <a:srgbClr val="FF9900"/>
                </a:solidFill>
              </a:rPr>
              <a:t>15</a:t>
            </a:r>
            <a:r>
              <a:rPr lang="en-US" baseline="30000" dirty="0">
                <a:solidFill>
                  <a:schemeClr val="bg1"/>
                </a:solidFill>
              </a:rPr>
              <a:t> </a:t>
            </a:r>
            <a:r>
              <a:rPr lang="en-US" sz="3100" dirty="0">
                <a:solidFill>
                  <a:srgbClr val="FFFFCC"/>
                </a:solidFill>
              </a:rPr>
              <a:t>Having disarmed principalities and powers, He made a public spectacle of them, triumphing over them in it.</a:t>
            </a:r>
          </a:p>
        </p:txBody>
      </p:sp>
    </p:spTree>
    <p:extLst>
      <p:ext uri="{BB962C8B-B14F-4D97-AF65-F5344CB8AC3E}">
        <p14:creationId xmlns:p14="http://schemas.microsoft.com/office/powerpoint/2010/main" val="146360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4073</TotalTime>
  <Words>679</Words>
  <Application>Microsoft Office PowerPoint</Application>
  <PresentationFormat>On-screen Show (4:3)</PresentationFormat>
  <Paragraphs>89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Verdana</vt:lpstr>
      <vt:lpstr>1_Default Design</vt:lpstr>
      <vt:lpstr>PowerPoint Presentation</vt:lpstr>
      <vt:lpstr>PowerPoint Presentation</vt:lpstr>
      <vt:lpstr>Not merely evil, but enemy</vt:lpstr>
      <vt:lpstr>PowerPoint Presentation</vt:lpstr>
      <vt:lpstr>Illusion</vt:lpstr>
      <vt:lpstr>Illusion Omnipotent</vt:lpstr>
      <vt:lpstr>Illusion Omnipotent</vt:lpstr>
      <vt:lpstr>Illusion Omnipotent Omnipresent.</vt:lpstr>
      <vt:lpstr>Illusion Omnipotent Omnipresent Omniscient</vt:lpstr>
      <vt:lpstr>PowerPoint Presentation</vt:lpstr>
      <vt:lpstr>Crafty / Subtle</vt:lpstr>
      <vt:lpstr>Crafty / Subtle Liar</vt:lpstr>
      <vt:lpstr>Crafty / Subtle Liar Strong</vt:lpstr>
      <vt:lpstr>Crafty / Subtle Liar Strong History of Hostility (1/3)</vt:lpstr>
      <vt:lpstr>Crafty / Subtle Liar Strong History of Hostility (2/3)</vt:lpstr>
      <vt:lpstr>Crafty / Subtle Liar Strong History of Hostility (3/3)</vt:lpstr>
      <vt:lpstr>What to do?</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238</cp:revision>
  <dcterms:created xsi:type="dcterms:W3CDTF">2006-09-18T21:36:30Z</dcterms:created>
  <dcterms:modified xsi:type="dcterms:W3CDTF">2020-01-19T22:11:30Z</dcterms:modified>
</cp:coreProperties>
</file>