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05" r:id="rId2"/>
    <p:sldId id="366" r:id="rId3"/>
    <p:sldId id="576" r:id="rId4"/>
    <p:sldId id="609" r:id="rId5"/>
    <p:sldId id="610" r:id="rId6"/>
    <p:sldId id="623" r:id="rId7"/>
    <p:sldId id="611" r:id="rId8"/>
    <p:sldId id="628" r:id="rId9"/>
    <p:sldId id="612" r:id="rId10"/>
    <p:sldId id="613" r:id="rId11"/>
    <p:sldId id="614" r:id="rId12"/>
    <p:sldId id="615" r:id="rId13"/>
    <p:sldId id="616" r:id="rId14"/>
    <p:sldId id="577" r:id="rId15"/>
    <p:sldId id="617" r:id="rId16"/>
    <p:sldId id="584" r:id="rId17"/>
    <p:sldId id="624" r:id="rId18"/>
    <p:sldId id="625" r:id="rId19"/>
    <p:sldId id="626" r:id="rId20"/>
    <p:sldId id="627" r:id="rId21"/>
    <p:sldId id="618" r:id="rId22"/>
    <p:sldId id="585" r:id="rId23"/>
    <p:sldId id="619" r:id="rId24"/>
    <p:sldId id="575" r:id="rId25"/>
    <p:sldId id="620" r:id="rId26"/>
    <p:sldId id="587" r:id="rId27"/>
    <p:sldId id="621" r:id="rId28"/>
    <p:sldId id="622"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CC"/>
    <a:srgbClr val="FFFFCC"/>
    <a:srgbClr val="FFFF00"/>
    <a:srgbClr val="CCFFFF"/>
    <a:srgbClr val="99FF33"/>
    <a:srgbClr val="FF9933"/>
    <a:srgbClr val="C0C0C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showGuides="1">
      <p:cViewPr varScale="1">
        <p:scale>
          <a:sx n="86" d="100"/>
          <a:sy n="86" d="100"/>
        </p:scale>
        <p:origin x="828"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7/16/2021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40349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11159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904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1925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15822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2544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32836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85603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57430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9166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3150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689099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3619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65955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54378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69979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1165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13294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18275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49698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6876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29995" y="1600200"/>
            <a:ext cx="5888182" cy="1447800"/>
          </a:xfrm>
          <a:prstGeom prst="roundRect">
            <a:avLst/>
          </a:prstGeom>
          <a:solidFill>
            <a:schemeClr val="tx1"/>
          </a:solidFill>
          <a:ln w="3175">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C000"/>
                </a:solidFill>
              </a:rPr>
              <a:t>The Peril of Pride</a:t>
            </a:r>
          </a:p>
          <a:p>
            <a:pPr algn="ctr"/>
            <a:r>
              <a:rPr lang="en-US" sz="3000" dirty="0">
                <a:solidFill>
                  <a:schemeClr val="bg1"/>
                </a:solidFill>
              </a:rPr>
              <a:t>(Matthew 18:1-5)</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39256"/>
            <a:ext cx="8610600" cy="722744"/>
          </a:xfrm>
        </p:spPr>
        <p:txBody>
          <a:bodyPr/>
          <a:lstStyle/>
          <a:p>
            <a:r>
              <a:rPr lang="en-US" altLang="en-US" sz="3600" dirty="0">
                <a:solidFill>
                  <a:schemeClr val="bg1"/>
                </a:solidFill>
              </a:rPr>
              <a:t>4: </a:t>
            </a:r>
            <a:r>
              <a:rPr lang="en-US" altLang="en-US" sz="3600" dirty="0">
                <a:solidFill>
                  <a:srgbClr val="FFFF00"/>
                </a:solidFill>
              </a:rPr>
              <a:t>greatness: not being better than others</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600"/>
              </a:spcAft>
              <a:buFont typeface="Wingdings" panose="05000000000000000000" pitchFamily="2" charset="2"/>
              <a:buChar char="§"/>
            </a:pPr>
            <a:r>
              <a:rPr lang="en-US" altLang="en-US" dirty="0">
                <a:solidFill>
                  <a:schemeClr val="bg1"/>
                </a:solidFill>
              </a:rPr>
              <a:t>Eph.3:8</a:t>
            </a:r>
          </a:p>
          <a:p>
            <a:pPr>
              <a:spcAft>
                <a:spcPts val="600"/>
              </a:spcAft>
              <a:buFont typeface="Wingdings" panose="05000000000000000000" pitchFamily="2" charset="2"/>
              <a:buChar char="§"/>
            </a:pPr>
            <a:r>
              <a:rPr lang="en-US" altLang="en-US" dirty="0">
                <a:solidFill>
                  <a:srgbClr val="FFFFCC"/>
                </a:solidFill>
              </a:rPr>
              <a:t>Whoever </a:t>
            </a:r>
            <a:r>
              <a:rPr lang="en-US" altLang="en-US" u="sng" dirty="0">
                <a:solidFill>
                  <a:srgbClr val="FFFFCC"/>
                </a:solidFill>
              </a:rPr>
              <a:t>humbles</a:t>
            </a:r>
            <a:r>
              <a:rPr lang="en-US" altLang="en-US" dirty="0">
                <a:solidFill>
                  <a:srgbClr val="FFFFCC"/>
                </a:solidFill>
              </a:rPr>
              <a:t> himself as little child is </a:t>
            </a:r>
            <a:r>
              <a:rPr lang="en-US" altLang="en-US" u="sng" dirty="0">
                <a:solidFill>
                  <a:srgbClr val="FFFFCC"/>
                </a:solidFill>
              </a:rPr>
              <a:t>greatest</a:t>
            </a:r>
            <a:r>
              <a:rPr lang="en-US" altLang="en-US" dirty="0">
                <a:solidFill>
                  <a:srgbClr val="FFFFCC"/>
                </a:solidFill>
              </a:rPr>
              <a:t>…</a:t>
            </a:r>
          </a:p>
          <a:p>
            <a:pPr lvl="1">
              <a:spcAft>
                <a:spcPts val="600"/>
              </a:spcAft>
              <a:buFont typeface="Wingdings" panose="05000000000000000000" pitchFamily="2" charset="2"/>
              <a:buChar char="§"/>
            </a:pPr>
            <a:r>
              <a:rPr lang="en-US" altLang="en-US" sz="3200" dirty="0">
                <a:solidFill>
                  <a:schemeClr val="bg1"/>
                </a:solidFill>
              </a:rPr>
              <a:t>“This child can’t do anything”   </a:t>
            </a:r>
          </a:p>
          <a:p>
            <a:pPr>
              <a:spcAft>
                <a:spcPts val="600"/>
              </a:spcAft>
              <a:buFont typeface="Wingdings" panose="05000000000000000000" pitchFamily="2" charset="2"/>
              <a:buChar char="§"/>
            </a:pPr>
            <a:r>
              <a:rPr lang="en-US" altLang="en-US" dirty="0">
                <a:solidFill>
                  <a:srgbClr val="FFFFCC"/>
                </a:solidFill>
              </a:rPr>
              <a:t>“Child must grow into manhood to enter kingdom” </a:t>
            </a:r>
            <a:r>
              <a:rPr lang="en-US" altLang="en-US" dirty="0">
                <a:solidFill>
                  <a:schemeClr val="bg1"/>
                </a:solidFill>
              </a:rPr>
              <a:t>– true, but . . . </a:t>
            </a:r>
          </a:p>
          <a:p>
            <a:pPr>
              <a:spcAft>
                <a:spcPts val="600"/>
              </a:spcAft>
              <a:buFont typeface="Wingdings" panose="05000000000000000000" pitchFamily="2" charset="2"/>
              <a:buChar char="§"/>
            </a:pPr>
            <a:r>
              <a:rPr lang="en-US" altLang="en-US" dirty="0">
                <a:solidFill>
                  <a:srgbClr val="FFFFCC"/>
                </a:solidFill>
              </a:rPr>
              <a:t>Jesus reverses it: </a:t>
            </a:r>
            <a:r>
              <a:rPr lang="en-US" altLang="en-US" dirty="0">
                <a:solidFill>
                  <a:schemeClr val="bg1"/>
                </a:solidFill>
              </a:rPr>
              <a:t>“the man must go back and become childlike”</a:t>
            </a:r>
          </a:p>
        </p:txBody>
      </p:sp>
      <p:sp>
        <p:nvSpPr>
          <p:cNvPr id="2" name="Rectangle 1">
            <a:extLst>
              <a:ext uri="{FF2B5EF4-FFF2-40B4-BE49-F238E27FC236}">
                <a16:creationId xmlns:a16="http://schemas.microsoft.com/office/drawing/2014/main" id="{212DC710-DF86-4B99-B26A-71C643E97E46}"/>
              </a:ext>
            </a:extLst>
          </p:cNvPr>
          <p:cNvSpPr/>
          <p:nvPr/>
        </p:nvSpPr>
        <p:spPr>
          <a:xfrm>
            <a:off x="477984" y="5620328"/>
            <a:ext cx="8190344" cy="628072"/>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God can fill only empty vessels with His gifts</a:t>
            </a:r>
          </a:p>
        </p:txBody>
      </p:sp>
    </p:spTree>
    <p:extLst>
      <p:ext uri="{BB962C8B-B14F-4D97-AF65-F5344CB8AC3E}">
        <p14:creationId xmlns:p14="http://schemas.microsoft.com/office/powerpoint/2010/main" val="283157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39256"/>
            <a:ext cx="8610600" cy="722744"/>
          </a:xfrm>
        </p:spPr>
        <p:txBody>
          <a:bodyPr/>
          <a:lstStyle/>
          <a:p>
            <a:r>
              <a:rPr lang="en-US" altLang="en-US" sz="3600" dirty="0">
                <a:solidFill>
                  <a:schemeClr val="bg1"/>
                </a:solidFill>
              </a:rPr>
              <a:t>4: </a:t>
            </a:r>
            <a:r>
              <a:rPr lang="en-US" altLang="en-US" sz="3600" dirty="0">
                <a:solidFill>
                  <a:srgbClr val="FFFF00"/>
                </a:solidFill>
              </a:rPr>
              <a:t>greatness: not being better than others</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600"/>
              </a:spcAft>
              <a:buFont typeface="Wingdings" panose="05000000000000000000" pitchFamily="2" charset="2"/>
              <a:buChar char="§"/>
            </a:pPr>
            <a:r>
              <a:rPr lang="en-US" altLang="en-US" dirty="0">
                <a:solidFill>
                  <a:srgbClr val="FFFFCC"/>
                </a:solidFill>
              </a:rPr>
              <a:t>“This little child” </a:t>
            </a:r>
            <a:r>
              <a:rPr lang="en-US" altLang="en-US" dirty="0">
                <a:solidFill>
                  <a:schemeClr val="bg1"/>
                </a:solidFill>
              </a:rPr>
              <a:t>(visual aid)</a:t>
            </a:r>
          </a:p>
          <a:p>
            <a:pPr lvl="1">
              <a:spcAft>
                <a:spcPts val="600"/>
              </a:spcAft>
              <a:buFont typeface="Wingdings" panose="05000000000000000000" pitchFamily="2" charset="2"/>
              <a:buChar char="§"/>
            </a:pPr>
            <a:r>
              <a:rPr lang="en-US" altLang="en-US" sz="3200" dirty="0">
                <a:solidFill>
                  <a:schemeClr val="bg1"/>
                </a:solidFill>
              </a:rPr>
              <a:t>Purpose is NOT to receive service, but to give it</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86238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39256"/>
            <a:ext cx="8610600" cy="722744"/>
          </a:xfrm>
        </p:spPr>
        <p:txBody>
          <a:bodyPr/>
          <a:lstStyle/>
          <a:p>
            <a:r>
              <a:rPr lang="en-US" altLang="en-US" sz="3600" dirty="0">
                <a:solidFill>
                  <a:schemeClr val="bg1"/>
                </a:solidFill>
              </a:rPr>
              <a:t>5: </a:t>
            </a:r>
            <a:r>
              <a:rPr lang="en-US" altLang="en-US" sz="3600" dirty="0">
                <a:solidFill>
                  <a:srgbClr val="FFFF00"/>
                </a:solidFill>
              </a:rPr>
              <a:t>how to treat such a ‘child’?</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600"/>
              </a:spcAft>
              <a:buFont typeface="Wingdings" panose="05000000000000000000" pitchFamily="2" charset="2"/>
              <a:buChar char="§"/>
            </a:pPr>
            <a:r>
              <a:rPr lang="en-US" altLang="en-US" dirty="0">
                <a:solidFill>
                  <a:srgbClr val="FFFFCC"/>
                </a:solidFill>
              </a:rPr>
              <a:t>Receive </a:t>
            </a:r>
            <a:r>
              <a:rPr lang="en-US" altLang="en-US" dirty="0">
                <a:solidFill>
                  <a:schemeClr val="bg1"/>
                </a:solidFill>
              </a:rPr>
              <a:t>– welcome.   No competition </a:t>
            </a:r>
          </a:p>
          <a:p>
            <a:pPr>
              <a:spcAft>
                <a:spcPts val="600"/>
              </a:spcAft>
              <a:buFont typeface="Wingdings" panose="05000000000000000000" pitchFamily="2" charset="2"/>
              <a:buChar char="§"/>
            </a:pPr>
            <a:r>
              <a:rPr lang="en-US" altLang="en-US" sz="3200" dirty="0">
                <a:solidFill>
                  <a:srgbClr val="FFFFCC"/>
                </a:solidFill>
              </a:rPr>
              <a:t>One </a:t>
            </a:r>
            <a:r>
              <a:rPr lang="en-US" altLang="en-US" sz="3200" dirty="0">
                <a:solidFill>
                  <a:schemeClr val="bg1"/>
                </a:solidFill>
              </a:rPr>
              <a:t>– lowest number possible</a:t>
            </a:r>
          </a:p>
          <a:p>
            <a:pPr>
              <a:spcAft>
                <a:spcPts val="300"/>
              </a:spcAft>
              <a:buFont typeface="Wingdings" panose="05000000000000000000" pitchFamily="2" charset="2"/>
              <a:buChar char="§"/>
            </a:pPr>
            <a:r>
              <a:rPr lang="en-US" altLang="en-US" dirty="0">
                <a:solidFill>
                  <a:srgbClr val="FFFFCC"/>
                </a:solidFill>
              </a:rPr>
              <a:t>Such </a:t>
            </a:r>
            <a:r>
              <a:rPr lang="en-US" altLang="en-US" dirty="0">
                <a:solidFill>
                  <a:schemeClr val="bg1"/>
                </a:solidFill>
              </a:rPr>
              <a:t>– includes all: greatest number</a:t>
            </a:r>
          </a:p>
          <a:p>
            <a:pPr lvl="1">
              <a:spcAft>
                <a:spcPts val="400"/>
              </a:spcAft>
              <a:buFont typeface="Wingdings" panose="05000000000000000000" pitchFamily="2" charset="2"/>
              <a:buChar char="§"/>
            </a:pPr>
            <a:r>
              <a:rPr lang="en-US" altLang="en-US" sz="3200" dirty="0">
                <a:solidFill>
                  <a:schemeClr val="bg1"/>
                </a:solidFill>
              </a:rPr>
              <a:t>To </a:t>
            </a:r>
            <a:r>
              <a:rPr lang="en-US" altLang="en-US" sz="3200" dirty="0">
                <a:solidFill>
                  <a:srgbClr val="FFFFCC"/>
                </a:solidFill>
              </a:rPr>
              <a:t>receive a chi</a:t>
            </a:r>
            <a:r>
              <a:rPr lang="en-US" altLang="en-US" sz="3200" dirty="0">
                <a:solidFill>
                  <a:schemeClr val="bg1"/>
                </a:solidFill>
              </a:rPr>
              <a:t>ld brings us no recognition</a:t>
            </a:r>
          </a:p>
          <a:p>
            <a:pPr lvl="1">
              <a:spcAft>
                <a:spcPts val="600"/>
              </a:spcAft>
              <a:buFont typeface="Wingdings" panose="05000000000000000000" pitchFamily="2" charset="2"/>
              <a:buChar char="§"/>
            </a:pPr>
            <a:r>
              <a:rPr lang="en-US" altLang="en-US" sz="3200" dirty="0">
                <a:solidFill>
                  <a:srgbClr val="FFFFCC"/>
                </a:solidFill>
              </a:rPr>
              <a:t>“Child” </a:t>
            </a:r>
            <a:r>
              <a:rPr lang="en-US" altLang="en-US" sz="3200" dirty="0">
                <a:solidFill>
                  <a:schemeClr val="bg1"/>
                </a:solidFill>
              </a:rPr>
              <a:t>illustrates least in kingdom (6) – </a:t>
            </a:r>
            <a:br>
              <a:rPr lang="en-US" altLang="en-US" sz="3200" dirty="0">
                <a:solidFill>
                  <a:schemeClr val="bg1"/>
                </a:solidFill>
              </a:rPr>
            </a:br>
            <a:r>
              <a:rPr lang="en-US" altLang="en-US" sz="3200" dirty="0">
                <a:solidFill>
                  <a:schemeClr val="bg1"/>
                </a:solidFill>
              </a:rPr>
              <a:t>he has characteristics of children</a:t>
            </a:r>
          </a:p>
          <a:p>
            <a:pPr>
              <a:spcAft>
                <a:spcPts val="600"/>
              </a:spcAft>
              <a:buFont typeface="Wingdings" panose="05000000000000000000" pitchFamily="2" charset="2"/>
              <a:buChar char="§"/>
            </a:pPr>
            <a:r>
              <a:rPr lang="en-US" altLang="en-US" dirty="0">
                <a:solidFill>
                  <a:srgbClr val="FFFFCC"/>
                </a:solidFill>
              </a:rPr>
              <a:t>Receives Me</a:t>
            </a:r>
            <a:r>
              <a:rPr lang="en-US" altLang="en-US" dirty="0">
                <a:solidFill>
                  <a:schemeClr val="bg1"/>
                </a:solidFill>
              </a:rPr>
              <a:t> – emphatic.   Ph.2:9-11</a:t>
            </a:r>
            <a:endParaRPr lang="en-US" altLang="en-US" dirty="0">
              <a:solidFill>
                <a:srgbClr val="FFFFCC"/>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26766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326" y="609600"/>
            <a:ext cx="4991649" cy="457200"/>
          </a:xfrm>
          <a:solidFill>
            <a:schemeClr val="tx1">
              <a:lumMod val="95000"/>
              <a:lumOff val="5000"/>
            </a:schemeClr>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What To Think About Pride?</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DF1E9D71-C381-4AFD-A3DA-200E72F9D7F2}"/>
              </a:ext>
            </a:extLst>
          </p:cNvPr>
          <p:cNvSpPr txBox="1">
            <a:spLocks/>
          </p:cNvSpPr>
          <p:nvPr/>
        </p:nvSpPr>
        <p:spPr bwMode="auto">
          <a:xfrm>
            <a:off x="1258456" y="1219200"/>
            <a:ext cx="6643885" cy="1295400"/>
          </a:xfrm>
          <a:prstGeom prst="rect">
            <a:avLst/>
          </a:prstGeom>
          <a:solidFill>
            <a:schemeClr val="tx1">
              <a:lumMod val="95000"/>
              <a:lumOff val="5000"/>
            </a:schemeClr>
          </a:solidFill>
          <a:ln>
            <a:solidFill>
              <a:srgbClr val="99FF33"/>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What Is Pride?</a:t>
            </a:r>
            <a:endParaRPr lang="en-US" sz="3000" dirty="0">
              <a:solidFill>
                <a:srgbClr val="CCFFFF"/>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45003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FFFF00"/>
                </a:solidFill>
              </a:rPr>
              <a:t>Pride is . . .</a:t>
            </a:r>
            <a:endParaRPr lang="en-US" altLang="en-US" sz="3200" dirty="0">
              <a:solidFill>
                <a:schemeClr val="bg1"/>
              </a:solidFill>
            </a:endParaRPr>
          </a:p>
        </p:txBody>
      </p:sp>
      <p:sp>
        <p:nvSpPr>
          <p:cNvPr id="3075" name="Rectangle 3"/>
          <p:cNvSpPr>
            <a:spLocks noGrp="1" noChangeArrowheads="1"/>
          </p:cNvSpPr>
          <p:nvPr>
            <p:ph type="body" idx="1"/>
          </p:nvPr>
        </p:nvSpPr>
        <p:spPr>
          <a:xfrm>
            <a:off x="457200" y="1048328"/>
            <a:ext cx="8229600" cy="5504872"/>
          </a:xfrm>
        </p:spPr>
        <p:txBody>
          <a:bodyPr/>
          <a:lstStyle/>
          <a:p>
            <a:pPr>
              <a:spcAft>
                <a:spcPts val="600"/>
              </a:spcAft>
              <a:buFont typeface="Arial" panose="020B0604020202020204" pitchFamily="34" charset="0"/>
              <a:buChar char="•"/>
            </a:pPr>
            <a:r>
              <a:rPr lang="en-US" altLang="en-US" dirty="0">
                <a:solidFill>
                  <a:srgbClr val="CCFFFF"/>
                </a:solidFill>
              </a:rPr>
              <a:t>Independence</a:t>
            </a:r>
            <a:r>
              <a:rPr lang="en-US" altLang="en-US" dirty="0">
                <a:solidFill>
                  <a:schemeClr val="bg1"/>
                </a:solidFill>
              </a:rPr>
              <a:t> – need no one, no thing . . .</a:t>
            </a:r>
          </a:p>
          <a:p>
            <a:pPr>
              <a:spcAft>
                <a:spcPts val="600"/>
              </a:spcAft>
              <a:buFont typeface="Arial" panose="020B0604020202020204" pitchFamily="34" charset="0"/>
              <a:buChar char="•"/>
            </a:pPr>
            <a:r>
              <a:rPr lang="en-US" altLang="en-US" dirty="0">
                <a:solidFill>
                  <a:srgbClr val="CCFFFF"/>
                </a:solidFill>
              </a:rPr>
              <a:t>Ingratitude</a:t>
            </a:r>
            <a:r>
              <a:rPr lang="en-US" altLang="en-US" dirty="0">
                <a:solidFill>
                  <a:schemeClr val="bg1"/>
                </a:solidFill>
              </a:rPr>
              <a:t> – self made man owes no one</a:t>
            </a:r>
          </a:p>
          <a:p>
            <a:pPr>
              <a:spcAft>
                <a:spcPts val="600"/>
              </a:spcAft>
              <a:buFont typeface="Arial" panose="020B0604020202020204" pitchFamily="34" charset="0"/>
              <a:buChar char="•"/>
            </a:pPr>
            <a:r>
              <a:rPr lang="en-US" altLang="en-US" dirty="0">
                <a:solidFill>
                  <a:srgbClr val="CCFFFF"/>
                </a:solidFill>
              </a:rPr>
              <a:t>Immodesty.</a:t>
            </a:r>
            <a:r>
              <a:rPr lang="en-US" altLang="en-US" dirty="0">
                <a:solidFill>
                  <a:schemeClr val="bg1"/>
                </a:solidFill>
              </a:rPr>
              <a:t>  1 Co.4:7, </a:t>
            </a:r>
            <a:r>
              <a:rPr lang="en-US" dirty="0">
                <a:solidFill>
                  <a:srgbClr val="CCFFCC"/>
                </a:solidFill>
                <a:ea typeface="Times New Roman" panose="02020603050405020304" pitchFamily="18" charset="0"/>
              </a:rPr>
              <a:t>For who makes you differ from another? And what do you have that you did not receive? Now if you did indeed receive it, why do you boast as if you had not received it?</a:t>
            </a:r>
          </a:p>
          <a:p>
            <a:pPr>
              <a:spcAft>
                <a:spcPts val="600"/>
              </a:spcAft>
              <a:buFont typeface="Arial" panose="020B0604020202020204" pitchFamily="34" charset="0"/>
              <a:buChar char="•"/>
            </a:pPr>
            <a:r>
              <a:rPr lang="en-US" altLang="en-US" dirty="0">
                <a:solidFill>
                  <a:srgbClr val="CCFFFF"/>
                </a:solidFill>
              </a:rPr>
              <a:t>Ignorance.  </a:t>
            </a:r>
            <a:r>
              <a:rPr lang="en-US" altLang="en-US" dirty="0">
                <a:solidFill>
                  <a:schemeClr val="bg1"/>
                </a:solidFill>
              </a:rPr>
              <a:t>Peter would deny Him…all would run…</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32498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326" y="609600"/>
            <a:ext cx="4991649" cy="457200"/>
          </a:xfrm>
          <a:solidFill>
            <a:schemeClr val="tx1">
              <a:lumMod val="95000"/>
              <a:lumOff val="5000"/>
            </a:schemeClr>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What To Think About Pride?</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DF1E9D71-C381-4AFD-A3DA-200E72F9D7F2}"/>
              </a:ext>
            </a:extLst>
          </p:cNvPr>
          <p:cNvSpPr txBox="1">
            <a:spLocks/>
          </p:cNvSpPr>
          <p:nvPr/>
        </p:nvSpPr>
        <p:spPr bwMode="auto">
          <a:xfrm>
            <a:off x="1258456" y="1828800"/>
            <a:ext cx="6643885" cy="1295400"/>
          </a:xfrm>
          <a:prstGeom prst="rect">
            <a:avLst/>
          </a:prstGeom>
          <a:solidFill>
            <a:schemeClr val="tx1">
              <a:lumMod val="95000"/>
              <a:lumOff val="5000"/>
            </a:schemeClr>
          </a:solidFill>
          <a:ln>
            <a:solidFill>
              <a:srgbClr val="99FF33"/>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III.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What Does Pride Do?</a:t>
            </a:r>
            <a:endParaRPr lang="en-US" sz="3000" dirty="0">
              <a:solidFill>
                <a:srgbClr val="CCFFFF"/>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B6E3C307-D2A1-48B9-AF1C-8C459960ACD3}"/>
              </a:ext>
            </a:extLst>
          </p:cNvPr>
          <p:cNvSpPr txBox="1">
            <a:spLocks/>
          </p:cNvSpPr>
          <p:nvPr/>
        </p:nvSpPr>
        <p:spPr bwMode="auto">
          <a:xfrm>
            <a:off x="2079325" y="12192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 What Is Pride?</a:t>
            </a:r>
            <a:endParaRPr lang="en-US" sz="22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768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99FF33"/>
                </a:solidFill>
              </a:rPr>
              <a:t>Pride defies God</a:t>
            </a:r>
            <a:endParaRPr lang="en-US" altLang="en-US" sz="3200" dirty="0">
              <a:solidFill>
                <a:srgbClr val="99FF33"/>
              </a:solidFill>
            </a:endParaRPr>
          </a:p>
        </p:txBody>
      </p:sp>
      <p:sp>
        <p:nvSpPr>
          <p:cNvPr id="3075" name="Rectangle 3"/>
          <p:cNvSpPr>
            <a:spLocks noGrp="1" noChangeArrowheads="1"/>
          </p:cNvSpPr>
          <p:nvPr>
            <p:ph type="body" idx="1"/>
          </p:nvPr>
        </p:nvSpPr>
        <p:spPr>
          <a:xfrm>
            <a:off x="420256" y="1048328"/>
            <a:ext cx="8305800" cy="5504872"/>
          </a:xfrm>
        </p:spPr>
        <p:txBody>
          <a:bodyPr/>
          <a:lstStyle/>
          <a:p>
            <a:pPr>
              <a:spcAft>
                <a:spcPts val="600"/>
              </a:spcAft>
              <a:buFont typeface="Arial" panose="020B0604020202020204" pitchFamily="34" charset="0"/>
              <a:buChar char="•"/>
            </a:pPr>
            <a:r>
              <a:rPr lang="en-US" altLang="en-US" dirty="0">
                <a:solidFill>
                  <a:schemeClr val="bg1"/>
                </a:solidFill>
              </a:rPr>
              <a:t>Prov.6</a:t>
            </a:r>
            <a:r>
              <a:rPr lang="en-US" altLang="en-US" baseline="30000" dirty="0">
                <a:solidFill>
                  <a:schemeClr val="bg1"/>
                </a:solidFill>
              </a:rPr>
              <a:t>16</a:t>
            </a:r>
            <a:r>
              <a:rPr lang="en-US" altLang="en-US" dirty="0">
                <a:solidFill>
                  <a:schemeClr val="bg1"/>
                </a:solidFill>
              </a:rPr>
              <a:t>, </a:t>
            </a:r>
            <a:r>
              <a:rPr lang="en-US" dirty="0">
                <a:solidFill>
                  <a:srgbClr val="CCFFFF"/>
                </a:solidFill>
                <a:ea typeface="Times New Roman" panose="02020603050405020304" pitchFamily="18" charset="0"/>
              </a:rPr>
              <a:t>These six </a:t>
            </a:r>
            <a:r>
              <a:rPr lang="en-US" i="1" dirty="0">
                <a:solidFill>
                  <a:srgbClr val="CCFFFF"/>
                </a:solidFill>
                <a:ea typeface="Times New Roman" panose="02020603050405020304" pitchFamily="18" charset="0"/>
              </a:rPr>
              <a:t>things</a:t>
            </a:r>
            <a:r>
              <a:rPr lang="en-US" dirty="0">
                <a:solidFill>
                  <a:srgbClr val="CCFFFF"/>
                </a:solidFill>
                <a:ea typeface="Times New Roman" panose="02020603050405020304" pitchFamily="18" charset="0"/>
              </a:rPr>
              <a:t> the </a:t>
            </a:r>
            <a:r>
              <a:rPr lang="en-US" cap="small" dirty="0">
                <a:solidFill>
                  <a:srgbClr val="CCFFFF"/>
                </a:solidFill>
                <a:ea typeface="Times New Roman" panose="02020603050405020304" pitchFamily="18" charset="0"/>
              </a:rPr>
              <a:t>Lord</a:t>
            </a:r>
            <a:r>
              <a:rPr lang="en-US" dirty="0">
                <a:solidFill>
                  <a:srgbClr val="CCFFFF"/>
                </a:solidFill>
                <a:ea typeface="Times New Roman" panose="02020603050405020304" pitchFamily="18" charset="0"/>
              </a:rPr>
              <a:t> hates, Yes, seven </a:t>
            </a:r>
            <a:r>
              <a:rPr lang="en-US" i="1" dirty="0">
                <a:solidFill>
                  <a:srgbClr val="CCFFFF"/>
                </a:solidFill>
                <a:ea typeface="Times New Roman" panose="02020603050405020304" pitchFamily="18" charset="0"/>
              </a:rPr>
              <a:t>are</a:t>
            </a:r>
            <a:r>
              <a:rPr lang="en-US" dirty="0">
                <a:solidFill>
                  <a:srgbClr val="CCFFFF"/>
                </a:solidFill>
                <a:ea typeface="Times New Roman" panose="02020603050405020304" pitchFamily="18" charset="0"/>
              </a:rPr>
              <a:t> an abomination to Him:</a:t>
            </a:r>
            <a:r>
              <a:rPr lang="en-US" dirty="0">
                <a:solidFill>
                  <a:schemeClr val="bg1"/>
                </a:solidFill>
                <a:ea typeface="Times New Roman" panose="02020603050405020304" pitchFamily="18" charset="0"/>
              </a:rPr>
              <a:t>  </a:t>
            </a:r>
            <a:br>
              <a:rPr lang="en-US" dirty="0">
                <a:solidFill>
                  <a:schemeClr val="bg1"/>
                </a:solidFill>
                <a:ea typeface="Times New Roman" panose="02020603050405020304" pitchFamily="18" charset="0"/>
              </a:rPr>
            </a:br>
            <a:r>
              <a:rPr lang="en-US" baseline="30000" dirty="0">
                <a:solidFill>
                  <a:schemeClr val="bg1"/>
                </a:solidFill>
                <a:ea typeface="Times New Roman" panose="02020603050405020304" pitchFamily="18" charset="0"/>
              </a:rPr>
              <a:t>17</a:t>
            </a:r>
            <a:r>
              <a:rPr lang="en-US" dirty="0">
                <a:solidFill>
                  <a:srgbClr val="CCFFFF"/>
                </a:solidFill>
                <a:ea typeface="Times New Roman" panose="02020603050405020304" pitchFamily="18" charset="0"/>
              </a:rPr>
              <a:t>A proud look… </a:t>
            </a:r>
            <a:endParaRPr lang="en-US" altLang="en-US" dirty="0">
              <a:solidFill>
                <a:srgbClr val="CCFFFF"/>
              </a:solidFill>
            </a:endParaRPr>
          </a:p>
          <a:p>
            <a:pPr>
              <a:spcAft>
                <a:spcPts val="600"/>
              </a:spcAft>
              <a:buFont typeface="Arial" panose="020B0604020202020204" pitchFamily="34" charset="0"/>
              <a:buChar char="•"/>
            </a:pPr>
            <a:r>
              <a:rPr lang="en-US" altLang="en-US" dirty="0">
                <a:solidFill>
                  <a:schemeClr val="bg1"/>
                </a:solidFill>
              </a:rPr>
              <a:t>1 Pt.5</a:t>
            </a:r>
            <a:r>
              <a:rPr lang="en-US" altLang="en-US" baseline="30000" dirty="0">
                <a:solidFill>
                  <a:schemeClr val="bg1"/>
                </a:solidFill>
              </a:rPr>
              <a:t>5</a:t>
            </a:r>
            <a:r>
              <a:rPr lang="en-US" altLang="en-US" dirty="0">
                <a:solidFill>
                  <a:schemeClr val="bg1"/>
                </a:solidFill>
              </a:rPr>
              <a:t> </a:t>
            </a:r>
            <a:r>
              <a:rPr lang="en-US" dirty="0">
                <a:solidFill>
                  <a:srgbClr val="CCFFFF"/>
                </a:solidFill>
                <a:ea typeface="Times New Roman" panose="02020603050405020304" pitchFamily="18" charset="0"/>
              </a:rPr>
              <a:t>all of </a:t>
            </a:r>
            <a:r>
              <a:rPr lang="en-US" i="1" dirty="0">
                <a:solidFill>
                  <a:srgbClr val="CCFFFF"/>
                </a:solidFill>
                <a:ea typeface="Times New Roman" panose="02020603050405020304" pitchFamily="18" charset="0"/>
              </a:rPr>
              <a:t>you</a:t>
            </a:r>
            <a:r>
              <a:rPr lang="en-US" dirty="0">
                <a:solidFill>
                  <a:srgbClr val="CCFFFF"/>
                </a:solidFill>
                <a:ea typeface="Times New Roman" panose="02020603050405020304" pitchFamily="18" charset="0"/>
              </a:rPr>
              <a:t> be submissive to one another, and be clothed with humility, for “</a:t>
            </a:r>
            <a:r>
              <a:rPr lang="en-US" i="1" dirty="0">
                <a:solidFill>
                  <a:srgbClr val="CCFFFF"/>
                </a:solidFill>
                <a:ea typeface="Times New Roman" panose="02020603050405020304" pitchFamily="18" charset="0"/>
              </a:rPr>
              <a:t>God resists the proud</a:t>
            </a:r>
            <a:r>
              <a:rPr lang="en-US" dirty="0">
                <a:solidFill>
                  <a:srgbClr val="CCFFFF"/>
                </a:solidFill>
                <a:ea typeface="Times New Roman" panose="02020603050405020304" pitchFamily="18" charset="0"/>
              </a:rPr>
              <a:t>, </a:t>
            </a:r>
            <a:r>
              <a:rPr lang="en-US" i="1" dirty="0">
                <a:solidFill>
                  <a:srgbClr val="CCFFFF"/>
                </a:solidFill>
                <a:ea typeface="Times New Roman" panose="02020603050405020304" pitchFamily="18" charset="0"/>
              </a:rPr>
              <a:t>But</a:t>
            </a:r>
            <a:r>
              <a:rPr lang="en-US" dirty="0">
                <a:solidFill>
                  <a:srgbClr val="CCFFFF"/>
                </a:solidFill>
                <a:ea typeface="Times New Roman" panose="02020603050405020304" pitchFamily="18" charset="0"/>
              </a:rPr>
              <a:t> </a:t>
            </a:r>
            <a:r>
              <a:rPr lang="en-US" i="1" dirty="0">
                <a:solidFill>
                  <a:srgbClr val="CCFFFF"/>
                </a:solidFill>
                <a:ea typeface="Times New Roman" panose="02020603050405020304" pitchFamily="18" charset="0"/>
              </a:rPr>
              <a:t>gives grace to the humble</a:t>
            </a:r>
            <a:r>
              <a:rPr lang="en-US" dirty="0">
                <a:solidFill>
                  <a:srgbClr val="CCFFFF"/>
                </a:solidFill>
                <a:ea typeface="Times New Roman" panose="02020603050405020304" pitchFamily="18" charset="0"/>
              </a:rPr>
              <a:t>”</a:t>
            </a:r>
          </a:p>
          <a:p>
            <a:pPr lvl="1">
              <a:spcAft>
                <a:spcPts val="600"/>
              </a:spcAft>
              <a:buFont typeface="Arial" panose="020B0604020202020204" pitchFamily="34" charset="0"/>
              <a:buChar char="•"/>
            </a:pPr>
            <a:endParaRPr lang="en-US" altLang="en-US" sz="3200"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14013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99FF33"/>
                </a:solidFill>
              </a:rPr>
              <a:t>Pride defiles people</a:t>
            </a:r>
            <a:endParaRPr lang="en-US" altLang="en-US" sz="3200" dirty="0">
              <a:solidFill>
                <a:srgbClr val="99FF33"/>
              </a:solidFill>
            </a:endParaRPr>
          </a:p>
        </p:txBody>
      </p:sp>
      <p:sp>
        <p:nvSpPr>
          <p:cNvPr id="3075" name="Rectangle 3"/>
          <p:cNvSpPr>
            <a:spLocks noGrp="1" noChangeArrowheads="1"/>
          </p:cNvSpPr>
          <p:nvPr>
            <p:ph type="body" idx="1"/>
          </p:nvPr>
        </p:nvSpPr>
        <p:spPr>
          <a:xfrm>
            <a:off x="420256" y="1048328"/>
            <a:ext cx="8305800" cy="5504872"/>
          </a:xfrm>
        </p:spPr>
        <p:txBody>
          <a:bodyPr/>
          <a:lstStyle/>
          <a:p>
            <a:pPr>
              <a:spcAft>
                <a:spcPts val="600"/>
              </a:spcAft>
              <a:buFont typeface="Arial" panose="020B0604020202020204" pitchFamily="34" charset="0"/>
              <a:buChar char="•"/>
            </a:pPr>
            <a:r>
              <a:rPr lang="en-US" altLang="en-US" dirty="0">
                <a:solidFill>
                  <a:schemeClr val="bg1"/>
                </a:solidFill>
              </a:rPr>
              <a:t>Prov.21</a:t>
            </a:r>
            <a:r>
              <a:rPr lang="en-US" altLang="en-US" baseline="30000" dirty="0">
                <a:solidFill>
                  <a:schemeClr val="bg1"/>
                </a:solidFill>
              </a:rPr>
              <a:t>4</a:t>
            </a:r>
            <a:r>
              <a:rPr lang="en-US" altLang="en-US" dirty="0">
                <a:solidFill>
                  <a:schemeClr val="bg1"/>
                </a:solidFill>
              </a:rPr>
              <a:t> </a:t>
            </a:r>
            <a:r>
              <a:rPr lang="en-US" dirty="0">
                <a:solidFill>
                  <a:srgbClr val="CCFFFF"/>
                </a:solidFill>
                <a:ea typeface="Times New Roman" panose="02020603050405020304" pitchFamily="18" charset="0"/>
              </a:rPr>
              <a:t>A haughty look, a proud heart, and the plowing of the wicked are sin</a:t>
            </a:r>
          </a:p>
          <a:p>
            <a:pPr>
              <a:spcAft>
                <a:spcPts val="600"/>
              </a:spcAft>
              <a:buFont typeface="Arial" panose="020B0604020202020204" pitchFamily="34" charset="0"/>
              <a:buChar char="•"/>
            </a:pPr>
            <a:r>
              <a:rPr lang="en-US" dirty="0">
                <a:solidFill>
                  <a:schemeClr val="bg1"/>
                </a:solidFill>
                <a:ea typeface="Times New Roman" panose="02020603050405020304" pitchFamily="18" charset="0"/>
              </a:rPr>
              <a:t>Lk.18</a:t>
            </a:r>
            <a:r>
              <a:rPr lang="en-US" baseline="30000" dirty="0">
                <a:solidFill>
                  <a:schemeClr val="bg1"/>
                </a:solidFill>
                <a:ea typeface="Times New Roman" panose="02020603050405020304" pitchFamily="18" charset="0"/>
              </a:rPr>
              <a:t>9</a:t>
            </a:r>
            <a:r>
              <a:rPr lang="en-US" dirty="0">
                <a:solidFill>
                  <a:schemeClr val="bg1"/>
                </a:solidFill>
                <a:ea typeface="Times New Roman" panose="02020603050405020304" pitchFamily="18" charset="0"/>
              </a:rPr>
              <a:t> </a:t>
            </a:r>
            <a:r>
              <a:rPr lang="en-US" dirty="0">
                <a:solidFill>
                  <a:srgbClr val="CCFFFF"/>
                </a:solidFill>
                <a:ea typeface="Times New Roman" panose="02020603050405020304" pitchFamily="18" charset="0"/>
              </a:rPr>
              <a:t>…trusted in themselves that they were righteous, and despised others</a:t>
            </a:r>
          </a:p>
          <a:p>
            <a:pPr lvl="1">
              <a:spcAft>
                <a:spcPts val="600"/>
              </a:spcAft>
              <a:buFont typeface="Arial" panose="020B0604020202020204" pitchFamily="34" charset="0"/>
              <a:buChar char="•"/>
            </a:pPr>
            <a:r>
              <a:rPr lang="en-US" sz="3200" dirty="0">
                <a:solidFill>
                  <a:srgbClr val="FFFFCC"/>
                </a:solidFill>
                <a:ea typeface="Times New Roman" panose="02020603050405020304" pitchFamily="18" charset="0"/>
              </a:rPr>
              <a:t>“The truly proud man knows neither superiors nor inferiors. The first he does not admit of; the last he does not concern himself about” </a:t>
            </a:r>
            <a:r>
              <a:rPr lang="en-US" sz="2000" dirty="0">
                <a:solidFill>
                  <a:schemeClr val="bg1"/>
                </a:solidFill>
                <a:ea typeface="Times New Roman" panose="02020603050405020304" pitchFamily="18" charset="0"/>
              </a:rPr>
              <a:t>– </a:t>
            </a:r>
            <a:r>
              <a:rPr lang="en-US" sz="2000" dirty="0" err="1">
                <a:solidFill>
                  <a:schemeClr val="bg1"/>
                </a:solidFill>
                <a:ea typeface="Times New Roman" panose="02020603050405020304" pitchFamily="18" charset="0"/>
              </a:rPr>
              <a:t>Hazlin</a:t>
            </a:r>
            <a:r>
              <a:rPr lang="en-US" sz="3200" dirty="0">
                <a:solidFill>
                  <a:schemeClr val="bg1"/>
                </a:solidFill>
                <a:ea typeface="Times New Roman" panose="02020603050405020304" pitchFamily="18" charset="0"/>
              </a:rPr>
              <a:t> </a:t>
            </a:r>
          </a:p>
          <a:p>
            <a:pPr>
              <a:spcAft>
                <a:spcPts val="600"/>
              </a:spcAft>
              <a:buFont typeface="Arial" panose="020B0604020202020204" pitchFamily="34" charset="0"/>
              <a:buChar char="•"/>
            </a:pPr>
            <a:endParaRPr lang="en-US" altLang="en-US" dirty="0">
              <a:solidFill>
                <a:schemeClr val="bg1"/>
              </a:solidFill>
            </a:endParaRPr>
          </a:p>
          <a:p>
            <a:pPr marL="0" indent="0">
              <a:spcAft>
                <a:spcPts val="600"/>
              </a:spcAft>
              <a:buNone/>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66338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99FF33"/>
                </a:solidFill>
              </a:rPr>
              <a:t>Pride divides society</a:t>
            </a:r>
            <a:endParaRPr lang="en-US" altLang="en-US" sz="3200" dirty="0">
              <a:solidFill>
                <a:srgbClr val="99FF33"/>
              </a:solidFill>
            </a:endParaRPr>
          </a:p>
        </p:txBody>
      </p:sp>
      <p:sp>
        <p:nvSpPr>
          <p:cNvPr id="3075" name="Rectangle 3"/>
          <p:cNvSpPr>
            <a:spLocks noGrp="1" noChangeArrowheads="1"/>
          </p:cNvSpPr>
          <p:nvPr>
            <p:ph type="body" idx="1"/>
          </p:nvPr>
        </p:nvSpPr>
        <p:spPr>
          <a:xfrm>
            <a:off x="420256" y="1048328"/>
            <a:ext cx="8305800" cy="5504872"/>
          </a:xfrm>
        </p:spPr>
        <p:txBody>
          <a:bodyPr/>
          <a:lstStyle/>
          <a:p>
            <a:pPr>
              <a:spcAft>
                <a:spcPts val="600"/>
              </a:spcAft>
              <a:buFont typeface="Arial" panose="020B0604020202020204" pitchFamily="34" charset="0"/>
              <a:buChar char="•"/>
            </a:pPr>
            <a:r>
              <a:rPr lang="en-US" altLang="en-US" dirty="0">
                <a:solidFill>
                  <a:schemeClr val="bg1"/>
                </a:solidFill>
              </a:rPr>
              <a:t>Prov.15</a:t>
            </a:r>
            <a:r>
              <a:rPr lang="en-US" altLang="en-US" baseline="30000" dirty="0">
                <a:solidFill>
                  <a:schemeClr val="bg1"/>
                </a:solidFill>
              </a:rPr>
              <a:t>33</a:t>
            </a:r>
            <a:r>
              <a:rPr lang="en-US" altLang="en-US" baseline="30000" dirty="0">
                <a:solidFill>
                  <a:srgbClr val="CCFFFF"/>
                </a:solidFill>
              </a:rPr>
              <a:t> </a:t>
            </a:r>
            <a:r>
              <a:rPr lang="en-US" dirty="0">
                <a:solidFill>
                  <a:srgbClr val="CCFFFF"/>
                </a:solidFill>
                <a:ea typeface="Times New Roman" panose="02020603050405020304" pitchFamily="18" charset="0"/>
              </a:rPr>
              <a:t>The fear of the </a:t>
            </a:r>
            <a:r>
              <a:rPr lang="en-US" cap="small" dirty="0">
                <a:solidFill>
                  <a:srgbClr val="CCFFFF"/>
                </a:solidFill>
                <a:ea typeface="Times New Roman" panose="02020603050405020304" pitchFamily="18" charset="0"/>
              </a:rPr>
              <a:t>Lord</a:t>
            </a:r>
            <a:r>
              <a:rPr lang="en-US" dirty="0">
                <a:solidFill>
                  <a:srgbClr val="CCFFFF"/>
                </a:solidFill>
                <a:ea typeface="Times New Roman" panose="02020603050405020304" pitchFamily="18" charset="0"/>
              </a:rPr>
              <a:t> </a:t>
            </a:r>
            <a:r>
              <a:rPr lang="en-US" i="1" dirty="0">
                <a:solidFill>
                  <a:srgbClr val="CCFFFF"/>
                </a:solidFill>
                <a:ea typeface="Times New Roman" panose="02020603050405020304" pitchFamily="18" charset="0"/>
              </a:rPr>
              <a:t>is</a:t>
            </a:r>
            <a:r>
              <a:rPr lang="en-US" dirty="0">
                <a:solidFill>
                  <a:srgbClr val="CCFFFF"/>
                </a:solidFill>
                <a:ea typeface="Times New Roman" panose="02020603050405020304" pitchFamily="18" charset="0"/>
              </a:rPr>
              <a:t> the instruction of wisdom, And before honor </a:t>
            </a:r>
            <a:r>
              <a:rPr lang="en-US" i="1" dirty="0">
                <a:solidFill>
                  <a:srgbClr val="CCFFFF"/>
                </a:solidFill>
                <a:ea typeface="Times New Roman" panose="02020603050405020304" pitchFamily="18" charset="0"/>
              </a:rPr>
              <a:t>is</a:t>
            </a:r>
            <a:r>
              <a:rPr lang="en-US" dirty="0">
                <a:solidFill>
                  <a:srgbClr val="CCFFFF"/>
                </a:solidFill>
                <a:ea typeface="Times New Roman" panose="02020603050405020304" pitchFamily="18" charset="0"/>
              </a:rPr>
              <a:t> humility</a:t>
            </a:r>
          </a:p>
          <a:p>
            <a:pPr lvl="1">
              <a:spcAft>
                <a:spcPts val="600"/>
              </a:spcAft>
              <a:buFont typeface="Arial" panose="020B0604020202020204" pitchFamily="34" charset="0"/>
              <a:buChar char="•"/>
            </a:pPr>
            <a:r>
              <a:rPr lang="en-US" altLang="en-US" sz="3200" dirty="0">
                <a:solidFill>
                  <a:srgbClr val="FFFFCC"/>
                </a:solidFill>
              </a:rPr>
              <a:t>“The proud hate pride – in others” </a:t>
            </a:r>
            <a:r>
              <a:rPr lang="en-US" altLang="en-US" sz="2000" dirty="0">
                <a:solidFill>
                  <a:srgbClr val="FFFFCC"/>
                </a:solidFill>
              </a:rPr>
              <a:t>– B. Franklin</a:t>
            </a:r>
            <a:endParaRPr lang="en-US" altLang="en-US" sz="3200" dirty="0">
              <a:solidFill>
                <a:srgbClr val="FFFFCC"/>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63061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99FF33"/>
                </a:solidFill>
              </a:rPr>
              <a:t>Pride destroys souls</a:t>
            </a:r>
            <a:endParaRPr lang="en-US" altLang="en-US" sz="3200" dirty="0">
              <a:solidFill>
                <a:srgbClr val="99FF33"/>
              </a:solidFill>
            </a:endParaRPr>
          </a:p>
        </p:txBody>
      </p:sp>
      <p:sp>
        <p:nvSpPr>
          <p:cNvPr id="3075" name="Rectangle 3"/>
          <p:cNvSpPr>
            <a:spLocks noGrp="1" noChangeArrowheads="1"/>
          </p:cNvSpPr>
          <p:nvPr>
            <p:ph type="body" idx="1"/>
          </p:nvPr>
        </p:nvSpPr>
        <p:spPr>
          <a:xfrm>
            <a:off x="420256" y="1048328"/>
            <a:ext cx="8305800" cy="5504872"/>
          </a:xfrm>
        </p:spPr>
        <p:txBody>
          <a:bodyPr/>
          <a:lstStyle/>
          <a:p>
            <a:pPr>
              <a:spcAft>
                <a:spcPts val="300"/>
              </a:spcAft>
              <a:buFont typeface="Arial" panose="020B0604020202020204" pitchFamily="34" charset="0"/>
              <a:buChar char="•"/>
            </a:pPr>
            <a:r>
              <a:rPr lang="en-US" altLang="en-US" dirty="0">
                <a:solidFill>
                  <a:schemeClr val="bg1"/>
                </a:solidFill>
              </a:rPr>
              <a:t>1 Jn.2:16 </a:t>
            </a:r>
            <a:r>
              <a:rPr lang="en-US" dirty="0">
                <a:solidFill>
                  <a:srgbClr val="CCFFFF"/>
                </a:solidFill>
                <a:ea typeface="Times New Roman" panose="02020603050405020304" pitchFamily="18" charset="0"/>
              </a:rPr>
              <a:t>all that </a:t>
            </a:r>
            <a:r>
              <a:rPr lang="en-US" i="1" dirty="0">
                <a:solidFill>
                  <a:srgbClr val="CCFFFF"/>
                </a:solidFill>
                <a:ea typeface="Times New Roman" panose="02020603050405020304" pitchFamily="18" charset="0"/>
              </a:rPr>
              <a:t>is</a:t>
            </a:r>
            <a:r>
              <a:rPr lang="en-US" dirty="0">
                <a:solidFill>
                  <a:srgbClr val="CCFFFF"/>
                </a:solidFill>
                <a:ea typeface="Times New Roman" panose="02020603050405020304" pitchFamily="18" charset="0"/>
              </a:rPr>
              <a:t> in the world—the lust of the flesh, the lust of the eyes, and the </a:t>
            </a:r>
            <a:r>
              <a:rPr lang="en-US" u="sng" dirty="0">
                <a:solidFill>
                  <a:srgbClr val="CCFFFF"/>
                </a:solidFill>
                <a:ea typeface="Times New Roman" panose="02020603050405020304" pitchFamily="18" charset="0"/>
              </a:rPr>
              <a:t>pride</a:t>
            </a:r>
            <a:r>
              <a:rPr lang="en-US" dirty="0">
                <a:solidFill>
                  <a:srgbClr val="CCFFFF"/>
                </a:solidFill>
                <a:ea typeface="Times New Roman" panose="02020603050405020304" pitchFamily="18" charset="0"/>
              </a:rPr>
              <a:t> </a:t>
            </a:r>
            <a:r>
              <a:rPr lang="en-US" u="sng" dirty="0">
                <a:solidFill>
                  <a:srgbClr val="CCFFFF"/>
                </a:solidFill>
                <a:ea typeface="Times New Roman" panose="02020603050405020304" pitchFamily="18" charset="0"/>
              </a:rPr>
              <a:t>of life</a:t>
            </a:r>
            <a:r>
              <a:rPr lang="en-US" dirty="0">
                <a:solidFill>
                  <a:srgbClr val="CCFFFF"/>
                </a:solidFill>
                <a:ea typeface="Times New Roman" panose="02020603050405020304" pitchFamily="18" charset="0"/>
              </a:rPr>
              <a:t>—is not of the Father but is of the world </a:t>
            </a:r>
            <a:endParaRPr lang="en-US" dirty="0">
              <a:solidFill>
                <a:schemeClr val="bg1"/>
              </a:solidFill>
              <a:ea typeface="Times New Roman" panose="02020603050405020304" pitchFamily="18" charset="0"/>
            </a:endParaRPr>
          </a:p>
          <a:p>
            <a:pPr lvl="1">
              <a:spcAft>
                <a:spcPts val="600"/>
              </a:spcAft>
              <a:buFont typeface="Arial" panose="020B0604020202020204" pitchFamily="34" charset="0"/>
              <a:buChar char="•"/>
            </a:pPr>
            <a:r>
              <a:rPr lang="en-US" altLang="en-US" sz="3100" dirty="0">
                <a:solidFill>
                  <a:schemeClr val="bg1"/>
                </a:solidFill>
              </a:rPr>
              <a:t>Proud of possessions</a:t>
            </a:r>
          </a:p>
          <a:p>
            <a:pPr lvl="1">
              <a:spcAft>
                <a:spcPts val="600"/>
              </a:spcAft>
              <a:buFont typeface="Arial" panose="020B0604020202020204" pitchFamily="34" charset="0"/>
              <a:buChar char="•"/>
            </a:pPr>
            <a:r>
              <a:rPr lang="en-US" altLang="en-US" sz="3100" dirty="0">
                <a:solidFill>
                  <a:schemeClr val="bg1"/>
                </a:solidFill>
              </a:rPr>
              <a:t>Arrogance based on material possessions</a:t>
            </a:r>
          </a:p>
          <a:p>
            <a:pPr lvl="1">
              <a:spcAft>
                <a:spcPts val="600"/>
              </a:spcAft>
              <a:buFont typeface="Arial" panose="020B0604020202020204" pitchFamily="34" charset="0"/>
              <a:buChar char="•"/>
            </a:pPr>
            <a:r>
              <a:rPr lang="en-US" altLang="en-US" sz="3100" dirty="0">
                <a:solidFill>
                  <a:schemeClr val="bg1"/>
                </a:solidFill>
              </a:rPr>
              <a:t>Display in style of living </a:t>
            </a:r>
            <a:r>
              <a:rPr lang="en-US" altLang="en-US" sz="2000" dirty="0">
                <a:solidFill>
                  <a:schemeClr val="bg1"/>
                </a:solidFill>
              </a:rPr>
              <a:t>- Th.</a:t>
            </a:r>
            <a:endParaRPr lang="en-US" altLang="en-US" sz="3100" dirty="0">
              <a:solidFill>
                <a:schemeClr val="bg1"/>
              </a:solidFill>
            </a:endParaRPr>
          </a:p>
          <a:p>
            <a:pPr lvl="1">
              <a:spcAft>
                <a:spcPts val="600"/>
              </a:spcAft>
              <a:buFont typeface="Arial" panose="020B0604020202020204" pitchFamily="34" charset="0"/>
              <a:buChar char="•"/>
            </a:pPr>
            <a:endParaRPr lang="en-US" altLang="en-US" sz="3100" dirty="0">
              <a:solidFill>
                <a:schemeClr val="bg1"/>
              </a:solidFill>
            </a:endParaRPr>
          </a:p>
          <a:p>
            <a:pPr lvl="1">
              <a:spcAft>
                <a:spcPts val="600"/>
              </a:spcAft>
              <a:buFont typeface="Arial" panose="020B0604020202020204" pitchFamily="34" charset="0"/>
              <a:buChar char="•"/>
            </a:pPr>
            <a:endParaRPr lang="en-US" altLang="en-US" dirty="0">
              <a:solidFill>
                <a:srgbClr val="CCFFFF"/>
              </a:solidFill>
            </a:endParaRPr>
          </a:p>
        </p:txBody>
      </p:sp>
    </p:spTree>
    <p:extLst>
      <p:ext uri="{BB962C8B-B14F-4D97-AF65-F5344CB8AC3E}">
        <p14:creationId xmlns:p14="http://schemas.microsoft.com/office/powerpoint/2010/main" val="187504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3208" y="609600"/>
            <a:ext cx="6643885" cy="1295400"/>
          </a:xfrm>
          <a:solidFill>
            <a:schemeClr val="tx1">
              <a:lumMod val="95000"/>
              <a:lumOff val="5000"/>
            </a:schemeClr>
          </a:solidFill>
          <a:ln>
            <a:solidFill>
              <a:srgbClr val="99FF33"/>
            </a:solidFill>
          </a:ln>
          <a:effectLst/>
        </p:spPr>
        <p:txBody>
          <a:bodyPr anchor="ctr" anchorCtr="0"/>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What To Think</a:t>
            </a:r>
            <a:b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b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About Pride?</a:t>
            </a:r>
            <a:endParaRPr lang="en-US" sz="3000" dirty="0">
              <a:solidFill>
                <a:srgbClr val="CCFFFF"/>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99FF33"/>
                </a:solidFill>
              </a:rPr>
              <a:t>Pride defeats churches</a:t>
            </a:r>
            <a:endParaRPr lang="en-US" altLang="en-US" sz="3200" dirty="0">
              <a:solidFill>
                <a:srgbClr val="99FF33"/>
              </a:solidFill>
            </a:endParaRPr>
          </a:p>
        </p:txBody>
      </p:sp>
      <p:sp>
        <p:nvSpPr>
          <p:cNvPr id="3075" name="Rectangle 3"/>
          <p:cNvSpPr>
            <a:spLocks noGrp="1" noChangeArrowheads="1"/>
          </p:cNvSpPr>
          <p:nvPr>
            <p:ph type="body" idx="1"/>
          </p:nvPr>
        </p:nvSpPr>
        <p:spPr>
          <a:xfrm>
            <a:off x="420256" y="1048328"/>
            <a:ext cx="8305800" cy="5504872"/>
          </a:xfrm>
        </p:spPr>
        <p:txBody>
          <a:bodyPr/>
          <a:lstStyle/>
          <a:p>
            <a:pPr>
              <a:spcAft>
                <a:spcPts val="600"/>
              </a:spcAft>
              <a:buFont typeface="Arial" panose="020B0604020202020204" pitchFamily="34" charset="0"/>
              <a:buChar char="•"/>
            </a:pPr>
            <a:r>
              <a:rPr lang="en-US" altLang="en-US" dirty="0">
                <a:solidFill>
                  <a:schemeClr val="bg1"/>
                </a:solidFill>
              </a:rPr>
              <a:t>Rv.3</a:t>
            </a:r>
            <a:r>
              <a:rPr lang="en-US" altLang="en-US" baseline="30000" dirty="0">
                <a:solidFill>
                  <a:schemeClr val="bg1"/>
                </a:solidFill>
              </a:rPr>
              <a:t>16</a:t>
            </a:r>
            <a:r>
              <a:rPr lang="en-US" altLang="en-US" dirty="0">
                <a:solidFill>
                  <a:schemeClr val="bg1"/>
                </a:solidFill>
              </a:rPr>
              <a:t> </a:t>
            </a:r>
            <a:r>
              <a:rPr lang="en-US" altLang="en-US" dirty="0">
                <a:solidFill>
                  <a:srgbClr val="CCFFFF"/>
                </a:solidFill>
              </a:rPr>
              <a:t>So then, because you are </a:t>
            </a:r>
            <a:r>
              <a:rPr lang="en-US" altLang="en-US" dirty="0" err="1">
                <a:solidFill>
                  <a:srgbClr val="CCFFFF"/>
                </a:solidFill>
              </a:rPr>
              <a:t>luke</a:t>
            </a:r>
            <a:r>
              <a:rPr lang="en-US" altLang="en-US" dirty="0">
                <a:solidFill>
                  <a:srgbClr val="CCFFFF"/>
                </a:solidFill>
              </a:rPr>
              <a:t>-warm, and neither cold nor hot, I will vomit you out of My mouth.  </a:t>
            </a:r>
            <a:r>
              <a:rPr lang="en-US" altLang="en-US" baseline="30000" dirty="0">
                <a:solidFill>
                  <a:schemeClr val="bg1"/>
                </a:solidFill>
              </a:rPr>
              <a:t>17 </a:t>
            </a:r>
            <a:r>
              <a:rPr lang="en-US" altLang="en-US" dirty="0">
                <a:solidFill>
                  <a:srgbClr val="CCFFFF"/>
                </a:solidFill>
              </a:rPr>
              <a:t>Because you say, ‘I am rich, have become wealthy, and have need of nothing’—and do not know that you are wretched, miserable, poor, blind, and naked</a:t>
            </a:r>
          </a:p>
          <a:p>
            <a:pPr>
              <a:spcAft>
                <a:spcPts val="600"/>
              </a:spcAft>
              <a:buFont typeface="Arial" panose="020B0604020202020204" pitchFamily="34" charset="0"/>
              <a:buChar char="•"/>
            </a:pPr>
            <a:endParaRPr lang="en-US" altLang="en-US" dirty="0">
              <a:solidFill>
                <a:schemeClr val="bg1"/>
              </a:solidFill>
            </a:endParaRPr>
          </a:p>
          <a:p>
            <a:pPr marL="0" indent="0">
              <a:spcAft>
                <a:spcPts val="600"/>
              </a:spcAft>
              <a:buNone/>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441412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326" y="609600"/>
            <a:ext cx="4991649" cy="457200"/>
          </a:xfrm>
          <a:solidFill>
            <a:schemeClr val="tx1">
              <a:lumMod val="95000"/>
              <a:lumOff val="5000"/>
            </a:schemeClr>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What To Think About Pride?</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DF1E9D71-C381-4AFD-A3DA-200E72F9D7F2}"/>
              </a:ext>
            </a:extLst>
          </p:cNvPr>
          <p:cNvSpPr txBox="1">
            <a:spLocks/>
          </p:cNvSpPr>
          <p:nvPr/>
        </p:nvSpPr>
        <p:spPr bwMode="auto">
          <a:xfrm>
            <a:off x="1258456" y="2438400"/>
            <a:ext cx="6643885" cy="1295400"/>
          </a:xfrm>
          <a:prstGeom prst="rect">
            <a:avLst/>
          </a:prstGeom>
          <a:solidFill>
            <a:schemeClr val="tx1">
              <a:lumMod val="95000"/>
              <a:lumOff val="5000"/>
            </a:schemeClr>
          </a:solidFill>
          <a:ln>
            <a:solidFill>
              <a:srgbClr val="99FF33"/>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IV.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Who Is Proud?</a:t>
            </a:r>
            <a:endParaRPr lang="en-US" sz="3000" dirty="0">
              <a:solidFill>
                <a:srgbClr val="CCFFFF"/>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B6E3C307-D2A1-48B9-AF1C-8C459960ACD3}"/>
              </a:ext>
            </a:extLst>
          </p:cNvPr>
          <p:cNvSpPr txBox="1">
            <a:spLocks/>
          </p:cNvSpPr>
          <p:nvPr/>
        </p:nvSpPr>
        <p:spPr bwMode="auto">
          <a:xfrm>
            <a:off x="2079325" y="12192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 What Is Pride?</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5" name="Title 1">
            <a:extLst>
              <a:ext uri="{FF2B5EF4-FFF2-40B4-BE49-F238E27FC236}">
                <a16:creationId xmlns:a16="http://schemas.microsoft.com/office/drawing/2014/main" id="{A11AA3B8-573D-4509-8D82-2DD5B69D6BFB}"/>
              </a:ext>
            </a:extLst>
          </p:cNvPr>
          <p:cNvSpPr txBox="1">
            <a:spLocks/>
          </p:cNvSpPr>
          <p:nvPr/>
        </p:nvSpPr>
        <p:spPr bwMode="auto">
          <a:xfrm>
            <a:off x="2084574" y="18288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III. What Does Pride Do?</a:t>
            </a:r>
            <a:endParaRPr lang="en-US" sz="22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3804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600" dirty="0">
                <a:solidFill>
                  <a:srgbClr val="FFFF00"/>
                </a:solidFill>
              </a:rPr>
              <a:t>Proud people include . . . </a:t>
            </a:r>
            <a:endParaRPr lang="en-US" altLang="en-US" sz="3200" dirty="0">
              <a:solidFill>
                <a:schemeClr val="bg1"/>
              </a:solidFill>
            </a:endParaRPr>
          </a:p>
        </p:txBody>
      </p:sp>
      <p:sp>
        <p:nvSpPr>
          <p:cNvPr id="3075" name="Rectangle 3"/>
          <p:cNvSpPr>
            <a:spLocks noGrp="1" noChangeArrowheads="1"/>
          </p:cNvSpPr>
          <p:nvPr>
            <p:ph type="body" idx="1"/>
          </p:nvPr>
        </p:nvSpPr>
        <p:spPr>
          <a:xfrm>
            <a:off x="420256" y="1048328"/>
            <a:ext cx="8305800" cy="5504872"/>
          </a:xfrm>
        </p:spPr>
        <p:txBody>
          <a:bodyPr/>
          <a:lstStyle/>
          <a:p>
            <a:pPr>
              <a:spcAft>
                <a:spcPts val="800"/>
              </a:spcAft>
              <a:buFont typeface="Arial" panose="020B0604020202020204" pitchFamily="34" charset="0"/>
              <a:buChar char="•"/>
            </a:pPr>
            <a:r>
              <a:rPr lang="en-US" altLang="en-US" dirty="0">
                <a:solidFill>
                  <a:srgbClr val="FFFFCC"/>
                </a:solidFill>
              </a:rPr>
              <a:t>Worldly people.</a:t>
            </a:r>
            <a:r>
              <a:rPr lang="en-US" altLang="en-US" dirty="0">
                <a:solidFill>
                  <a:schemeClr val="bg1"/>
                </a:solidFill>
              </a:rPr>
              <a:t>   Dn.5</a:t>
            </a:r>
          </a:p>
          <a:p>
            <a:pPr>
              <a:spcAft>
                <a:spcPts val="800"/>
              </a:spcAft>
              <a:buFont typeface="Arial" panose="020B0604020202020204" pitchFamily="34" charset="0"/>
              <a:buChar char="•"/>
            </a:pPr>
            <a:r>
              <a:rPr lang="en-US" altLang="en-US" sz="3200" dirty="0">
                <a:solidFill>
                  <a:srgbClr val="FFFFCC"/>
                </a:solidFill>
              </a:rPr>
              <a:t>Disciples.</a:t>
            </a:r>
            <a:r>
              <a:rPr lang="en-US" altLang="en-US" sz="3200" dirty="0">
                <a:solidFill>
                  <a:schemeClr val="bg1"/>
                </a:solidFill>
              </a:rPr>
              <a:t>   Mt.17:22-23 . . . 18:1-5</a:t>
            </a:r>
          </a:p>
          <a:p>
            <a:pPr>
              <a:spcAft>
                <a:spcPts val="600"/>
              </a:spcAft>
              <a:buFont typeface="Arial" panose="020B0604020202020204" pitchFamily="34" charset="0"/>
              <a:buChar char="•"/>
            </a:pPr>
            <a:r>
              <a:rPr lang="en-US" altLang="en-US" dirty="0">
                <a:solidFill>
                  <a:srgbClr val="FFFFCC"/>
                </a:solidFill>
              </a:rPr>
              <a:t>Novices.  </a:t>
            </a:r>
            <a:r>
              <a:rPr lang="en-US" altLang="en-US" dirty="0">
                <a:solidFill>
                  <a:schemeClr val="bg1"/>
                </a:solidFill>
              </a:rPr>
              <a:t>1 Tim.3</a:t>
            </a:r>
            <a:r>
              <a:rPr lang="en-US" altLang="en-US" baseline="30000" dirty="0">
                <a:solidFill>
                  <a:schemeClr val="bg1"/>
                </a:solidFill>
              </a:rPr>
              <a:t>6</a:t>
            </a:r>
            <a:r>
              <a:rPr lang="en-US" altLang="en-US" dirty="0">
                <a:solidFill>
                  <a:schemeClr val="bg1"/>
                </a:solidFill>
              </a:rPr>
              <a:t> </a:t>
            </a:r>
            <a:r>
              <a:rPr lang="en-US" altLang="en-US" dirty="0">
                <a:solidFill>
                  <a:srgbClr val="CCFFCC"/>
                </a:solidFill>
              </a:rPr>
              <a:t>not a novice, lest being puffed up with pride he fall into the same condemnation as the devil  </a:t>
            </a:r>
          </a:p>
          <a:p>
            <a:pPr>
              <a:spcAft>
                <a:spcPts val="600"/>
              </a:spcAft>
              <a:buFont typeface="Arial" panose="020B0604020202020204" pitchFamily="34" charset="0"/>
              <a:buChar char="•"/>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22792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326" y="609600"/>
            <a:ext cx="4991649" cy="457200"/>
          </a:xfrm>
          <a:solidFill>
            <a:schemeClr val="tx1">
              <a:lumMod val="95000"/>
              <a:lumOff val="5000"/>
            </a:schemeClr>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What To Think About Pride?</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DF1E9D71-C381-4AFD-A3DA-200E72F9D7F2}"/>
              </a:ext>
            </a:extLst>
          </p:cNvPr>
          <p:cNvSpPr txBox="1">
            <a:spLocks/>
          </p:cNvSpPr>
          <p:nvPr/>
        </p:nvSpPr>
        <p:spPr bwMode="auto">
          <a:xfrm>
            <a:off x="1258456" y="3048000"/>
            <a:ext cx="6643885" cy="1295400"/>
          </a:xfrm>
          <a:prstGeom prst="rect">
            <a:avLst/>
          </a:prstGeom>
          <a:solidFill>
            <a:schemeClr val="tx1">
              <a:lumMod val="95000"/>
              <a:lumOff val="5000"/>
            </a:schemeClr>
          </a:solidFill>
          <a:ln>
            <a:solidFill>
              <a:srgbClr val="99FF33"/>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V.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What Causes Pride?</a:t>
            </a:r>
            <a:endParaRPr lang="en-US" sz="3000" dirty="0">
              <a:solidFill>
                <a:srgbClr val="CCFFFF"/>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B6E3C307-D2A1-48B9-AF1C-8C459960ACD3}"/>
              </a:ext>
            </a:extLst>
          </p:cNvPr>
          <p:cNvSpPr txBox="1">
            <a:spLocks/>
          </p:cNvSpPr>
          <p:nvPr/>
        </p:nvSpPr>
        <p:spPr bwMode="auto">
          <a:xfrm>
            <a:off x="2079325" y="12192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 What Is Pride?</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5" name="Title 1">
            <a:extLst>
              <a:ext uri="{FF2B5EF4-FFF2-40B4-BE49-F238E27FC236}">
                <a16:creationId xmlns:a16="http://schemas.microsoft.com/office/drawing/2014/main" id="{A11AA3B8-573D-4509-8D82-2DD5B69D6BFB}"/>
              </a:ext>
            </a:extLst>
          </p:cNvPr>
          <p:cNvSpPr txBox="1">
            <a:spLocks/>
          </p:cNvSpPr>
          <p:nvPr/>
        </p:nvSpPr>
        <p:spPr bwMode="auto">
          <a:xfrm>
            <a:off x="2084574" y="18288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III. What Does Pride Do?</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6" name="Title 1">
            <a:extLst>
              <a:ext uri="{FF2B5EF4-FFF2-40B4-BE49-F238E27FC236}">
                <a16:creationId xmlns:a16="http://schemas.microsoft.com/office/drawing/2014/main" id="{0D8C4FCE-1BB2-470A-9800-101F382EA2E6}"/>
              </a:ext>
            </a:extLst>
          </p:cNvPr>
          <p:cNvSpPr txBox="1">
            <a:spLocks/>
          </p:cNvSpPr>
          <p:nvPr/>
        </p:nvSpPr>
        <p:spPr bwMode="auto">
          <a:xfrm>
            <a:off x="2079325" y="24384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IV. Who Is Proud?</a:t>
            </a:r>
            <a:endParaRPr lang="en-US" sz="22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84675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3600" dirty="0">
                <a:solidFill>
                  <a:srgbClr val="FFFF00"/>
                </a:solidFill>
              </a:rPr>
              <a:t>Pride may attach itself to . . .</a:t>
            </a:r>
            <a:endParaRPr lang="en-US" altLang="en-US" sz="3200" dirty="0">
              <a:solidFill>
                <a:srgbClr val="FFFF00"/>
              </a:solidFill>
            </a:endParaRPr>
          </a:p>
        </p:txBody>
      </p:sp>
      <p:sp>
        <p:nvSpPr>
          <p:cNvPr id="3075" name="Rectangle 3"/>
          <p:cNvSpPr>
            <a:spLocks noGrp="1" noChangeArrowheads="1"/>
          </p:cNvSpPr>
          <p:nvPr>
            <p:ph type="body" idx="1"/>
          </p:nvPr>
        </p:nvSpPr>
        <p:spPr>
          <a:xfrm>
            <a:off x="381000" y="914400"/>
            <a:ext cx="8382000" cy="5428672"/>
          </a:xfrm>
        </p:spPr>
        <p:txBody>
          <a:bodyPr/>
          <a:lstStyle/>
          <a:p>
            <a:pPr>
              <a:spcAft>
                <a:spcPts val="600"/>
              </a:spcAft>
              <a:buFont typeface="Arial" panose="020B0604020202020204" pitchFamily="34" charset="0"/>
              <a:buChar char="•"/>
            </a:pPr>
            <a:r>
              <a:rPr lang="en-US" altLang="en-US" dirty="0">
                <a:solidFill>
                  <a:srgbClr val="FFFF99"/>
                </a:solidFill>
              </a:rPr>
              <a:t>Money,</a:t>
            </a:r>
            <a:r>
              <a:rPr lang="en-US" altLang="en-US" dirty="0">
                <a:solidFill>
                  <a:schemeClr val="bg1"/>
                </a:solidFill>
              </a:rPr>
              <a:t>  2 K.</a:t>
            </a:r>
            <a:r>
              <a:rPr lang="en-US" altLang="en-US">
                <a:solidFill>
                  <a:schemeClr val="bg1"/>
                </a:solidFill>
              </a:rPr>
              <a:t>20:13    /    </a:t>
            </a:r>
            <a:r>
              <a:rPr lang="en-US" altLang="en-US" dirty="0">
                <a:solidFill>
                  <a:schemeClr val="bg1"/>
                </a:solidFill>
              </a:rPr>
              <a:t>Est.1:4</a:t>
            </a:r>
          </a:p>
          <a:p>
            <a:pPr>
              <a:spcAft>
                <a:spcPts val="600"/>
              </a:spcAft>
              <a:buFont typeface="Arial" panose="020B0604020202020204" pitchFamily="34" charset="0"/>
              <a:buChar char="•"/>
            </a:pPr>
            <a:r>
              <a:rPr lang="en-US" altLang="en-US" dirty="0">
                <a:solidFill>
                  <a:srgbClr val="FFFF99"/>
                </a:solidFill>
              </a:rPr>
              <a:t>National power,  </a:t>
            </a:r>
            <a:r>
              <a:rPr lang="en-US" altLang="en-US" dirty="0">
                <a:solidFill>
                  <a:schemeClr val="bg1"/>
                </a:solidFill>
              </a:rPr>
              <a:t>1 Sm.8.    Dn.4</a:t>
            </a:r>
          </a:p>
          <a:p>
            <a:pPr>
              <a:spcAft>
                <a:spcPts val="600"/>
              </a:spcAft>
              <a:buFont typeface="Arial" panose="020B0604020202020204" pitchFamily="34" charset="0"/>
              <a:buChar char="•"/>
            </a:pPr>
            <a:r>
              <a:rPr lang="en-US" altLang="en-US" dirty="0">
                <a:solidFill>
                  <a:srgbClr val="FFFF99"/>
                </a:solidFill>
              </a:rPr>
              <a:t>Social standing,  </a:t>
            </a:r>
            <a:r>
              <a:rPr lang="en-US" altLang="en-US" dirty="0">
                <a:solidFill>
                  <a:schemeClr val="bg1"/>
                </a:solidFill>
              </a:rPr>
              <a:t>1 Sm.9:20-21 . . . 10:27</a:t>
            </a:r>
          </a:p>
          <a:p>
            <a:pPr>
              <a:spcAft>
                <a:spcPts val="600"/>
              </a:spcAft>
              <a:buFont typeface="Arial" panose="020B0604020202020204" pitchFamily="34" charset="0"/>
              <a:buChar char="•"/>
            </a:pPr>
            <a:r>
              <a:rPr lang="en-US" altLang="en-US" dirty="0">
                <a:solidFill>
                  <a:srgbClr val="FFFF99"/>
                </a:solidFill>
              </a:rPr>
              <a:t>Mental superiority, </a:t>
            </a:r>
            <a:r>
              <a:rPr lang="en-US" altLang="en-US" dirty="0">
                <a:solidFill>
                  <a:srgbClr val="FFFF00"/>
                </a:solidFill>
              </a:rPr>
              <a:t> </a:t>
            </a:r>
            <a:r>
              <a:rPr lang="en-US" altLang="en-US" dirty="0">
                <a:solidFill>
                  <a:schemeClr val="bg1"/>
                </a:solidFill>
              </a:rPr>
              <a:t>Ac.17:18…</a:t>
            </a:r>
          </a:p>
          <a:p>
            <a:pPr>
              <a:spcAft>
                <a:spcPts val="0"/>
              </a:spcAft>
              <a:buFont typeface="Arial" panose="020B0604020202020204" pitchFamily="34" charset="0"/>
              <a:buChar char="•"/>
            </a:pPr>
            <a:r>
              <a:rPr lang="en-US" altLang="en-US" dirty="0">
                <a:solidFill>
                  <a:srgbClr val="FFFF99"/>
                </a:solidFill>
              </a:rPr>
              <a:t>Religious superiority,  </a:t>
            </a:r>
            <a:r>
              <a:rPr lang="en-US" altLang="en-US" dirty="0">
                <a:solidFill>
                  <a:schemeClr val="bg1"/>
                </a:solidFill>
              </a:rPr>
              <a:t>Mt.6:1-5</a:t>
            </a:r>
          </a:p>
          <a:p>
            <a:pPr lvl="1">
              <a:spcAft>
                <a:spcPts val="0"/>
              </a:spcAft>
              <a:buFont typeface="Arial" panose="020B0604020202020204" pitchFamily="34" charset="0"/>
              <a:buChar char="•"/>
            </a:pPr>
            <a:r>
              <a:rPr lang="en-US" altLang="en-US" sz="3200" dirty="0">
                <a:solidFill>
                  <a:schemeClr val="bg1"/>
                </a:solidFill>
              </a:rPr>
              <a:t>2: </a:t>
            </a:r>
            <a:r>
              <a:rPr lang="en-US" altLang="en-US" sz="3200" dirty="0">
                <a:solidFill>
                  <a:srgbClr val="CCFFFF"/>
                </a:solidFill>
              </a:rPr>
              <a:t>illustration – </a:t>
            </a:r>
            <a:r>
              <a:rPr lang="en-US" altLang="en-US" sz="3200" dirty="0">
                <a:solidFill>
                  <a:schemeClr val="bg1"/>
                </a:solidFill>
              </a:rPr>
              <a:t>charity with a trumpet</a:t>
            </a:r>
          </a:p>
          <a:p>
            <a:pPr lvl="1">
              <a:spcAft>
                <a:spcPts val="0"/>
              </a:spcAft>
              <a:buFont typeface="Arial" panose="020B0604020202020204" pitchFamily="34" charset="0"/>
              <a:buChar char="•"/>
            </a:pPr>
            <a:r>
              <a:rPr lang="en-US" altLang="en-US" sz="3200" dirty="0">
                <a:solidFill>
                  <a:schemeClr val="bg1"/>
                </a:solidFill>
              </a:rPr>
              <a:t>3: </a:t>
            </a:r>
            <a:r>
              <a:rPr lang="en-US" altLang="en-US" sz="3200" dirty="0">
                <a:solidFill>
                  <a:srgbClr val="CCFFFF"/>
                </a:solidFill>
              </a:rPr>
              <a:t>restriction – </a:t>
            </a:r>
            <a:r>
              <a:rPr lang="en-US" altLang="en-US" sz="3200" dirty="0">
                <a:solidFill>
                  <a:schemeClr val="bg1"/>
                </a:solidFill>
              </a:rPr>
              <a:t>right hand, left hand</a:t>
            </a:r>
          </a:p>
          <a:p>
            <a:pPr lvl="1">
              <a:spcAft>
                <a:spcPts val="0"/>
              </a:spcAft>
              <a:buFont typeface="Arial" panose="020B0604020202020204" pitchFamily="34" charset="0"/>
              <a:buChar char="•"/>
            </a:pPr>
            <a:r>
              <a:rPr lang="en-US" altLang="en-US" sz="3200" dirty="0">
                <a:solidFill>
                  <a:schemeClr val="bg1"/>
                </a:solidFill>
              </a:rPr>
              <a:t>4: </a:t>
            </a:r>
            <a:r>
              <a:rPr lang="en-US" altLang="en-US" sz="3200" dirty="0">
                <a:solidFill>
                  <a:srgbClr val="CCFFFF"/>
                </a:solidFill>
              </a:rPr>
              <a:t>goal – </a:t>
            </a:r>
            <a:r>
              <a:rPr lang="en-US" altLang="en-US" sz="3200" dirty="0">
                <a:solidFill>
                  <a:schemeClr val="bg1"/>
                </a:solidFill>
              </a:rPr>
              <a:t>be satisfied for God to know</a:t>
            </a:r>
          </a:p>
          <a:p>
            <a:pPr>
              <a:spcAft>
                <a:spcPts val="0"/>
              </a:spcAft>
              <a:buFont typeface="Arial" panose="020B0604020202020204" pitchFamily="34" charset="0"/>
              <a:buChar char="•"/>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1550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326" y="609600"/>
            <a:ext cx="4991649" cy="457200"/>
          </a:xfrm>
          <a:solidFill>
            <a:schemeClr val="tx1">
              <a:lumMod val="95000"/>
              <a:lumOff val="5000"/>
            </a:schemeClr>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What To Think About Pride?</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DF1E9D71-C381-4AFD-A3DA-200E72F9D7F2}"/>
              </a:ext>
            </a:extLst>
          </p:cNvPr>
          <p:cNvSpPr txBox="1">
            <a:spLocks/>
          </p:cNvSpPr>
          <p:nvPr/>
        </p:nvSpPr>
        <p:spPr bwMode="auto">
          <a:xfrm>
            <a:off x="1258456" y="3657600"/>
            <a:ext cx="6643885" cy="1295400"/>
          </a:xfrm>
          <a:prstGeom prst="rect">
            <a:avLst/>
          </a:prstGeom>
          <a:solidFill>
            <a:schemeClr val="tx1">
              <a:lumMod val="95000"/>
              <a:lumOff val="5000"/>
            </a:schemeClr>
          </a:solidFill>
          <a:ln>
            <a:solidFill>
              <a:srgbClr val="99FF33"/>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VI.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What Cures Pride?</a:t>
            </a:r>
            <a:endParaRPr lang="en-US" sz="3000" dirty="0">
              <a:solidFill>
                <a:srgbClr val="CCFFFF"/>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B6E3C307-D2A1-48B9-AF1C-8C459960ACD3}"/>
              </a:ext>
            </a:extLst>
          </p:cNvPr>
          <p:cNvSpPr txBox="1">
            <a:spLocks/>
          </p:cNvSpPr>
          <p:nvPr/>
        </p:nvSpPr>
        <p:spPr bwMode="auto">
          <a:xfrm>
            <a:off x="2079325" y="12192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 What Is Pride?</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5" name="Title 1">
            <a:extLst>
              <a:ext uri="{FF2B5EF4-FFF2-40B4-BE49-F238E27FC236}">
                <a16:creationId xmlns:a16="http://schemas.microsoft.com/office/drawing/2014/main" id="{A11AA3B8-573D-4509-8D82-2DD5B69D6BFB}"/>
              </a:ext>
            </a:extLst>
          </p:cNvPr>
          <p:cNvSpPr txBox="1">
            <a:spLocks/>
          </p:cNvSpPr>
          <p:nvPr/>
        </p:nvSpPr>
        <p:spPr bwMode="auto">
          <a:xfrm>
            <a:off x="2084574" y="18288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III. What Does Pride Do?</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6" name="Title 1">
            <a:extLst>
              <a:ext uri="{FF2B5EF4-FFF2-40B4-BE49-F238E27FC236}">
                <a16:creationId xmlns:a16="http://schemas.microsoft.com/office/drawing/2014/main" id="{0D8C4FCE-1BB2-470A-9800-101F382EA2E6}"/>
              </a:ext>
            </a:extLst>
          </p:cNvPr>
          <p:cNvSpPr txBox="1">
            <a:spLocks/>
          </p:cNvSpPr>
          <p:nvPr/>
        </p:nvSpPr>
        <p:spPr bwMode="auto">
          <a:xfrm>
            <a:off x="2079325" y="24384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IV. Who Is Proud?</a:t>
            </a:r>
            <a:endParaRPr lang="en-US" sz="2200" dirty="0">
              <a:solidFill>
                <a:schemeClr val="bg1"/>
              </a:solidFill>
              <a:latin typeface="+mn-lt"/>
              <a:ea typeface="Verdana" panose="020B0604030504040204" pitchFamily="34" charset="0"/>
              <a:cs typeface="Verdana" panose="020B0604030504040204" pitchFamily="34" charset="0"/>
            </a:endParaRPr>
          </a:p>
        </p:txBody>
      </p:sp>
      <p:sp>
        <p:nvSpPr>
          <p:cNvPr id="7" name="Title 1">
            <a:extLst>
              <a:ext uri="{FF2B5EF4-FFF2-40B4-BE49-F238E27FC236}">
                <a16:creationId xmlns:a16="http://schemas.microsoft.com/office/drawing/2014/main" id="{05ABD739-A0EA-456F-84AD-1022656D3B9A}"/>
              </a:ext>
            </a:extLst>
          </p:cNvPr>
          <p:cNvSpPr txBox="1">
            <a:spLocks/>
          </p:cNvSpPr>
          <p:nvPr/>
        </p:nvSpPr>
        <p:spPr bwMode="auto">
          <a:xfrm>
            <a:off x="2084574" y="3048000"/>
            <a:ext cx="4991649"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V. What Causes Pride?</a:t>
            </a:r>
            <a:endParaRPr lang="en-US" sz="22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6290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kumimoji="0" lang="en-US" altLang="en-US" sz="2800" b="0" i="0" u="none" strike="noStrike" kern="1200" cap="none" spc="0" normalizeH="0" baseline="0" noProof="0" dirty="0">
                <a:ln>
                  <a:noFill/>
                </a:ln>
                <a:solidFill>
                  <a:srgbClr val="FFC000"/>
                </a:solidFill>
                <a:effectLst/>
                <a:uLnTx/>
                <a:uFillTx/>
                <a:latin typeface="Verdana" panose="020B0604030504040204" pitchFamily="34" charset="0"/>
                <a:ea typeface="Verdana" panose="020B0604030504040204" pitchFamily="34" charset="0"/>
                <a:cs typeface="+mj-cs"/>
              </a:rPr>
              <a:t>1. </a:t>
            </a:r>
            <a:r>
              <a:rPr lang="en-US" altLang="en-US" sz="3600" dirty="0">
                <a:solidFill>
                  <a:srgbClr val="FFFF99"/>
                </a:solidFill>
              </a:rPr>
              <a:t>Think correctly about God, </a:t>
            </a:r>
            <a:r>
              <a:rPr lang="en-US" altLang="en-US" sz="3600" dirty="0">
                <a:solidFill>
                  <a:schemeClr val="bg1"/>
                </a:solidFill>
              </a:rPr>
              <a:t>Isa.6</a:t>
            </a:r>
            <a:endParaRPr lang="en-US" altLang="en-US" sz="3200" dirty="0">
              <a:solidFill>
                <a:schemeClr val="bg1"/>
              </a:solidFill>
            </a:endParaRPr>
          </a:p>
        </p:txBody>
      </p:sp>
      <p:sp>
        <p:nvSpPr>
          <p:cNvPr id="3075" name="Rectangle 3"/>
          <p:cNvSpPr>
            <a:spLocks noGrp="1" noChangeArrowheads="1"/>
          </p:cNvSpPr>
          <p:nvPr>
            <p:ph type="body" idx="1"/>
          </p:nvPr>
        </p:nvSpPr>
        <p:spPr>
          <a:xfrm>
            <a:off x="381000" y="914400"/>
            <a:ext cx="8382000" cy="5428672"/>
          </a:xfrm>
        </p:spPr>
        <p:txBody>
          <a:bodyPr/>
          <a:lstStyle/>
          <a:p>
            <a:pPr>
              <a:spcAft>
                <a:spcPts val="0"/>
              </a:spcAft>
              <a:buFont typeface="Wingdings" panose="05000000000000000000" pitchFamily="2" charset="2"/>
              <a:buChar char="§"/>
            </a:pPr>
            <a:r>
              <a:rPr lang="en-US" altLang="en-US" dirty="0">
                <a:solidFill>
                  <a:schemeClr val="bg1"/>
                </a:solidFill>
              </a:rPr>
              <a:t>8</a:t>
            </a:r>
            <a:r>
              <a:rPr lang="en-US" altLang="en-US" baseline="30000" dirty="0">
                <a:solidFill>
                  <a:schemeClr val="bg1"/>
                </a:solidFill>
              </a:rPr>
              <a:t>th</a:t>
            </a:r>
            <a:r>
              <a:rPr lang="en-US" altLang="en-US" dirty="0">
                <a:solidFill>
                  <a:schemeClr val="bg1"/>
                </a:solidFill>
              </a:rPr>
              <a:t> Century Israel: sixteen year old became king . . . ruled 52 years</a:t>
            </a:r>
          </a:p>
          <a:p>
            <a:pPr lvl="1">
              <a:spcAft>
                <a:spcPts val="0"/>
              </a:spcAft>
              <a:buFont typeface="Wingdings" panose="05000000000000000000" pitchFamily="2" charset="2"/>
              <a:buChar char="§"/>
            </a:pPr>
            <a:r>
              <a:rPr lang="en-US" altLang="en-US" sz="3200" dirty="0">
                <a:solidFill>
                  <a:schemeClr val="bg1"/>
                </a:solidFill>
              </a:rPr>
              <a:t>Pride . . . Priests . . . Leprosy . . . Death</a:t>
            </a:r>
          </a:p>
          <a:p>
            <a:pPr lvl="1">
              <a:spcAft>
                <a:spcPts val="0"/>
              </a:spcAft>
              <a:buFont typeface="Wingdings" panose="05000000000000000000" pitchFamily="2" charset="2"/>
              <a:buChar char="§"/>
            </a:pPr>
            <a:r>
              <a:rPr lang="en-US" altLang="en-US" sz="3200" dirty="0">
                <a:solidFill>
                  <a:schemeClr val="bg1"/>
                </a:solidFill>
              </a:rPr>
              <a:t>Is.6, Lord on throne</a:t>
            </a:r>
          </a:p>
          <a:p>
            <a:pPr lvl="1">
              <a:spcAft>
                <a:spcPts val="0"/>
              </a:spcAft>
              <a:buFont typeface="Wingdings" panose="05000000000000000000" pitchFamily="2" charset="2"/>
              <a:buChar char="§"/>
            </a:pPr>
            <a:r>
              <a:rPr lang="en-US" altLang="en-US" sz="3200" dirty="0">
                <a:solidFill>
                  <a:schemeClr val="bg1"/>
                </a:solidFill>
              </a:rPr>
              <a:t>Isaiah saw glory of God (Is.6:2-3)</a:t>
            </a:r>
          </a:p>
        </p:txBody>
      </p:sp>
    </p:spTree>
    <p:extLst>
      <p:ext uri="{BB962C8B-B14F-4D97-AF65-F5344CB8AC3E}">
        <p14:creationId xmlns:p14="http://schemas.microsoft.com/office/powerpoint/2010/main" val="268049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2800" dirty="0">
                <a:solidFill>
                  <a:srgbClr val="FFC000"/>
                </a:solidFill>
                <a:latin typeface="Verdana" panose="020B0604030504040204" pitchFamily="34" charset="0"/>
                <a:ea typeface="Verdana" panose="020B0604030504040204" pitchFamily="34" charset="0"/>
              </a:rPr>
              <a:t>2</a:t>
            </a:r>
            <a:r>
              <a:rPr kumimoji="0" lang="en-US" altLang="en-US" sz="2800" b="0" i="0" u="none" strike="noStrike" kern="1200" cap="none" spc="0" normalizeH="0" baseline="0" noProof="0" dirty="0">
                <a:ln>
                  <a:noFill/>
                </a:ln>
                <a:solidFill>
                  <a:srgbClr val="FFC000"/>
                </a:solidFill>
                <a:effectLst/>
                <a:uLnTx/>
                <a:uFillTx/>
                <a:latin typeface="Verdana" panose="020B0604030504040204" pitchFamily="34" charset="0"/>
                <a:ea typeface="Verdana" panose="020B0604030504040204" pitchFamily="34" charset="0"/>
                <a:cs typeface="+mj-cs"/>
              </a:rPr>
              <a:t>. </a:t>
            </a:r>
            <a:r>
              <a:rPr lang="en-US" altLang="en-US" sz="3600" dirty="0">
                <a:solidFill>
                  <a:srgbClr val="FFFF99"/>
                </a:solidFill>
              </a:rPr>
              <a:t>Think correctly about self, </a:t>
            </a:r>
            <a:r>
              <a:rPr lang="en-US" altLang="en-US" sz="3600" dirty="0">
                <a:solidFill>
                  <a:schemeClr val="bg1"/>
                </a:solidFill>
              </a:rPr>
              <a:t>Ro.12:3</a:t>
            </a:r>
            <a:r>
              <a:rPr lang="en-US" altLang="en-US" sz="3600" dirty="0">
                <a:solidFill>
                  <a:srgbClr val="FFFF99"/>
                </a:solidFill>
              </a:rPr>
              <a:t> </a:t>
            </a:r>
            <a:endParaRPr lang="en-US" altLang="en-US" sz="3200" dirty="0">
              <a:solidFill>
                <a:schemeClr val="bg1"/>
              </a:solidFill>
            </a:endParaRPr>
          </a:p>
        </p:txBody>
      </p:sp>
      <p:sp>
        <p:nvSpPr>
          <p:cNvPr id="3075" name="Rectangle 3"/>
          <p:cNvSpPr>
            <a:spLocks noGrp="1" noChangeArrowheads="1"/>
          </p:cNvSpPr>
          <p:nvPr>
            <p:ph type="body" idx="1"/>
          </p:nvPr>
        </p:nvSpPr>
        <p:spPr>
          <a:xfrm>
            <a:off x="381000" y="914400"/>
            <a:ext cx="8382000" cy="5428672"/>
          </a:xfrm>
        </p:spPr>
        <p:txBody>
          <a:bodyPr/>
          <a:lstStyle/>
          <a:p>
            <a:pPr>
              <a:spcAft>
                <a:spcPts val="800"/>
              </a:spcAft>
              <a:buFont typeface="Wingdings" panose="05000000000000000000" pitchFamily="2" charset="2"/>
              <a:buChar char="§"/>
            </a:pPr>
            <a:r>
              <a:rPr lang="en-US" altLang="en-US" dirty="0">
                <a:solidFill>
                  <a:schemeClr val="bg1"/>
                </a:solidFill>
              </a:rPr>
              <a:t>Lk.5:1…9, Peter’s new perspective</a:t>
            </a:r>
          </a:p>
          <a:p>
            <a:pPr lvl="1">
              <a:spcAft>
                <a:spcPts val="800"/>
              </a:spcAft>
              <a:buFont typeface="Wingdings" panose="05000000000000000000" pitchFamily="2" charset="2"/>
              <a:buChar char="§"/>
            </a:pPr>
            <a:r>
              <a:rPr lang="en-US" altLang="en-US" sz="3200" dirty="0">
                <a:solidFill>
                  <a:schemeClr val="bg1"/>
                </a:solidFill>
              </a:rPr>
              <a:t>Consumed with Lord’s holiness, and his own unworthiness</a:t>
            </a:r>
          </a:p>
        </p:txBody>
      </p:sp>
    </p:spTree>
    <p:extLst>
      <p:ext uri="{BB962C8B-B14F-4D97-AF65-F5344CB8AC3E}">
        <p14:creationId xmlns:p14="http://schemas.microsoft.com/office/powerpoint/2010/main" val="84568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kumimoji="0" lang="en-US" altLang="en-US" sz="2800" b="0" i="0" u="none" strike="noStrike" kern="1200" cap="none" spc="0" normalizeH="0" baseline="0" noProof="0" dirty="0">
                <a:ln>
                  <a:noFill/>
                </a:ln>
                <a:solidFill>
                  <a:srgbClr val="FFC000"/>
                </a:solidFill>
                <a:effectLst/>
                <a:uLnTx/>
                <a:uFillTx/>
                <a:latin typeface="Verdana" panose="020B0604030504040204" pitchFamily="34" charset="0"/>
                <a:ea typeface="Verdana" panose="020B0604030504040204" pitchFamily="34" charset="0"/>
                <a:cs typeface="+mj-cs"/>
              </a:rPr>
              <a:t>3. </a:t>
            </a:r>
            <a:r>
              <a:rPr lang="en-US" altLang="en-US" sz="3600" dirty="0">
                <a:solidFill>
                  <a:srgbClr val="FFFF99"/>
                </a:solidFill>
              </a:rPr>
              <a:t>Think correctly about others</a:t>
            </a:r>
            <a:endParaRPr lang="en-US" altLang="en-US" sz="3200" dirty="0">
              <a:solidFill>
                <a:schemeClr val="bg1"/>
              </a:solidFill>
            </a:endParaRPr>
          </a:p>
        </p:txBody>
      </p:sp>
      <p:sp>
        <p:nvSpPr>
          <p:cNvPr id="3075" name="Rectangle 3"/>
          <p:cNvSpPr>
            <a:spLocks noGrp="1" noChangeArrowheads="1"/>
          </p:cNvSpPr>
          <p:nvPr>
            <p:ph type="body" idx="1"/>
          </p:nvPr>
        </p:nvSpPr>
        <p:spPr>
          <a:xfrm>
            <a:off x="381000" y="914400"/>
            <a:ext cx="8382000" cy="5428672"/>
          </a:xfrm>
        </p:spPr>
        <p:txBody>
          <a:bodyPr/>
          <a:lstStyle/>
          <a:p>
            <a:pPr>
              <a:spcAft>
                <a:spcPts val="0"/>
              </a:spcAft>
              <a:buFont typeface="Wingdings" panose="05000000000000000000" pitchFamily="2" charset="2"/>
              <a:buChar char="§"/>
            </a:pPr>
            <a:r>
              <a:rPr lang="en-US" altLang="en-US" dirty="0">
                <a:solidFill>
                  <a:schemeClr val="bg1"/>
                </a:solidFill>
              </a:rPr>
              <a:t>Ph.2</a:t>
            </a:r>
            <a:r>
              <a:rPr lang="en-US" altLang="en-US" baseline="30000" dirty="0">
                <a:solidFill>
                  <a:schemeClr val="bg1"/>
                </a:solidFill>
              </a:rPr>
              <a:t>3 </a:t>
            </a:r>
            <a:r>
              <a:rPr lang="en-US" i="1" dirty="0">
                <a:solidFill>
                  <a:srgbClr val="CCFFCC"/>
                </a:solidFill>
                <a:ea typeface="Times New Roman" panose="02020603050405020304" pitchFamily="18" charset="0"/>
              </a:rPr>
              <a:t>…</a:t>
            </a:r>
            <a:r>
              <a:rPr lang="en-US" dirty="0">
                <a:solidFill>
                  <a:srgbClr val="CCFFCC"/>
                </a:solidFill>
                <a:ea typeface="Times New Roman" panose="02020603050405020304" pitchFamily="18" charset="0"/>
              </a:rPr>
              <a:t>in lowliness of mind let each esteem others better than himself </a:t>
            </a:r>
          </a:p>
          <a:p>
            <a:pPr lvl="1">
              <a:spcAft>
                <a:spcPts val="0"/>
              </a:spcAft>
              <a:buFont typeface="Wingdings" panose="05000000000000000000" pitchFamily="2" charset="2"/>
              <a:buChar char="§"/>
            </a:pPr>
            <a:r>
              <a:rPr lang="en-US" altLang="en-US" sz="3200" dirty="0">
                <a:solidFill>
                  <a:schemeClr val="bg1"/>
                </a:solidFill>
              </a:rPr>
              <a:t>See strengths and gifts of others, but our own weaknesses</a:t>
            </a:r>
          </a:p>
          <a:p>
            <a:pPr lvl="1">
              <a:spcAft>
                <a:spcPts val="0"/>
              </a:spcAft>
              <a:buFont typeface="Wingdings" panose="05000000000000000000" pitchFamily="2" charset="2"/>
              <a:buChar char="§"/>
            </a:pPr>
            <a:r>
              <a:rPr lang="en-US" altLang="en-US" sz="3200" dirty="0">
                <a:solidFill>
                  <a:schemeClr val="bg1"/>
                </a:solidFill>
              </a:rPr>
              <a:t>NASB: ‘regard one another as </a:t>
            </a:r>
            <a:r>
              <a:rPr lang="en-US" altLang="en-US" sz="3200" u="sng" dirty="0">
                <a:solidFill>
                  <a:schemeClr val="bg1"/>
                </a:solidFill>
              </a:rPr>
              <a:t>more important</a:t>
            </a:r>
            <a:r>
              <a:rPr lang="en-US" altLang="en-US" sz="3200" dirty="0">
                <a:solidFill>
                  <a:schemeClr val="bg1"/>
                </a:solidFill>
              </a:rPr>
              <a:t> than yourselves’</a:t>
            </a:r>
          </a:p>
          <a:p>
            <a:pPr lvl="2">
              <a:spcAft>
                <a:spcPts val="0"/>
              </a:spcAft>
              <a:buFont typeface="Wingdings" panose="05000000000000000000" pitchFamily="2" charset="2"/>
              <a:buChar char="§"/>
            </a:pPr>
            <a:r>
              <a:rPr lang="en-US" altLang="en-US" sz="3200" dirty="0">
                <a:solidFill>
                  <a:schemeClr val="bg1"/>
                </a:solidFill>
              </a:rPr>
              <a:t>Jesus Himself illustrates – Ph.2:5-8</a:t>
            </a:r>
          </a:p>
        </p:txBody>
      </p:sp>
    </p:spTree>
    <p:extLst>
      <p:ext uri="{BB962C8B-B14F-4D97-AF65-F5344CB8AC3E}">
        <p14:creationId xmlns:p14="http://schemas.microsoft.com/office/powerpoint/2010/main" val="177878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9256"/>
            <a:ext cx="8229600" cy="722744"/>
          </a:xfrm>
        </p:spPr>
        <p:txBody>
          <a:bodyPr/>
          <a:lstStyle/>
          <a:p>
            <a:r>
              <a:rPr lang="en-US" altLang="en-US" sz="3600" dirty="0">
                <a:solidFill>
                  <a:schemeClr val="bg1"/>
                </a:solidFill>
              </a:rPr>
              <a:t>1: </a:t>
            </a:r>
            <a:r>
              <a:rPr lang="en-US" altLang="en-US" sz="3600" dirty="0">
                <a:solidFill>
                  <a:srgbClr val="FFFF00"/>
                </a:solidFill>
              </a:rPr>
              <a:t>disciples’ debate</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600"/>
              </a:spcAft>
              <a:buFont typeface="Wingdings" panose="05000000000000000000" pitchFamily="2" charset="2"/>
              <a:buChar char="§"/>
            </a:pPr>
            <a:r>
              <a:rPr lang="en-US" altLang="en-US" dirty="0">
                <a:solidFill>
                  <a:srgbClr val="CCFFCC"/>
                </a:solidFill>
              </a:rPr>
              <a:t>Disciples do not share views with Jesus, </a:t>
            </a:r>
            <a:r>
              <a:rPr lang="en-US" altLang="en-US" dirty="0">
                <a:solidFill>
                  <a:schemeClr val="bg1"/>
                </a:solidFill>
              </a:rPr>
              <a:t>Mk.9:33-34</a:t>
            </a:r>
          </a:p>
          <a:p>
            <a:pPr>
              <a:spcAft>
                <a:spcPts val="0"/>
              </a:spcAft>
              <a:buFont typeface="Wingdings" panose="05000000000000000000" pitchFamily="2" charset="2"/>
              <a:buChar char="§"/>
            </a:pPr>
            <a:r>
              <a:rPr lang="en-US" altLang="en-US" dirty="0">
                <a:solidFill>
                  <a:schemeClr val="bg1"/>
                </a:solidFill>
              </a:rPr>
              <a:t>Jesus previously spoke of greatness – </a:t>
            </a:r>
          </a:p>
          <a:p>
            <a:pPr lvl="1">
              <a:spcAft>
                <a:spcPts val="300"/>
              </a:spcAft>
              <a:buFont typeface="Wingdings" panose="05000000000000000000" pitchFamily="2" charset="2"/>
              <a:buChar char="§"/>
            </a:pPr>
            <a:r>
              <a:rPr lang="en-US" altLang="en-US" sz="3200" dirty="0">
                <a:solidFill>
                  <a:schemeClr val="bg1"/>
                </a:solidFill>
              </a:rPr>
              <a:t>John, 11:11</a:t>
            </a:r>
          </a:p>
          <a:p>
            <a:pPr lvl="1">
              <a:spcAft>
                <a:spcPts val="600"/>
              </a:spcAft>
              <a:buFont typeface="Wingdings" panose="05000000000000000000" pitchFamily="2" charset="2"/>
              <a:buChar char="§"/>
            </a:pPr>
            <a:r>
              <a:rPr lang="en-US" altLang="en-US" sz="3200" dirty="0">
                <a:solidFill>
                  <a:schemeClr val="bg1"/>
                </a:solidFill>
              </a:rPr>
              <a:t>Inner circle, 17:1 – false impression?</a:t>
            </a:r>
          </a:p>
          <a:p>
            <a:pPr>
              <a:spcAft>
                <a:spcPts val="600"/>
              </a:spcAft>
              <a:buFont typeface="Wingdings" panose="05000000000000000000" pitchFamily="2" charset="2"/>
              <a:buChar char="§"/>
            </a:pPr>
            <a:endParaRPr lang="en-US" altLang="en-US" sz="3600" dirty="0">
              <a:solidFill>
                <a:schemeClr val="bg1"/>
              </a:solidFill>
            </a:endParaRPr>
          </a:p>
        </p:txBody>
      </p:sp>
      <p:sp>
        <p:nvSpPr>
          <p:cNvPr id="2" name="Rectangle 1">
            <a:extLst>
              <a:ext uri="{FF2B5EF4-FFF2-40B4-BE49-F238E27FC236}">
                <a16:creationId xmlns:a16="http://schemas.microsoft.com/office/drawing/2014/main" id="{A56CF92B-74A9-4757-BF71-17888CDB03C9}"/>
              </a:ext>
            </a:extLst>
          </p:cNvPr>
          <p:cNvSpPr/>
          <p:nvPr/>
        </p:nvSpPr>
        <p:spPr>
          <a:xfrm>
            <a:off x="762000" y="3886200"/>
            <a:ext cx="7620000" cy="12192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“Jesus will establish His kingdom; twelve of us; my hat is in the ring…”</a:t>
            </a:r>
          </a:p>
        </p:txBody>
      </p:sp>
      <p:sp>
        <p:nvSpPr>
          <p:cNvPr id="5" name="Rectangle 4">
            <a:extLst>
              <a:ext uri="{FF2B5EF4-FFF2-40B4-BE49-F238E27FC236}">
                <a16:creationId xmlns:a16="http://schemas.microsoft.com/office/drawing/2014/main" id="{D74A0B37-956C-42A0-BAAF-61D8A927FC39}"/>
              </a:ext>
            </a:extLst>
          </p:cNvPr>
          <p:cNvSpPr/>
          <p:nvPr/>
        </p:nvSpPr>
        <p:spPr>
          <a:xfrm>
            <a:off x="762000" y="5239328"/>
            <a:ext cx="7620000" cy="12192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“Who is greatest?”  </a:t>
            </a:r>
          </a:p>
          <a:p>
            <a:pPr algn="ctr"/>
            <a:r>
              <a:rPr lang="en-US" sz="3200" dirty="0"/>
              <a:t>Question reveals a lot… (ignorance)</a:t>
            </a:r>
          </a:p>
        </p:txBody>
      </p:sp>
    </p:spTree>
    <p:extLst>
      <p:ext uri="{BB962C8B-B14F-4D97-AF65-F5344CB8AC3E}">
        <p14:creationId xmlns:p14="http://schemas.microsoft.com/office/powerpoint/2010/main" val="223262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9256"/>
            <a:ext cx="8229600" cy="722744"/>
          </a:xfrm>
        </p:spPr>
        <p:txBody>
          <a:bodyPr/>
          <a:lstStyle/>
          <a:p>
            <a:r>
              <a:rPr lang="en-US" altLang="en-US" sz="3600" dirty="0">
                <a:solidFill>
                  <a:schemeClr val="bg1"/>
                </a:solidFill>
              </a:rPr>
              <a:t>2: </a:t>
            </a:r>
            <a:r>
              <a:rPr lang="en-US" altLang="en-US" sz="3600" dirty="0">
                <a:solidFill>
                  <a:srgbClr val="FFFF00"/>
                </a:solidFill>
              </a:rPr>
              <a:t>child in midst: object lesson</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600"/>
              </a:spcAft>
              <a:buFont typeface="Wingdings" panose="05000000000000000000" pitchFamily="2" charset="2"/>
              <a:buChar char="§"/>
            </a:pPr>
            <a:r>
              <a:rPr lang="en-US" altLang="en-US" dirty="0">
                <a:solidFill>
                  <a:schemeClr val="bg1"/>
                </a:solidFill>
              </a:rPr>
              <a:t>Mk.9:36</a:t>
            </a:r>
          </a:p>
          <a:p>
            <a:pPr>
              <a:spcAft>
                <a:spcPts val="0"/>
              </a:spcAft>
              <a:buFont typeface="Wingdings" panose="05000000000000000000" pitchFamily="2" charset="2"/>
              <a:buChar char="§"/>
            </a:pPr>
            <a:r>
              <a:rPr lang="en-US" altLang="en-US" dirty="0">
                <a:solidFill>
                  <a:schemeClr val="bg1"/>
                </a:solidFill>
              </a:rPr>
              <a:t>Our society caters to children; theirs did not (18:25) </a:t>
            </a:r>
          </a:p>
          <a:p>
            <a:pPr>
              <a:spcAft>
                <a:spcPts val="300"/>
              </a:spcAft>
              <a:buFont typeface="Wingdings" panose="05000000000000000000" pitchFamily="2" charset="2"/>
              <a:buChar char="§"/>
            </a:pPr>
            <a:r>
              <a:rPr lang="en-US" altLang="en-US" dirty="0">
                <a:solidFill>
                  <a:schemeClr val="bg1"/>
                </a:solidFill>
              </a:rPr>
              <a:t>Little child in midst: </a:t>
            </a:r>
            <a:r>
              <a:rPr lang="en-US" altLang="en-US" dirty="0">
                <a:solidFill>
                  <a:srgbClr val="FFFFCC"/>
                </a:solidFill>
              </a:rPr>
              <a:t>not strong, wise, talented, self-sufficient, but totally dependent on others</a:t>
            </a:r>
            <a:endParaRPr lang="en-US" altLang="en-US" sz="3200" dirty="0">
              <a:solidFill>
                <a:srgbClr val="FFFFCC"/>
              </a:solidFill>
            </a:endParaRPr>
          </a:p>
          <a:p>
            <a:pPr>
              <a:spcAft>
                <a:spcPts val="600"/>
              </a:spcAft>
              <a:buFont typeface="Wingdings" panose="05000000000000000000" pitchFamily="2" charset="2"/>
              <a:buChar char="§"/>
            </a:pPr>
            <a:endParaRPr lang="en-US" altLang="en-US" sz="3600" dirty="0">
              <a:solidFill>
                <a:schemeClr val="bg1"/>
              </a:solidFill>
            </a:endParaRPr>
          </a:p>
        </p:txBody>
      </p:sp>
      <p:sp>
        <p:nvSpPr>
          <p:cNvPr id="5" name="Rectangle 4">
            <a:extLst>
              <a:ext uri="{FF2B5EF4-FFF2-40B4-BE49-F238E27FC236}">
                <a16:creationId xmlns:a16="http://schemas.microsoft.com/office/drawing/2014/main" id="{D74A0B37-956C-42A0-BAAF-61D8A927FC39}"/>
              </a:ext>
            </a:extLst>
          </p:cNvPr>
          <p:cNvSpPr/>
          <p:nvPr/>
        </p:nvSpPr>
        <p:spPr>
          <a:xfrm>
            <a:off x="1423240" y="4267200"/>
            <a:ext cx="6297521" cy="12192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This is the way His disciples</a:t>
            </a:r>
            <a:br>
              <a:rPr lang="en-US" sz="3200" dirty="0"/>
            </a:br>
            <a:r>
              <a:rPr lang="en-US" sz="3200" dirty="0"/>
              <a:t>must view themselves.   1 K.3:7</a:t>
            </a:r>
          </a:p>
        </p:txBody>
      </p:sp>
    </p:spTree>
    <p:extLst>
      <p:ext uri="{BB962C8B-B14F-4D97-AF65-F5344CB8AC3E}">
        <p14:creationId xmlns:p14="http://schemas.microsoft.com/office/powerpoint/2010/main" val="87726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9256"/>
            <a:ext cx="8382000" cy="722744"/>
          </a:xfrm>
        </p:spPr>
        <p:txBody>
          <a:bodyPr/>
          <a:lstStyle/>
          <a:p>
            <a:r>
              <a:rPr lang="en-US" altLang="en-US" sz="3600" dirty="0">
                <a:solidFill>
                  <a:schemeClr val="bg1"/>
                </a:solidFill>
              </a:rPr>
              <a:t>3: </a:t>
            </a:r>
            <a:r>
              <a:rPr lang="en-US" altLang="en-US" sz="3600" dirty="0">
                <a:solidFill>
                  <a:srgbClr val="FFFF00"/>
                </a:solidFill>
              </a:rPr>
              <a:t>what does Jesus require of disciples? </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600"/>
              </a:spcAft>
              <a:buFont typeface="Wingdings" panose="05000000000000000000" pitchFamily="2" charset="2"/>
              <a:buChar char="§"/>
            </a:pPr>
            <a:r>
              <a:rPr lang="en-US" altLang="en-US" dirty="0">
                <a:solidFill>
                  <a:srgbClr val="FFFFCC"/>
                </a:solidFill>
              </a:rPr>
              <a:t>Truly I say to you…</a:t>
            </a:r>
            <a:r>
              <a:rPr lang="en-US" altLang="en-US" dirty="0">
                <a:solidFill>
                  <a:schemeClr val="bg1"/>
                </a:solidFill>
              </a:rPr>
              <a:t> [open your ears!]</a:t>
            </a:r>
          </a:p>
          <a:p>
            <a:pPr>
              <a:spcAft>
                <a:spcPts val="0"/>
              </a:spcAft>
              <a:buFont typeface="Wingdings" panose="05000000000000000000" pitchFamily="2" charset="2"/>
              <a:buChar char="§"/>
            </a:pPr>
            <a:r>
              <a:rPr lang="en-US" altLang="en-US" dirty="0">
                <a:solidFill>
                  <a:srgbClr val="FFFFCC"/>
                </a:solidFill>
              </a:rPr>
              <a:t>Turn.   </a:t>
            </a:r>
            <a:r>
              <a:rPr lang="en-US" altLang="en-US" dirty="0">
                <a:solidFill>
                  <a:schemeClr val="bg1"/>
                </a:solidFill>
              </a:rPr>
              <a:t>Withdraw from competition</a:t>
            </a:r>
          </a:p>
          <a:p>
            <a:pPr lvl="1">
              <a:spcAft>
                <a:spcPts val="0"/>
              </a:spcAft>
              <a:buFont typeface="Wingdings" panose="05000000000000000000" pitchFamily="2" charset="2"/>
              <a:buChar char="§"/>
            </a:pPr>
            <a:r>
              <a:rPr lang="en-US" altLang="en-US" sz="3200" dirty="0">
                <a:solidFill>
                  <a:schemeClr val="bg1"/>
                </a:solidFill>
              </a:rPr>
              <a:t>Conversion.   Ac.7:39</a:t>
            </a:r>
          </a:p>
          <a:p>
            <a:pPr lvl="2">
              <a:spcAft>
                <a:spcPts val="0"/>
              </a:spcAft>
              <a:buFont typeface="Wingdings" panose="05000000000000000000" pitchFamily="2" charset="2"/>
              <a:buChar char="§"/>
            </a:pPr>
            <a:r>
              <a:rPr lang="en-US" altLang="en-US" sz="3200" dirty="0">
                <a:solidFill>
                  <a:schemeClr val="bg1"/>
                </a:solidFill>
              </a:rPr>
              <a:t>Accept status of a nobody…</a:t>
            </a:r>
          </a:p>
          <a:p>
            <a:pPr>
              <a:spcAft>
                <a:spcPts val="0"/>
              </a:spcAft>
              <a:buFont typeface="Wingdings" panose="05000000000000000000" pitchFamily="2" charset="2"/>
              <a:buChar char="§"/>
            </a:pPr>
            <a:r>
              <a:rPr lang="en-US" altLang="en-US" dirty="0">
                <a:solidFill>
                  <a:srgbClr val="FFFFCC"/>
                </a:solidFill>
              </a:rPr>
              <a:t>Become as children  </a:t>
            </a:r>
          </a:p>
          <a:p>
            <a:pPr lvl="1">
              <a:spcAft>
                <a:spcPts val="0"/>
              </a:spcAft>
              <a:buFont typeface="Wingdings" panose="05000000000000000000" pitchFamily="2" charset="2"/>
              <a:buChar char="§"/>
            </a:pPr>
            <a:r>
              <a:rPr lang="en-US" altLang="en-US" sz="3200" dirty="0">
                <a:solidFill>
                  <a:schemeClr val="bg1"/>
                </a:solidFill>
              </a:rPr>
              <a:t>By contending with others over great-ness, they are losing childlikeness…</a:t>
            </a:r>
          </a:p>
          <a:p>
            <a:pPr lvl="1">
              <a:spcAft>
                <a:spcPts val="0"/>
              </a:spcAft>
              <a:buFont typeface="Wingdings" panose="05000000000000000000" pitchFamily="2" charset="2"/>
              <a:buChar char="§"/>
            </a:pPr>
            <a:r>
              <a:rPr lang="en-US" altLang="en-US" sz="3200" dirty="0">
                <a:solidFill>
                  <a:schemeClr val="bg1"/>
                </a:solidFill>
              </a:rPr>
              <a:t>1 Sm.3</a:t>
            </a:r>
          </a:p>
        </p:txBody>
      </p:sp>
    </p:spTree>
    <p:extLst>
      <p:ext uri="{BB962C8B-B14F-4D97-AF65-F5344CB8AC3E}">
        <p14:creationId xmlns:p14="http://schemas.microsoft.com/office/powerpoint/2010/main" val="198492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9256"/>
            <a:ext cx="8382000" cy="722744"/>
          </a:xfrm>
        </p:spPr>
        <p:txBody>
          <a:bodyPr/>
          <a:lstStyle/>
          <a:p>
            <a:r>
              <a:rPr lang="en-US" altLang="en-US" sz="3600" dirty="0">
                <a:solidFill>
                  <a:schemeClr val="bg1"/>
                </a:solidFill>
              </a:rPr>
              <a:t>3: </a:t>
            </a:r>
            <a:r>
              <a:rPr lang="en-US" altLang="en-US" sz="3600" dirty="0">
                <a:solidFill>
                  <a:srgbClr val="FFFF00"/>
                </a:solidFill>
              </a:rPr>
              <a:t>what does Jesus require of disciples? </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600"/>
              </a:spcAft>
              <a:buFont typeface="Wingdings" panose="05000000000000000000" pitchFamily="2" charset="2"/>
              <a:buChar char="§"/>
            </a:pPr>
            <a:r>
              <a:rPr lang="en-US" altLang="en-US" dirty="0">
                <a:solidFill>
                  <a:srgbClr val="FFFFCC"/>
                </a:solidFill>
              </a:rPr>
              <a:t>Children are encouraged to become a big boy / girl – quit acting like a child</a:t>
            </a:r>
          </a:p>
          <a:p>
            <a:pPr lvl="1">
              <a:spcAft>
                <a:spcPts val="600"/>
              </a:spcAft>
              <a:buFont typeface="Wingdings" panose="05000000000000000000" pitchFamily="2" charset="2"/>
              <a:buChar char="§"/>
            </a:pPr>
            <a:r>
              <a:rPr lang="en-US" altLang="en-US" sz="3200" dirty="0">
                <a:solidFill>
                  <a:schemeClr val="bg1"/>
                </a:solidFill>
              </a:rPr>
              <a:t>Temper, rudeness, stubbornness, self-assertiveness, etc.</a:t>
            </a:r>
          </a:p>
          <a:p>
            <a:pPr>
              <a:spcAft>
                <a:spcPts val="600"/>
              </a:spcAft>
              <a:buFont typeface="Wingdings" panose="05000000000000000000" pitchFamily="2" charset="2"/>
              <a:buChar char="§"/>
            </a:pPr>
            <a:r>
              <a:rPr lang="en-US" altLang="en-US" dirty="0">
                <a:solidFill>
                  <a:schemeClr val="bg1"/>
                </a:solidFill>
              </a:rPr>
              <a:t>Mt.18: remain a child in status, humility, gratitude, obedience, trust, dependence…  </a:t>
            </a:r>
          </a:p>
          <a:p>
            <a:pPr>
              <a:spcAft>
                <a:spcPts val="600"/>
              </a:spcAft>
              <a:buFont typeface="Wingdings" panose="05000000000000000000" pitchFamily="2" charset="2"/>
              <a:buChar char="§"/>
            </a:pPr>
            <a:r>
              <a:rPr lang="en-US" altLang="en-US" dirty="0">
                <a:solidFill>
                  <a:schemeClr val="bg1"/>
                </a:solidFill>
              </a:rPr>
              <a:t>1 Co.14:20, </a:t>
            </a:r>
            <a:r>
              <a:rPr lang="en-US" dirty="0">
                <a:solidFill>
                  <a:srgbClr val="CCFFCC"/>
                </a:solidFill>
                <a:ea typeface="Times New Roman" panose="02020603050405020304" pitchFamily="18" charset="0"/>
              </a:rPr>
              <a:t>Brethren, do not be children in understanding; however, in malice be babes, but in understanding be mature  </a:t>
            </a:r>
          </a:p>
          <a:p>
            <a:pPr>
              <a:spcAft>
                <a:spcPts val="600"/>
              </a:spcAft>
              <a:buFont typeface="Wingdings" panose="05000000000000000000" pitchFamily="2" charset="2"/>
              <a:buChar char="§"/>
            </a:pPr>
            <a:endParaRPr lang="en-US" altLang="en-US" dirty="0">
              <a:solidFill>
                <a:srgbClr val="FFFFCC"/>
              </a:solidFill>
            </a:endParaRPr>
          </a:p>
        </p:txBody>
      </p:sp>
    </p:spTree>
    <p:extLst>
      <p:ext uri="{BB962C8B-B14F-4D97-AF65-F5344CB8AC3E}">
        <p14:creationId xmlns:p14="http://schemas.microsoft.com/office/powerpoint/2010/main" val="9334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9256"/>
            <a:ext cx="8382000" cy="722744"/>
          </a:xfrm>
        </p:spPr>
        <p:txBody>
          <a:bodyPr/>
          <a:lstStyle/>
          <a:p>
            <a:r>
              <a:rPr lang="en-US" altLang="en-US" sz="3600" dirty="0">
                <a:solidFill>
                  <a:schemeClr val="bg1"/>
                </a:solidFill>
              </a:rPr>
              <a:t>3: </a:t>
            </a:r>
            <a:r>
              <a:rPr lang="en-US" altLang="en-US" sz="3600" dirty="0">
                <a:solidFill>
                  <a:srgbClr val="FFFF00"/>
                </a:solidFill>
              </a:rPr>
              <a:t>will never enter kingdom of heaven</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300"/>
              </a:spcAft>
              <a:buFont typeface="Wingdings" panose="05000000000000000000" pitchFamily="2" charset="2"/>
              <a:buChar char="§"/>
            </a:pPr>
            <a:r>
              <a:rPr lang="en-US" altLang="en-US" dirty="0">
                <a:solidFill>
                  <a:schemeClr val="bg1"/>
                </a:solidFill>
              </a:rPr>
              <a:t>Jesus: </a:t>
            </a:r>
            <a:r>
              <a:rPr lang="en-US" altLang="en-US" dirty="0">
                <a:solidFill>
                  <a:srgbClr val="FFFFCC"/>
                </a:solidFill>
              </a:rPr>
              <a:t>‘If you think you are great, I can’t use you…’</a:t>
            </a:r>
          </a:p>
          <a:p>
            <a:pPr lvl="1">
              <a:spcAft>
                <a:spcPts val="600"/>
              </a:spcAft>
              <a:buFont typeface="Wingdings" panose="05000000000000000000" pitchFamily="2" charset="2"/>
              <a:buChar char="§"/>
            </a:pPr>
            <a:r>
              <a:rPr lang="en-US" altLang="en-US" sz="3100" dirty="0">
                <a:solidFill>
                  <a:schemeClr val="bg1"/>
                </a:solidFill>
              </a:rPr>
              <a:t>3 Jn.</a:t>
            </a:r>
            <a:r>
              <a:rPr lang="en-US" altLang="en-US" sz="3200" baseline="30000" dirty="0">
                <a:solidFill>
                  <a:srgbClr val="FFC000"/>
                </a:solidFill>
              </a:rPr>
              <a:t>9</a:t>
            </a:r>
            <a:r>
              <a:rPr lang="en-US" altLang="en-US" sz="3200" dirty="0">
                <a:solidFill>
                  <a:schemeClr val="bg1"/>
                </a:solidFill>
              </a:rPr>
              <a:t> </a:t>
            </a:r>
            <a:r>
              <a:rPr lang="en-US" altLang="en-US" sz="3100" dirty="0">
                <a:solidFill>
                  <a:srgbClr val="CCFFCC"/>
                </a:solidFill>
              </a:rPr>
              <a:t>I wrote to the church, but </a:t>
            </a:r>
            <a:r>
              <a:rPr lang="en-US" altLang="en-US" sz="3100" dirty="0" err="1">
                <a:solidFill>
                  <a:srgbClr val="CCFFCC"/>
                </a:solidFill>
              </a:rPr>
              <a:t>Diotre-phes</a:t>
            </a:r>
            <a:r>
              <a:rPr lang="en-US" altLang="en-US" sz="3100" dirty="0">
                <a:solidFill>
                  <a:srgbClr val="CCFFCC"/>
                </a:solidFill>
              </a:rPr>
              <a:t>, who loves to have the preeminence among them, does not receive us. </a:t>
            </a:r>
            <a:r>
              <a:rPr lang="en-US" altLang="en-US" sz="3200" baseline="30000" dirty="0">
                <a:solidFill>
                  <a:srgbClr val="FFC000"/>
                </a:solidFill>
              </a:rPr>
              <a:t>10 </a:t>
            </a:r>
            <a:r>
              <a:rPr lang="en-US" altLang="en-US" sz="3100" dirty="0">
                <a:solidFill>
                  <a:srgbClr val="CCFFCC"/>
                </a:solidFill>
              </a:rPr>
              <a:t>Therefore, if I come, I will call to mind his deeds which he does, prating against us with malicious words. And not content with that, he himself does not receive the brethren, and forbids those who wish to, putting them out of the church</a:t>
            </a:r>
          </a:p>
        </p:txBody>
      </p:sp>
    </p:spTree>
    <p:extLst>
      <p:ext uri="{BB962C8B-B14F-4D97-AF65-F5344CB8AC3E}">
        <p14:creationId xmlns:p14="http://schemas.microsoft.com/office/powerpoint/2010/main" val="196138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9256"/>
            <a:ext cx="8382000" cy="722744"/>
          </a:xfrm>
        </p:spPr>
        <p:txBody>
          <a:bodyPr/>
          <a:lstStyle/>
          <a:p>
            <a:r>
              <a:rPr lang="en-US" altLang="en-US" sz="3600" dirty="0">
                <a:solidFill>
                  <a:schemeClr val="bg1"/>
                </a:solidFill>
              </a:rPr>
              <a:t>3: </a:t>
            </a:r>
            <a:r>
              <a:rPr lang="en-US" altLang="en-US" sz="3600" dirty="0">
                <a:solidFill>
                  <a:srgbClr val="FFFF00"/>
                </a:solidFill>
              </a:rPr>
              <a:t>will never enter kingdom of heaven</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300"/>
              </a:spcAft>
              <a:buFont typeface="Wingdings" panose="05000000000000000000" pitchFamily="2" charset="2"/>
              <a:buChar char="§"/>
            </a:pPr>
            <a:r>
              <a:rPr lang="en-US" altLang="en-US" dirty="0">
                <a:solidFill>
                  <a:schemeClr val="bg1"/>
                </a:solidFill>
              </a:rPr>
              <a:t>Jesus: </a:t>
            </a:r>
            <a:r>
              <a:rPr lang="en-US" altLang="en-US" dirty="0">
                <a:solidFill>
                  <a:srgbClr val="FFFFCC"/>
                </a:solidFill>
              </a:rPr>
              <a:t>‘If you think you are great, I can’t use you…’</a:t>
            </a:r>
          </a:p>
          <a:p>
            <a:pPr lvl="1">
              <a:spcAft>
                <a:spcPts val="600"/>
              </a:spcAft>
              <a:buFont typeface="Wingdings" panose="05000000000000000000" pitchFamily="2" charset="2"/>
              <a:buChar char="§"/>
            </a:pPr>
            <a:r>
              <a:rPr lang="en-US" altLang="en-US" sz="2400" dirty="0">
                <a:solidFill>
                  <a:schemeClr val="bg1"/>
                </a:solidFill>
              </a:rPr>
              <a:t>3 Jn.9-10</a:t>
            </a:r>
          </a:p>
          <a:p>
            <a:pPr lvl="1">
              <a:spcAft>
                <a:spcPts val="600"/>
              </a:spcAft>
              <a:buFont typeface="Wingdings" panose="05000000000000000000" pitchFamily="2" charset="2"/>
              <a:buChar char="§"/>
            </a:pPr>
            <a:r>
              <a:rPr lang="en-US" altLang="en-US" sz="3200" dirty="0">
                <a:solidFill>
                  <a:schemeClr val="bg1"/>
                </a:solidFill>
              </a:rPr>
              <a:t>Col.1</a:t>
            </a:r>
            <a:r>
              <a:rPr lang="en-US" altLang="en-US" sz="3200" baseline="30000" dirty="0">
                <a:solidFill>
                  <a:srgbClr val="FFC000"/>
                </a:solidFill>
              </a:rPr>
              <a:t>18</a:t>
            </a:r>
            <a:r>
              <a:rPr lang="en-US" altLang="en-US" sz="3200" dirty="0">
                <a:solidFill>
                  <a:schemeClr val="bg1"/>
                </a:solidFill>
              </a:rPr>
              <a:t> </a:t>
            </a:r>
            <a:r>
              <a:rPr lang="en-US" altLang="en-US" sz="3100" dirty="0">
                <a:solidFill>
                  <a:srgbClr val="CCFFCC"/>
                </a:solidFill>
              </a:rPr>
              <a:t>And He is the head of the body, the church, who is the beginning, the firstborn from the dead, that in all things He may have the preeminence</a:t>
            </a:r>
          </a:p>
        </p:txBody>
      </p:sp>
    </p:spTree>
    <p:extLst>
      <p:ext uri="{BB962C8B-B14F-4D97-AF65-F5344CB8AC3E}">
        <p14:creationId xmlns:p14="http://schemas.microsoft.com/office/powerpoint/2010/main" val="3514583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9256"/>
            <a:ext cx="8382000" cy="722744"/>
          </a:xfrm>
        </p:spPr>
        <p:txBody>
          <a:bodyPr/>
          <a:lstStyle/>
          <a:p>
            <a:r>
              <a:rPr lang="en-US" altLang="en-US" sz="3600" dirty="0">
                <a:solidFill>
                  <a:schemeClr val="bg1"/>
                </a:solidFill>
              </a:rPr>
              <a:t>3: </a:t>
            </a:r>
            <a:r>
              <a:rPr lang="en-US" altLang="en-US" sz="3600" dirty="0">
                <a:solidFill>
                  <a:srgbClr val="FFFF00"/>
                </a:solidFill>
              </a:rPr>
              <a:t>Jesus does not answer their question</a:t>
            </a:r>
            <a:endParaRPr lang="en-US" altLang="en-US" sz="3200" dirty="0">
              <a:solidFill>
                <a:srgbClr val="FFFF00"/>
              </a:solidFill>
            </a:endParaRPr>
          </a:p>
        </p:txBody>
      </p:sp>
      <p:sp>
        <p:nvSpPr>
          <p:cNvPr id="3075" name="Rectangle 3"/>
          <p:cNvSpPr>
            <a:spLocks noGrp="1" noChangeArrowheads="1"/>
          </p:cNvSpPr>
          <p:nvPr>
            <p:ph type="body" idx="1"/>
          </p:nvPr>
        </p:nvSpPr>
        <p:spPr>
          <a:xfrm>
            <a:off x="457200" y="838200"/>
            <a:ext cx="8229600" cy="5504872"/>
          </a:xfrm>
        </p:spPr>
        <p:txBody>
          <a:bodyPr/>
          <a:lstStyle/>
          <a:p>
            <a:pPr>
              <a:spcAft>
                <a:spcPts val="600"/>
              </a:spcAft>
              <a:buFont typeface="Wingdings" panose="05000000000000000000" pitchFamily="2" charset="2"/>
              <a:buChar char="§"/>
            </a:pPr>
            <a:r>
              <a:rPr lang="en-US" altLang="en-US" dirty="0">
                <a:solidFill>
                  <a:srgbClr val="FFFFCC"/>
                </a:solidFill>
              </a:rPr>
              <a:t>Emphatic double negative – </a:t>
            </a:r>
            <a:r>
              <a:rPr lang="en-US" altLang="en-US" dirty="0">
                <a:solidFill>
                  <a:schemeClr val="bg1"/>
                </a:solidFill>
              </a:rPr>
              <a:t>‘no </a:t>
            </a:r>
            <a:r>
              <a:rPr lang="en-US" altLang="en-US" dirty="0" err="1">
                <a:solidFill>
                  <a:schemeClr val="bg1"/>
                </a:solidFill>
              </a:rPr>
              <a:t>no</a:t>
            </a:r>
            <a:r>
              <a:rPr lang="en-US" altLang="en-US" dirty="0">
                <a:solidFill>
                  <a:schemeClr val="bg1"/>
                </a:solidFill>
              </a:rPr>
              <a:t>’</a:t>
            </a:r>
          </a:p>
          <a:p>
            <a:pPr>
              <a:spcAft>
                <a:spcPts val="600"/>
              </a:spcAft>
              <a:buFont typeface="Wingdings" panose="05000000000000000000" pitchFamily="2" charset="2"/>
              <a:buChar char="§"/>
            </a:pPr>
            <a:r>
              <a:rPr lang="en-US" altLang="en-US" dirty="0">
                <a:solidFill>
                  <a:srgbClr val="FFFFCC"/>
                </a:solidFill>
              </a:rPr>
              <a:t>Some need not apply</a:t>
            </a:r>
          </a:p>
          <a:p>
            <a:pPr>
              <a:spcAft>
                <a:spcPts val="600"/>
              </a:spcAft>
              <a:buFont typeface="Wingdings" panose="05000000000000000000" pitchFamily="2" charset="2"/>
              <a:buChar char="§"/>
            </a:pPr>
            <a:r>
              <a:rPr lang="en-US" altLang="en-US" dirty="0">
                <a:solidFill>
                  <a:srgbClr val="FFFFCC"/>
                </a:solidFill>
              </a:rPr>
              <a:t>Jesus wants His kingdom filled with “little children” . . . </a:t>
            </a:r>
          </a:p>
          <a:p>
            <a:pPr lvl="1">
              <a:spcAft>
                <a:spcPts val="600"/>
              </a:spcAft>
              <a:buFont typeface="Wingdings" panose="05000000000000000000" pitchFamily="2" charset="2"/>
              <a:buChar char="§"/>
            </a:pPr>
            <a:r>
              <a:rPr lang="en-US" altLang="en-US" sz="3200" dirty="0">
                <a:solidFill>
                  <a:schemeClr val="bg1"/>
                </a:solidFill>
              </a:rPr>
              <a:t>Est.3</a:t>
            </a:r>
          </a:p>
        </p:txBody>
      </p:sp>
    </p:spTree>
    <p:extLst>
      <p:ext uri="{BB962C8B-B14F-4D97-AF65-F5344CB8AC3E}">
        <p14:creationId xmlns:p14="http://schemas.microsoft.com/office/powerpoint/2010/main" val="385714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6834</TotalTime>
  <Words>1413</Words>
  <Application>Microsoft Office PowerPoint</Application>
  <PresentationFormat>On-screen Show (4:3)</PresentationFormat>
  <Paragraphs>149</Paragraphs>
  <Slides>28</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Verdana</vt:lpstr>
      <vt:lpstr>Wingdings</vt:lpstr>
      <vt:lpstr>Default Design</vt:lpstr>
      <vt:lpstr>PowerPoint Presentation</vt:lpstr>
      <vt:lpstr>I. What To Think About Pride?</vt:lpstr>
      <vt:lpstr>1: disciples’ debate</vt:lpstr>
      <vt:lpstr>2: child in midst: object lesson</vt:lpstr>
      <vt:lpstr>3: what does Jesus require of disciples? </vt:lpstr>
      <vt:lpstr>3: what does Jesus require of disciples? </vt:lpstr>
      <vt:lpstr>3: will never enter kingdom of heaven</vt:lpstr>
      <vt:lpstr>3: will never enter kingdom of heaven</vt:lpstr>
      <vt:lpstr>3: Jesus does not answer their question</vt:lpstr>
      <vt:lpstr>4: greatness: not being better than others</vt:lpstr>
      <vt:lpstr>4: greatness: not being better than others</vt:lpstr>
      <vt:lpstr>5: how to treat such a ‘child’?</vt:lpstr>
      <vt:lpstr>I. What To Think About Pride?</vt:lpstr>
      <vt:lpstr>Pride is . . .</vt:lpstr>
      <vt:lpstr>I. What To Think About Pride?</vt:lpstr>
      <vt:lpstr>Pride defies God</vt:lpstr>
      <vt:lpstr>Pride defiles people</vt:lpstr>
      <vt:lpstr>Pride divides society</vt:lpstr>
      <vt:lpstr>Pride destroys souls</vt:lpstr>
      <vt:lpstr>Pride defeats churches</vt:lpstr>
      <vt:lpstr>I. What To Think About Pride?</vt:lpstr>
      <vt:lpstr>Proud people include . . . </vt:lpstr>
      <vt:lpstr>I. What To Think About Pride?</vt:lpstr>
      <vt:lpstr>Pride may attach itself to . . .</vt:lpstr>
      <vt:lpstr>I. What To Think About Pride?</vt:lpstr>
      <vt:lpstr>1. Think correctly about God, Isa.6</vt:lpstr>
      <vt:lpstr>2. Think correctly about self, Ro.12:3 </vt:lpstr>
      <vt:lpstr>3. Think correctly about others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593</cp:revision>
  <dcterms:created xsi:type="dcterms:W3CDTF">2004-01-08T21:08:14Z</dcterms:created>
  <dcterms:modified xsi:type="dcterms:W3CDTF">2021-07-17T00:36:43Z</dcterms:modified>
</cp:coreProperties>
</file>