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sldIdLst>
    <p:sldId id="305" r:id="rId2"/>
    <p:sldId id="493" r:id="rId3"/>
    <p:sldId id="552" r:id="rId4"/>
    <p:sldId id="553" r:id="rId5"/>
    <p:sldId id="554" r:id="rId6"/>
    <p:sldId id="555" r:id="rId7"/>
    <p:sldId id="556" r:id="rId8"/>
    <p:sldId id="475" r:id="rId9"/>
    <p:sldId id="512" r:id="rId10"/>
    <p:sldId id="557" r:id="rId11"/>
    <p:sldId id="558" r:id="rId12"/>
    <p:sldId id="559" r:id="rId13"/>
    <p:sldId id="560" r:id="rId14"/>
    <p:sldId id="569" r:id="rId15"/>
    <p:sldId id="570" r:id="rId16"/>
    <p:sldId id="561" r:id="rId17"/>
    <p:sldId id="455" r:id="rId18"/>
    <p:sldId id="562" r:id="rId19"/>
    <p:sldId id="563" r:id="rId20"/>
    <p:sldId id="564" r:id="rId21"/>
    <p:sldId id="565" r:id="rId22"/>
    <p:sldId id="566" r:id="rId23"/>
    <p:sldId id="567" r:id="rId24"/>
    <p:sldId id="56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FF"/>
    <a:srgbClr val="00FFCC"/>
    <a:srgbClr val="FFCC66"/>
    <a:srgbClr val="FFFF99"/>
    <a:srgbClr val="FF9933"/>
    <a:srgbClr val="99FF66"/>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3150B3-1C73-4EFE-AC5C-C1B17E3500B5}" v="568" dt="2021-07-18T20:35:03.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3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7/19/2021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097930" y="524167"/>
            <a:ext cx="6956184" cy="12954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00"/>
                </a:solidFill>
              </a:rPr>
              <a:t>There’s A Great Day Coming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Personally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Ac.1:11, </a:t>
            </a:r>
            <a:r>
              <a:rPr lang="en-US" dirty="0">
                <a:solidFill>
                  <a:srgbClr val="FFFFCC"/>
                </a:solidFill>
              </a:rPr>
              <a:t>“Men of Galilee, why do you stand gazing up into heaven? This </a:t>
            </a:r>
            <a:r>
              <a:rPr lang="en-US" i="1" dirty="0">
                <a:solidFill>
                  <a:srgbClr val="FFFFCC"/>
                </a:solidFill>
              </a:rPr>
              <a:t>same</a:t>
            </a:r>
            <a:r>
              <a:rPr lang="en-US" dirty="0">
                <a:solidFill>
                  <a:srgbClr val="FFFFCC"/>
                </a:solidFill>
              </a:rPr>
              <a:t> Jesus who was takes up from you into heaven, will so come in like manner as you saw Him go into heaven”</a:t>
            </a:r>
          </a:p>
          <a:p>
            <a:pPr lvl="1">
              <a:spcAft>
                <a:spcPts val="0"/>
              </a:spcAft>
              <a:buFont typeface="Wingdings" panose="05000000000000000000" pitchFamily="2" charset="2"/>
              <a:buChar char="§"/>
            </a:pPr>
            <a:r>
              <a:rPr lang="en-US" sz="3200" dirty="0">
                <a:solidFill>
                  <a:srgbClr val="CCFFCC"/>
                </a:solidFill>
              </a:rPr>
              <a:t>“This Jesus” </a:t>
            </a:r>
            <a:r>
              <a:rPr lang="en-US" sz="3200" dirty="0">
                <a:solidFill>
                  <a:schemeClr val="bg1"/>
                </a:solidFill>
              </a:rPr>
              <a:t>– Mk.14:60-65;  Dn.7:13-14</a:t>
            </a:r>
          </a:p>
          <a:p>
            <a:pPr lvl="2">
              <a:spcAft>
                <a:spcPts val="0"/>
              </a:spcAft>
              <a:buFont typeface="Wingdings" panose="05000000000000000000" pitchFamily="2" charset="2"/>
              <a:buChar char="§"/>
            </a:pPr>
            <a:r>
              <a:rPr lang="en-US" sz="3200" dirty="0">
                <a:solidFill>
                  <a:schemeClr val="bg1"/>
                </a:solidFill>
              </a:rPr>
              <a:t>Jn.8:41</a:t>
            </a:r>
          </a:p>
          <a:p>
            <a:pPr lvl="2">
              <a:spcAft>
                <a:spcPts val="0"/>
              </a:spcAft>
              <a:buFont typeface="Wingdings" panose="05000000000000000000" pitchFamily="2" charset="2"/>
              <a:buChar char="§"/>
            </a:pPr>
            <a:r>
              <a:rPr lang="en-US" sz="3200" dirty="0">
                <a:solidFill>
                  <a:schemeClr val="bg1"/>
                </a:solidFill>
              </a:rPr>
              <a:t>Jn.9, no amount of evidence will convince them…</a:t>
            </a:r>
          </a:p>
          <a:p>
            <a:pPr lvl="1">
              <a:spcAft>
                <a:spcPts val="600"/>
              </a:spcAft>
              <a:buFont typeface="Wingdings" panose="05000000000000000000" pitchFamily="2" charset="2"/>
              <a:buChar char="§"/>
            </a:pPr>
            <a:endParaRPr lang="en-US" dirty="0">
              <a:solidFill>
                <a:schemeClr val="bg1"/>
              </a:solidFill>
            </a:endParaRPr>
          </a:p>
        </p:txBody>
      </p:sp>
      <p:sp>
        <p:nvSpPr>
          <p:cNvPr id="5" name="Rectangle 4">
            <a:extLst>
              <a:ext uri="{FF2B5EF4-FFF2-40B4-BE49-F238E27FC236}">
                <a16:creationId xmlns:a16="http://schemas.microsoft.com/office/drawing/2014/main" id="{AB7A7305-F1C1-4618-8B90-7A3240C3774B}"/>
              </a:ext>
            </a:extLst>
          </p:cNvPr>
          <p:cNvSpPr/>
          <p:nvPr/>
        </p:nvSpPr>
        <p:spPr>
          <a:xfrm>
            <a:off x="6271492" y="1524001"/>
            <a:ext cx="1995054" cy="471055"/>
          </a:xfrm>
          <a:prstGeom prst="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E5C8F58-E09E-483D-9FF8-D238F0555985}"/>
              </a:ext>
            </a:extLst>
          </p:cNvPr>
          <p:cNvSpPr/>
          <p:nvPr/>
        </p:nvSpPr>
        <p:spPr>
          <a:xfrm>
            <a:off x="816862" y="1999676"/>
            <a:ext cx="1238772" cy="471055"/>
          </a:xfrm>
          <a:prstGeom prst="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863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Visibly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Ac.1:11 </a:t>
            </a:r>
            <a:r>
              <a:rPr lang="en-US" dirty="0">
                <a:solidFill>
                  <a:srgbClr val="FFFFCC"/>
                </a:solidFill>
              </a:rPr>
              <a:t>…will so come in like manner as you saw Him go into heaven</a:t>
            </a:r>
          </a:p>
          <a:p>
            <a:pPr lvl="1">
              <a:spcAft>
                <a:spcPts val="600"/>
              </a:spcAft>
              <a:buFont typeface="Wingdings" panose="05000000000000000000" pitchFamily="2" charset="2"/>
              <a:buChar char="§"/>
            </a:pPr>
            <a:r>
              <a:rPr lang="en-US" sz="3200" dirty="0">
                <a:solidFill>
                  <a:schemeClr val="bg1"/>
                </a:solidFill>
              </a:rPr>
              <a:t>“in like manner…” = just as . . .   </a:t>
            </a:r>
          </a:p>
          <a:p>
            <a:pPr lvl="2">
              <a:spcAft>
                <a:spcPts val="0"/>
              </a:spcAft>
              <a:buFont typeface="Wingdings" panose="05000000000000000000" pitchFamily="2" charset="2"/>
              <a:buChar char="§"/>
            </a:pPr>
            <a:r>
              <a:rPr lang="en-US" sz="3200" dirty="0">
                <a:solidFill>
                  <a:schemeClr val="bg1"/>
                </a:solidFill>
              </a:rPr>
              <a:t>Clouds are vehicle of Deity</a:t>
            </a:r>
          </a:p>
          <a:p>
            <a:pPr lvl="1">
              <a:spcAft>
                <a:spcPts val="600"/>
              </a:spcAft>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39033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Audibly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1 Th.4:16, </a:t>
            </a:r>
            <a:r>
              <a:rPr lang="en-US" dirty="0">
                <a:solidFill>
                  <a:srgbClr val="FFFFCC"/>
                </a:solidFill>
              </a:rPr>
              <a:t>For the Lord Himself will descend from heaven with a shout, with the voice of an archangel, and with the trumpet of God.  And the dead in Christ will rise first.</a:t>
            </a:r>
          </a:p>
          <a:p>
            <a:pPr lvl="1">
              <a:spcAft>
                <a:spcPts val="0"/>
              </a:spcAft>
              <a:buFont typeface="Wingdings" panose="05000000000000000000" pitchFamily="2" charset="2"/>
              <a:buChar char="§"/>
            </a:pPr>
            <a:r>
              <a:rPr lang="en-US" sz="3200" dirty="0">
                <a:solidFill>
                  <a:srgbClr val="CCFFCC"/>
                </a:solidFill>
              </a:rPr>
              <a:t>Shout: </a:t>
            </a:r>
            <a:r>
              <a:rPr lang="en-US" sz="3200" dirty="0">
                <a:solidFill>
                  <a:schemeClr val="bg1"/>
                </a:solidFill>
              </a:rPr>
              <a:t>word of command…always included authority</a:t>
            </a:r>
          </a:p>
          <a:p>
            <a:pPr lvl="1">
              <a:spcAft>
                <a:spcPts val="0"/>
              </a:spcAft>
              <a:buFont typeface="Wingdings" panose="05000000000000000000" pitchFamily="2" charset="2"/>
              <a:buChar char="§"/>
            </a:pPr>
            <a:r>
              <a:rPr lang="en-US" sz="3200" dirty="0">
                <a:solidFill>
                  <a:srgbClr val="CCFFCC"/>
                </a:solidFill>
              </a:rPr>
              <a:t>Voice of Archangel</a:t>
            </a:r>
          </a:p>
          <a:p>
            <a:pPr lvl="1">
              <a:spcAft>
                <a:spcPts val="0"/>
              </a:spcAft>
              <a:buFont typeface="Wingdings" panose="05000000000000000000" pitchFamily="2" charset="2"/>
              <a:buChar char="§"/>
            </a:pPr>
            <a:r>
              <a:rPr lang="en-US" sz="3200" dirty="0">
                <a:solidFill>
                  <a:srgbClr val="CCFFCC"/>
                </a:solidFill>
              </a:rPr>
              <a:t>Trumpet:</a:t>
            </a:r>
            <a:r>
              <a:rPr lang="en-US" sz="3200" dirty="0">
                <a:solidFill>
                  <a:schemeClr val="bg1"/>
                </a:solidFill>
              </a:rPr>
              <a:t> 1 Co.15:52, </a:t>
            </a:r>
            <a:r>
              <a:rPr lang="en-US" sz="3200" dirty="0">
                <a:solidFill>
                  <a:srgbClr val="FFFFCC"/>
                </a:solidFill>
              </a:rPr>
              <a:t>at the last trumpet. For the trumpet will sound…</a:t>
            </a:r>
            <a:endParaRPr lang="en-US" dirty="0">
              <a:solidFill>
                <a:srgbClr val="FFFFCC"/>
              </a:solidFill>
            </a:endParaRPr>
          </a:p>
        </p:txBody>
      </p:sp>
    </p:spTree>
    <p:extLst>
      <p:ext uri="{BB962C8B-B14F-4D97-AF65-F5344CB8AC3E}">
        <p14:creationId xmlns:p14="http://schemas.microsoft.com/office/powerpoint/2010/main" val="42863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Unexpectedly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1 Th.5:2, </a:t>
            </a:r>
            <a:r>
              <a:rPr lang="en-US" dirty="0">
                <a:solidFill>
                  <a:srgbClr val="FFFFCC"/>
                </a:solidFill>
              </a:rPr>
              <a:t>For you yourselves know per-</a:t>
            </a:r>
            <a:r>
              <a:rPr lang="en-US" dirty="0" err="1">
                <a:solidFill>
                  <a:srgbClr val="FFFFCC"/>
                </a:solidFill>
              </a:rPr>
              <a:t>fectly</a:t>
            </a:r>
            <a:r>
              <a:rPr lang="en-US" dirty="0">
                <a:solidFill>
                  <a:srgbClr val="FFFFCC"/>
                </a:solidFill>
              </a:rPr>
              <a:t> that the day of the Lord so comes as a thief in the night.</a:t>
            </a:r>
          </a:p>
          <a:p>
            <a:pPr lvl="1">
              <a:spcAft>
                <a:spcPts val="600"/>
              </a:spcAft>
              <a:buFont typeface="Wingdings" panose="05000000000000000000" pitchFamily="2" charset="2"/>
              <a:buChar char="§"/>
            </a:pPr>
            <a:r>
              <a:rPr lang="en-US" sz="3200" dirty="0">
                <a:solidFill>
                  <a:srgbClr val="CCFFCC"/>
                </a:solidFill>
              </a:rPr>
              <a:t>Thief:</a:t>
            </a:r>
            <a:r>
              <a:rPr lang="en-US" sz="3200" dirty="0">
                <a:solidFill>
                  <a:schemeClr val="bg1"/>
                </a:solidFill>
              </a:rPr>
              <a:t> no signs, no date</a:t>
            </a:r>
          </a:p>
          <a:p>
            <a:pPr lvl="2">
              <a:spcAft>
                <a:spcPts val="600"/>
              </a:spcAft>
              <a:buFont typeface="Wingdings" panose="05000000000000000000" pitchFamily="2" charset="2"/>
              <a:buChar char="§"/>
            </a:pPr>
            <a:r>
              <a:rPr lang="en-US" sz="3200" dirty="0">
                <a:solidFill>
                  <a:schemeClr val="bg1"/>
                </a:solidFill>
              </a:rPr>
              <a:t>William Miller</a:t>
            </a:r>
          </a:p>
          <a:p>
            <a:pPr lvl="2">
              <a:spcAft>
                <a:spcPts val="600"/>
              </a:spcAft>
              <a:buFont typeface="Wingdings" panose="05000000000000000000" pitchFamily="2" charset="2"/>
              <a:buChar char="§"/>
            </a:pPr>
            <a:r>
              <a:rPr lang="en-US" sz="3200" dirty="0">
                <a:solidFill>
                  <a:schemeClr val="bg1"/>
                </a:solidFill>
              </a:rPr>
              <a:t>Hal Lindsey: </a:t>
            </a:r>
            <a:r>
              <a:rPr lang="en-US" sz="3200" i="1" dirty="0">
                <a:solidFill>
                  <a:schemeClr val="bg1"/>
                </a:solidFill>
              </a:rPr>
              <a:t>Late Great Planet Earth</a:t>
            </a:r>
          </a:p>
          <a:p>
            <a:pPr lvl="1">
              <a:spcAft>
                <a:spcPts val="600"/>
              </a:spcAft>
              <a:buFont typeface="Wingdings" panose="05000000000000000000" pitchFamily="2" charset="2"/>
              <a:buChar char="§"/>
            </a:pPr>
            <a:r>
              <a:rPr lang="en-US" sz="3200" dirty="0">
                <a:solidFill>
                  <a:schemeClr val="bg1"/>
                </a:solidFill>
              </a:rPr>
              <a:t>God is not bound by time.  </a:t>
            </a:r>
          </a:p>
          <a:p>
            <a:pPr lvl="2">
              <a:spcAft>
                <a:spcPts val="0"/>
              </a:spcAft>
              <a:buFont typeface="Wingdings" panose="05000000000000000000" pitchFamily="2" charset="2"/>
              <a:buChar char="§"/>
            </a:pPr>
            <a:r>
              <a:rPr lang="en-US" sz="3200" dirty="0">
                <a:solidFill>
                  <a:srgbClr val="FFFFCC"/>
                </a:solidFill>
              </a:rPr>
              <a:t>Amalek, </a:t>
            </a:r>
            <a:r>
              <a:rPr lang="en-US" sz="3200" dirty="0">
                <a:solidFill>
                  <a:schemeClr val="bg1"/>
                </a:solidFill>
              </a:rPr>
              <a:t>Ex.17:8 . . . 1 Sm.15 </a:t>
            </a:r>
          </a:p>
        </p:txBody>
      </p:sp>
    </p:spTree>
    <p:extLst>
      <p:ext uri="{BB962C8B-B14F-4D97-AF65-F5344CB8AC3E}">
        <p14:creationId xmlns:p14="http://schemas.microsoft.com/office/powerpoint/2010/main" val="246557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with mighty angels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2 Th.1:7-9</a:t>
            </a:r>
          </a:p>
          <a:p>
            <a:pPr lvl="1">
              <a:spcAft>
                <a:spcPts val="600"/>
              </a:spcAft>
              <a:buFont typeface="Wingdings" panose="05000000000000000000" pitchFamily="2" charset="2"/>
              <a:buChar char="§"/>
            </a:pPr>
            <a:r>
              <a:rPr lang="en-US" sz="3200" dirty="0">
                <a:solidFill>
                  <a:srgbClr val="FFFFCC"/>
                </a:solidFill>
              </a:rPr>
              <a:t>No one ever led such an army</a:t>
            </a:r>
          </a:p>
          <a:p>
            <a:pPr lvl="1">
              <a:spcAft>
                <a:spcPts val="600"/>
              </a:spcAft>
              <a:buFont typeface="Wingdings" panose="05000000000000000000" pitchFamily="2" charset="2"/>
              <a:buChar char="§"/>
            </a:pPr>
            <a:r>
              <a:rPr lang="en-US" sz="3200" dirty="0">
                <a:solidFill>
                  <a:schemeClr val="bg1"/>
                </a:solidFill>
              </a:rPr>
              <a:t>Mt.26:53, more than twelve legions</a:t>
            </a:r>
          </a:p>
          <a:p>
            <a:pPr lvl="2">
              <a:spcAft>
                <a:spcPts val="600"/>
              </a:spcAft>
              <a:buFont typeface="Wingdings" panose="05000000000000000000" pitchFamily="2" charset="2"/>
              <a:buChar char="§"/>
            </a:pPr>
            <a:r>
              <a:rPr lang="en-US" sz="3200" dirty="0">
                <a:solidFill>
                  <a:schemeClr val="bg1"/>
                </a:solidFill>
              </a:rPr>
              <a:t>6000 x 12 = 72,000</a:t>
            </a:r>
            <a:r>
              <a:rPr lang="en-US" sz="3200" dirty="0">
                <a:solidFill>
                  <a:srgbClr val="FF0000"/>
                </a:solidFill>
              </a:rPr>
              <a:t>+</a:t>
            </a:r>
          </a:p>
        </p:txBody>
      </p:sp>
    </p:spTree>
    <p:extLst>
      <p:ext uri="{BB962C8B-B14F-4D97-AF65-F5344CB8AC3E}">
        <p14:creationId xmlns:p14="http://schemas.microsoft.com/office/powerpoint/2010/main" val="178599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in flaming fire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2 Th.1:7-9</a:t>
            </a:r>
          </a:p>
          <a:p>
            <a:pPr lvl="1">
              <a:spcAft>
                <a:spcPts val="600"/>
              </a:spcAft>
              <a:buFont typeface="Wingdings" panose="05000000000000000000" pitchFamily="2" charset="2"/>
              <a:buChar char="§"/>
            </a:pPr>
            <a:r>
              <a:rPr lang="en-US" sz="3200" dirty="0">
                <a:solidFill>
                  <a:srgbClr val="FFFFCC"/>
                </a:solidFill>
              </a:rPr>
              <a:t>‘In’: investiture: invested in, surrounded by (fire).   </a:t>
            </a:r>
          </a:p>
          <a:p>
            <a:pPr lvl="1">
              <a:spcAft>
                <a:spcPts val="600"/>
              </a:spcAft>
              <a:buFont typeface="Wingdings" panose="05000000000000000000" pitchFamily="2" charset="2"/>
              <a:buChar char="§"/>
            </a:pPr>
            <a:r>
              <a:rPr lang="en-US" sz="3200" dirty="0">
                <a:solidFill>
                  <a:schemeClr val="bg1"/>
                </a:solidFill>
              </a:rPr>
              <a:t>Hb.1:7, angels</a:t>
            </a:r>
          </a:p>
          <a:p>
            <a:pPr lvl="1">
              <a:spcAft>
                <a:spcPts val="300"/>
              </a:spcAft>
              <a:buFont typeface="Wingdings" panose="05000000000000000000" pitchFamily="2" charset="2"/>
              <a:buChar char="§"/>
            </a:pPr>
            <a:r>
              <a:rPr lang="en-US" sz="3200" dirty="0">
                <a:solidFill>
                  <a:schemeClr val="bg1"/>
                </a:solidFill>
              </a:rPr>
              <a:t>Hb.10:27, expectation</a:t>
            </a:r>
          </a:p>
          <a:p>
            <a:pPr lvl="2">
              <a:spcAft>
                <a:spcPts val="300"/>
              </a:spcAft>
              <a:buFont typeface="Wingdings" panose="05000000000000000000" pitchFamily="2" charset="2"/>
              <a:buChar char="§"/>
            </a:pPr>
            <a:r>
              <a:rPr lang="en-US" sz="3200" dirty="0">
                <a:solidFill>
                  <a:schemeClr val="bg1"/>
                </a:solidFill>
              </a:rPr>
              <a:t>Lv.10</a:t>
            </a:r>
          </a:p>
          <a:p>
            <a:pPr lvl="2">
              <a:spcAft>
                <a:spcPts val="600"/>
              </a:spcAft>
              <a:buFont typeface="Wingdings" panose="05000000000000000000" pitchFamily="2" charset="2"/>
              <a:buChar char="§"/>
            </a:pPr>
            <a:r>
              <a:rPr lang="en-US" sz="3200" dirty="0">
                <a:solidFill>
                  <a:schemeClr val="bg1"/>
                </a:solidFill>
              </a:rPr>
              <a:t>Nu.16:35,  </a:t>
            </a:r>
            <a:r>
              <a:rPr lang="en-US" sz="3000" dirty="0">
                <a:solidFill>
                  <a:srgbClr val="FFFFCC"/>
                </a:solidFill>
              </a:rPr>
              <a:t>And a fire came out from the</a:t>
            </a:r>
            <a:r>
              <a:rPr lang="en-US" sz="3100" dirty="0">
                <a:solidFill>
                  <a:srgbClr val="FFFFCC"/>
                </a:solidFill>
              </a:rPr>
              <a:t> </a:t>
            </a:r>
            <a:r>
              <a:rPr lang="en-US" sz="3200" dirty="0">
                <a:solidFill>
                  <a:srgbClr val="FFFFCC"/>
                </a:solidFill>
              </a:rPr>
              <a:t>L</a:t>
            </a:r>
            <a:r>
              <a:rPr lang="en-US" sz="2600" dirty="0">
                <a:solidFill>
                  <a:srgbClr val="FFFFCC"/>
                </a:solidFill>
              </a:rPr>
              <a:t>ORD</a:t>
            </a:r>
            <a:r>
              <a:rPr lang="en-US" sz="3200" dirty="0">
                <a:solidFill>
                  <a:srgbClr val="FFFFCC"/>
                </a:solidFill>
              </a:rPr>
              <a:t> </a:t>
            </a:r>
            <a:r>
              <a:rPr lang="en-US" sz="3000" dirty="0">
                <a:solidFill>
                  <a:srgbClr val="FFFFCC"/>
                </a:solidFill>
              </a:rPr>
              <a:t>and consumed the two hundred and fifty men who were offering incense</a:t>
            </a:r>
          </a:p>
          <a:p>
            <a:pPr marL="914400" lvl="2" indent="0">
              <a:spcAft>
                <a:spcPts val="600"/>
              </a:spcAft>
              <a:buNone/>
            </a:pPr>
            <a:endParaRPr lang="en-US" sz="3200" dirty="0">
              <a:solidFill>
                <a:schemeClr val="bg1"/>
              </a:solidFill>
            </a:endParaRPr>
          </a:p>
        </p:txBody>
      </p:sp>
    </p:spTree>
    <p:extLst>
      <p:ext uri="{BB962C8B-B14F-4D97-AF65-F5344CB8AC3E}">
        <p14:creationId xmlns:p14="http://schemas.microsoft.com/office/powerpoint/2010/main" val="59436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966608" y="914400"/>
            <a:ext cx="5226942" cy="49876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How Is Christ Coming Again?</a:t>
            </a:r>
          </a:p>
        </p:txBody>
      </p:sp>
      <p:sp>
        <p:nvSpPr>
          <p:cNvPr id="4" name="Rectangle: Rounded Corners 3">
            <a:extLst>
              <a:ext uri="{FF2B5EF4-FFF2-40B4-BE49-F238E27FC236}">
                <a16:creationId xmlns:a16="http://schemas.microsoft.com/office/drawing/2014/main" id="{27B80DE3-463F-4061-BFF9-E76919A1B617}"/>
              </a:ext>
            </a:extLst>
          </p:cNvPr>
          <p:cNvSpPr/>
          <p:nvPr/>
        </p:nvSpPr>
        <p:spPr>
          <a:xfrm>
            <a:off x="1413168" y="1632531"/>
            <a:ext cx="6324599" cy="1524000"/>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II.</a:t>
            </a:r>
            <a:r>
              <a:rPr lang="en-US" sz="3600" dirty="0">
                <a:solidFill>
                  <a:srgbClr val="00FFCC"/>
                </a:solidFill>
                <a:latin typeface="Verdana" panose="020B0604030504040204" pitchFamily="34" charset="0"/>
                <a:ea typeface="Verdana" panose="020B0604030504040204" pitchFamily="34" charset="0"/>
              </a:rPr>
              <a:t> </a:t>
            </a:r>
            <a:r>
              <a:rPr lang="en-US" sz="3600" dirty="0">
                <a:solidFill>
                  <a:srgbClr val="FFFFCC"/>
                </a:solidFill>
                <a:ea typeface="Verdana" panose="020B0604030504040204" pitchFamily="34" charset="0"/>
              </a:rPr>
              <a:t>What Will Be Great About The Judgment?</a:t>
            </a:r>
            <a:endParaRPr lang="en-US" sz="3800" dirty="0">
              <a:solidFill>
                <a:srgbClr val="FFFFCC"/>
              </a:solidFill>
            </a:endParaRPr>
          </a:p>
        </p:txBody>
      </p:sp>
    </p:spTree>
    <p:extLst>
      <p:ext uri="{BB962C8B-B14F-4D97-AF65-F5344CB8AC3E}">
        <p14:creationId xmlns:p14="http://schemas.microsoft.com/office/powerpoint/2010/main" val="2808261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1.</a:t>
            </a:r>
            <a:r>
              <a:rPr lang="en-US" sz="3600" dirty="0">
                <a:solidFill>
                  <a:schemeClr val="bg1"/>
                </a:solidFill>
              </a:rPr>
              <a:t> </a:t>
            </a:r>
            <a:r>
              <a:rPr lang="en-US" sz="3600" dirty="0">
                <a:solidFill>
                  <a:srgbClr val="CCFFFF"/>
                </a:solidFill>
              </a:rPr>
              <a:t>Greatest crowd ever assembled</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31984"/>
            <a:ext cx="8610600" cy="5890486"/>
          </a:xfrm>
        </p:spPr>
        <p:txBody>
          <a:bodyPr/>
          <a:lstStyle/>
          <a:p>
            <a:pPr>
              <a:spcAft>
                <a:spcPts val="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2 Co.5:10, ‘all’ – </a:t>
            </a:r>
            <a:r>
              <a:rPr lang="en-US" sz="3200" dirty="0">
                <a:solidFill>
                  <a:schemeClr val="bg1"/>
                </a:solidFill>
                <a:ea typeface="Verdana" panose="020B0604030504040204" pitchFamily="34" charset="0"/>
                <a:cs typeface="Times New Roman" panose="02020603050405020304" pitchFamily="18" charset="0"/>
              </a:rPr>
              <a:t>from Adam to end of time</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Mt.12:41, </a:t>
            </a:r>
            <a:r>
              <a:rPr lang="en-US" sz="3100" dirty="0">
                <a:solidFill>
                  <a:srgbClr val="FFFFCC"/>
                </a:solidFill>
                <a:ea typeface="Times New Roman" panose="02020603050405020304" pitchFamily="18" charset="0"/>
              </a:rPr>
              <a:t>“The men of Nineveh will rise up in the judgment with this generation, and condemn it, because they repented at the preaching of Jonah; and indeed a greater than Jonah is here.   </a:t>
            </a:r>
            <a:r>
              <a:rPr lang="en-US" sz="3100" dirty="0">
                <a:solidFill>
                  <a:schemeClr val="bg1"/>
                </a:solidFill>
                <a:ea typeface="Times New Roman" panose="02020603050405020304" pitchFamily="18" charset="0"/>
                <a:cs typeface="Times New Roman" panose="02020603050405020304" pitchFamily="18" charset="0"/>
              </a:rPr>
              <a:t>42</a:t>
            </a:r>
            <a:r>
              <a:rPr lang="en-US" sz="3100" dirty="0">
                <a:solidFill>
                  <a:srgbClr val="FFFFCC"/>
                </a:solidFill>
                <a:ea typeface="Times New Roman" panose="02020603050405020304" pitchFamily="18" charset="0"/>
                <a:cs typeface="Times New Roman" panose="02020603050405020304" pitchFamily="18" charset="0"/>
              </a:rPr>
              <a:t> </a:t>
            </a:r>
            <a:r>
              <a:rPr lang="en-US" sz="3100" dirty="0">
                <a:solidFill>
                  <a:srgbClr val="FFFFCC"/>
                </a:solidFill>
                <a:ea typeface="Times New Roman" panose="02020603050405020304" pitchFamily="18" charset="0"/>
              </a:rPr>
              <a:t>“The Queen of the South will rise up in the judgment and condemn it, for she came from the ends of the earth to hear the wisdom of Solomon; and indeed a greater than Solomon is here.</a:t>
            </a:r>
            <a:endParaRPr lang="en-US" sz="3200" dirty="0">
              <a:solidFill>
                <a:srgbClr val="FFFFCC"/>
              </a:solidFill>
              <a:ea typeface="Verdana" panose="020B0604030504040204" pitchFamily="34" charset="0"/>
              <a:cs typeface="Times New Roman" panose="02020603050405020304" pitchFamily="18" charset="0"/>
            </a:endParaRPr>
          </a:p>
          <a:p>
            <a:pPr lvl="1">
              <a:spcAft>
                <a:spcPts val="600"/>
              </a:spcAft>
              <a:buFont typeface="Wingdings" panose="05000000000000000000" pitchFamily="2" charset="2"/>
              <a:buChar char="§"/>
            </a:pPr>
            <a:r>
              <a:rPr lang="en-US" sz="3200" dirty="0">
                <a:solidFill>
                  <a:schemeClr val="bg1"/>
                </a:solidFill>
              </a:rPr>
              <a:t>Hb.10:25</a:t>
            </a:r>
          </a:p>
          <a:p>
            <a:pPr>
              <a:spcAft>
                <a:spcPts val="0"/>
              </a:spcAft>
              <a:buFont typeface="Wingdings" panose="05000000000000000000" pitchFamily="2" charset="2"/>
              <a:buChar char="§"/>
            </a:pPr>
            <a:endParaRPr lang="en-US" sz="3100" dirty="0">
              <a:solidFill>
                <a:schemeClr val="bg1">
                  <a:lumMod val="95000"/>
                </a:schemeClr>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19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2.</a:t>
            </a:r>
            <a:r>
              <a:rPr lang="en-US" sz="3600" dirty="0">
                <a:solidFill>
                  <a:schemeClr val="bg1"/>
                </a:solidFill>
              </a:rPr>
              <a:t> </a:t>
            </a:r>
            <a:r>
              <a:rPr lang="en-US" sz="3600" dirty="0">
                <a:solidFill>
                  <a:srgbClr val="CCFFFF"/>
                </a:solidFill>
              </a:rPr>
              <a:t>Greatest Judge ever to sit on throne</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31984"/>
            <a:ext cx="8610600" cy="5890486"/>
          </a:xfrm>
        </p:spPr>
        <p:txBody>
          <a:bodyPr/>
          <a:lstStyle/>
          <a:p>
            <a:pPr>
              <a:spcAft>
                <a:spcPts val="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2 Tim.4:8, </a:t>
            </a:r>
            <a:r>
              <a:rPr lang="en-US" sz="3100" dirty="0">
                <a:solidFill>
                  <a:srgbClr val="FFFFCC"/>
                </a:solidFill>
                <a:ea typeface="Verdana" panose="020B0604030504040204" pitchFamily="34" charset="0"/>
                <a:cs typeface="Times New Roman" panose="02020603050405020304" pitchFamily="18" charset="0"/>
              </a:rPr>
              <a:t>Finally, there is laid up for me the crown of righteousness, which the Lord, the righteous Judge, will give to me on that Day, and not to me only but also to all who have loved His appearing.</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Unjust judges are concerned with bribes, reelection, not justice.   </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Others do not know whole truth; render unjust verdict.</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Hb.1:9</a:t>
            </a:r>
            <a:endParaRPr lang="en-US" sz="3200" dirty="0">
              <a:solidFill>
                <a:schemeClr val="bg1"/>
              </a:solidFill>
            </a:endParaRPr>
          </a:p>
          <a:p>
            <a:pPr>
              <a:spcAft>
                <a:spcPts val="0"/>
              </a:spcAft>
              <a:buFont typeface="Wingdings" panose="05000000000000000000" pitchFamily="2" charset="2"/>
              <a:buChar char="§"/>
            </a:pPr>
            <a:endParaRPr lang="en-US" sz="3100" dirty="0">
              <a:solidFill>
                <a:schemeClr val="bg1">
                  <a:lumMod val="95000"/>
                </a:schemeClr>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5375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2.</a:t>
            </a:r>
            <a:r>
              <a:rPr lang="en-US" sz="3600" dirty="0">
                <a:solidFill>
                  <a:schemeClr val="bg1"/>
                </a:solidFill>
              </a:rPr>
              <a:t> </a:t>
            </a:r>
            <a:r>
              <a:rPr lang="en-US" sz="3600" dirty="0">
                <a:solidFill>
                  <a:srgbClr val="CCFFFF"/>
                </a:solidFill>
              </a:rPr>
              <a:t>Greatest Judge ever to sit on throne</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31984"/>
            <a:ext cx="8610600" cy="5890486"/>
          </a:xfrm>
        </p:spPr>
        <p:txBody>
          <a:bodyPr/>
          <a:lstStyle/>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Our Judge knows all . . .   Gn.18</a:t>
            </a:r>
          </a:p>
          <a:p>
            <a:pPr lvl="2">
              <a:spcAft>
                <a:spcPts val="600"/>
              </a:spcAft>
              <a:buFont typeface="Wingdings" panose="05000000000000000000" pitchFamily="2" charset="2"/>
              <a:buChar char="§"/>
            </a:pPr>
            <a:r>
              <a:rPr lang="en-US" sz="3200" dirty="0">
                <a:solidFill>
                  <a:srgbClr val="CCFFCC"/>
                </a:solidFill>
                <a:ea typeface="Verdana" panose="020B0604030504040204" pitchFamily="34" charset="0"/>
                <a:cs typeface="Times New Roman" panose="02020603050405020304" pitchFamily="18" charset="0"/>
              </a:rPr>
              <a:t>Thoughts,</a:t>
            </a:r>
            <a:r>
              <a:rPr lang="en-US" sz="3200" dirty="0">
                <a:solidFill>
                  <a:schemeClr val="bg1"/>
                </a:solidFill>
                <a:ea typeface="Verdana" panose="020B0604030504040204" pitchFamily="34" charset="0"/>
                <a:cs typeface="Times New Roman" panose="02020603050405020304" pitchFamily="18" charset="0"/>
              </a:rPr>
              <a:t> Mt.5:27-28</a:t>
            </a:r>
          </a:p>
          <a:p>
            <a:pPr lvl="2">
              <a:spcAft>
                <a:spcPts val="600"/>
              </a:spcAft>
              <a:buFont typeface="Wingdings" panose="05000000000000000000" pitchFamily="2" charset="2"/>
              <a:buChar char="§"/>
            </a:pPr>
            <a:r>
              <a:rPr lang="en-US" sz="3200" dirty="0">
                <a:solidFill>
                  <a:srgbClr val="CCFFCC"/>
                </a:solidFill>
                <a:ea typeface="Verdana" panose="020B0604030504040204" pitchFamily="34" charset="0"/>
                <a:cs typeface="Times New Roman" panose="02020603050405020304" pitchFamily="18" charset="0"/>
              </a:rPr>
              <a:t>Words, </a:t>
            </a:r>
            <a:r>
              <a:rPr lang="en-US" sz="3200" dirty="0">
                <a:solidFill>
                  <a:schemeClr val="bg1"/>
                </a:solidFill>
                <a:ea typeface="Verdana" panose="020B0604030504040204" pitchFamily="34" charset="0"/>
                <a:cs typeface="Times New Roman" panose="02020603050405020304" pitchFamily="18" charset="0"/>
              </a:rPr>
              <a:t>Mt.12:36-37</a:t>
            </a:r>
          </a:p>
          <a:p>
            <a:pPr lvl="2">
              <a:spcAft>
                <a:spcPts val="600"/>
              </a:spcAft>
              <a:buFont typeface="Wingdings" panose="05000000000000000000" pitchFamily="2" charset="2"/>
              <a:buChar char="§"/>
            </a:pPr>
            <a:r>
              <a:rPr lang="en-US" sz="3200" dirty="0">
                <a:solidFill>
                  <a:srgbClr val="CCFFCC"/>
                </a:solidFill>
                <a:ea typeface="Verdana" panose="020B0604030504040204" pitchFamily="34" charset="0"/>
                <a:cs typeface="Times New Roman" panose="02020603050405020304" pitchFamily="18" charset="0"/>
              </a:rPr>
              <a:t>Deeds, </a:t>
            </a:r>
            <a:r>
              <a:rPr lang="en-US" sz="3200" dirty="0">
                <a:solidFill>
                  <a:schemeClr val="bg1"/>
                </a:solidFill>
                <a:ea typeface="Verdana" panose="020B0604030504040204" pitchFamily="34" charset="0"/>
                <a:cs typeface="Times New Roman" panose="02020603050405020304" pitchFamily="18" charset="0"/>
              </a:rPr>
              <a:t>Rom.2:6</a:t>
            </a:r>
          </a:p>
          <a:p>
            <a:pPr lvl="2">
              <a:spcAft>
                <a:spcPts val="600"/>
              </a:spcAft>
              <a:buFont typeface="Wingdings" panose="05000000000000000000" pitchFamily="2" charset="2"/>
              <a:buChar char="§"/>
            </a:pPr>
            <a:r>
              <a:rPr lang="en-US" sz="3200" dirty="0">
                <a:solidFill>
                  <a:srgbClr val="CCFFCC"/>
                </a:solidFill>
                <a:ea typeface="Verdana" panose="020B0604030504040204" pitchFamily="34" charset="0"/>
                <a:cs typeface="Times New Roman" panose="02020603050405020304" pitchFamily="18" charset="0"/>
              </a:rPr>
              <a:t>Non-deeds (neglect), </a:t>
            </a:r>
            <a:r>
              <a:rPr lang="en-US" sz="3200" dirty="0">
                <a:solidFill>
                  <a:schemeClr val="bg1"/>
                </a:solidFill>
                <a:ea typeface="Verdana" panose="020B0604030504040204" pitchFamily="34" charset="0"/>
                <a:cs typeface="Times New Roman" panose="02020603050405020304" pitchFamily="18" charset="0"/>
              </a:rPr>
              <a:t>Ja.4:17</a:t>
            </a:r>
            <a:endParaRPr lang="en-US" sz="3200" dirty="0">
              <a:solidFill>
                <a:schemeClr val="bg1"/>
              </a:solidFill>
            </a:endParaRPr>
          </a:p>
          <a:p>
            <a:pPr>
              <a:spcAft>
                <a:spcPts val="0"/>
              </a:spcAft>
              <a:buFont typeface="Wingdings" panose="05000000000000000000" pitchFamily="2" charset="2"/>
              <a:buChar char="§"/>
            </a:pPr>
            <a:endParaRPr lang="en-US" sz="3100" dirty="0">
              <a:solidFill>
                <a:schemeClr val="bg1">
                  <a:lumMod val="95000"/>
                </a:schemeClr>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1303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360218"/>
            <a:ext cx="8229600" cy="5957455"/>
          </a:xfrm>
        </p:spPr>
        <p:txBody>
          <a:bodyPr/>
          <a:lstStyle/>
          <a:p>
            <a:pPr marL="0" indent="0">
              <a:spcAft>
                <a:spcPts val="0"/>
              </a:spcAft>
              <a:buNone/>
            </a:pPr>
            <a:r>
              <a:rPr lang="en-US" sz="3100" dirty="0">
                <a:solidFill>
                  <a:schemeClr val="bg1"/>
                </a:solidFill>
              </a:rPr>
              <a:t>“When </a:t>
            </a:r>
            <a:r>
              <a:rPr lang="en-US" sz="3100" dirty="0">
                <a:solidFill>
                  <a:schemeClr val="bg1"/>
                </a:solidFill>
                <a:ea typeface="Times New Roman" panose="02020603050405020304" pitchFamily="18" charset="0"/>
              </a:rPr>
              <a:t>the actors have played their last drama, </a:t>
            </a:r>
          </a:p>
          <a:p>
            <a:pPr marL="0" indent="0">
              <a:spcBef>
                <a:spcPts val="600"/>
              </a:spcBef>
              <a:spcAft>
                <a:spcPts val="300"/>
              </a:spcAft>
              <a:buNone/>
            </a:pPr>
            <a:r>
              <a:rPr lang="en-US" sz="3100" dirty="0">
                <a:solidFill>
                  <a:schemeClr val="bg1"/>
                </a:solidFill>
                <a:ea typeface="Times New Roman" panose="02020603050405020304" pitchFamily="18" charset="0"/>
              </a:rPr>
              <a:t>And the mimic has made his last fun; </a:t>
            </a:r>
          </a:p>
          <a:p>
            <a:pPr marL="0" indent="0">
              <a:spcAft>
                <a:spcPts val="0"/>
              </a:spcAft>
              <a:buNone/>
            </a:pPr>
            <a:r>
              <a:rPr lang="en-US" sz="3100" dirty="0">
                <a:solidFill>
                  <a:schemeClr val="bg1"/>
                </a:solidFill>
                <a:ea typeface="Times New Roman" panose="02020603050405020304" pitchFamily="18" charset="0"/>
              </a:rPr>
              <a:t>When the film has flashed its last picture, </a:t>
            </a:r>
          </a:p>
          <a:p>
            <a:pPr marL="0" indent="0">
              <a:spcBef>
                <a:spcPts val="600"/>
              </a:spcBef>
              <a:spcAft>
                <a:spcPts val="300"/>
              </a:spcAft>
              <a:buNone/>
            </a:pPr>
            <a:r>
              <a:rPr lang="en-US" sz="3100" dirty="0">
                <a:solidFill>
                  <a:schemeClr val="bg1"/>
                </a:solidFill>
                <a:ea typeface="Times New Roman" panose="02020603050405020304" pitchFamily="18" charset="0"/>
              </a:rPr>
              <a:t>And the billboard displayed its last run.  </a:t>
            </a:r>
          </a:p>
          <a:p>
            <a:pPr marL="0" indent="0">
              <a:spcAft>
                <a:spcPts val="0"/>
              </a:spcAft>
              <a:buNone/>
            </a:pPr>
            <a:r>
              <a:rPr lang="en-US" sz="3100" dirty="0">
                <a:solidFill>
                  <a:schemeClr val="bg1"/>
                </a:solidFill>
                <a:ea typeface="Times New Roman" panose="02020603050405020304" pitchFamily="18" charset="0"/>
              </a:rPr>
              <a:t>When the crowds seeking pleasure have vanished, </a:t>
            </a:r>
          </a:p>
          <a:p>
            <a:pPr marL="0" indent="0">
              <a:spcBef>
                <a:spcPts val="600"/>
              </a:spcBef>
              <a:spcAft>
                <a:spcPts val="300"/>
              </a:spcAft>
              <a:buNone/>
            </a:pPr>
            <a:r>
              <a:rPr lang="en-US" sz="3100" dirty="0">
                <a:solidFill>
                  <a:schemeClr val="bg1"/>
                </a:solidFill>
                <a:ea typeface="Times New Roman" panose="02020603050405020304" pitchFamily="18" charset="0"/>
              </a:rPr>
              <a:t>And gone out in the darkness again; </a:t>
            </a:r>
          </a:p>
          <a:p>
            <a:pPr marL="0" indent="0">
              <a:spcAft>
                <a:spcPts val="0"/>
              </a:spcAft>
              <a:buNone/>
            </a:pPr>
            <a:r>
              <a:rPr lang="en-US" sz="3100" dirty="0">
                <a:solidFill>
                  <a:schemeClr val="bg1"/>
                </a:solidFill>
                <a:ea typeface="Times New Roman" panose="02020603050405020304" pitchFamily="18" charset="0"/>
              </a:rPr>
              <a:t>When the trumpet of ages has been sounded,</a:t>
            </a:r>
          </a:p>
          <a:p>
            <a:pPr marL="0" indent="0">
              <a:spcBef>
                <a:spcPts val="600"/>
              </a:spcBef>
              <a:spcAft>
                <a:spcPts val="300"/>
              </a:spcAft>
              <a:buNone/>
            </a:pPr>
            <a:r>
              <a:rPr lang="en-US" sz="3100" dirty="0">
                <a:solidFill>
                  <a:schemeClr val="bg1"/>
                </a:solidFill>
                <a:ea typeface="Times New Roman" panose="02020603050405020304" pitchFamily="18" charset="0"/>
              </a:rPr>
              <a:t> And we stand in His presence – What Then?”  </a:t>
            </a:r>
          </a:p>
          <a:p>
            <a:pPr marL="0" indent="0">
              <a:spcAft>
                <a:spcPts val="900"/>
              </a:spcAft>
              <a:buNone/>
            </a:pPr>
            <a:endParaRPr lang="en-US" sz="3200" dirty="0">
              <a:solidFill>
                <a:schemeClr val="bg1"/>
              </a:solidFill>
            </a:endParaRPr>
          </a:p>
        </p:txBody>
      </p:sp>
    </p:spTree>
    <p:extLst>
      <p:ext uri="{BB962C8B-B14F-4D97-AF65-F5344CB8AC3E}">
        <p14:creationId xmlns:p14="http://schemas.microsoft.com/office/powerpoint/2010/main" val="22027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3.</a:t>
            </a:r>
            <a:r>
              <a:rPr lang="en-US" sz="3600" dirty="0">
                <a:solidFill>
                  <a:schemeClr val="bg1"/>
                </a:solidFill>
              </a:rPr>
              <a:t> </a:t>
            </a:r>
            <a:r>
              <a:rPr lang="en-US" sz="3600" dirty="0">
                <a:solidFill>
                  <a:srgbClr val="CCFFFF"/>
                </a:solidFill>
              </a:rPr>
              <a:t>Greatest books ever written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03564"/>
            <a:ext cx="8610600" cy="5818906"/>
          </a:xfrm>
        </p:spPr>
        <p:txBody>
          <a:bodyPr/>
          <a:lstStyle/>
          <a:p>
            <a:pPr>
              <a:spcAft>
                <a:spcPts val="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Jn.12:48 </a:t>
            </a:r>
            <a:endParaRPr lang="en-US" sz="3200" dirty="0">
              <a:solidFill>
                <a:schemeClr val="bg1"/>
              </a:solidFill>
              <a:ea typeface="Verdana" panose="020B0604030504040204" pitchFamily="34" charset="0"/>
              <a:cs typeface="Times New Roman" panose="02020603050405020304" pitchFamily="18" charset="0"/>
            </a:endParaRPr>
          </a:p>
          <a:p>
            <a:pPr lvl="1">
              <a:spcAft>
                <a:spcPts val="600"/>
              </a:spcAft>
              <a:buFont typeface="Wingdings" panose="05000000000000000000" pitchFamily="2" charset="2"/>
              <a:buChar char="§"/>
            </a:pPr>
            <a:r>
              <a:rPr lang="en-US" sz="3200" dirty="0">
                <a:solidFill>
                  <a:srgbClr val="FFFFCC"/>
                </a:solidFill>
                <a:ea typeface="Verdana" panose="020B0604030504040204" pitchFamily="34" charset="0"/>
                <a:cs typeface="Times New Roman" panose="02020603050405020304" pitchFamily="18" charset="0"/>
              </a:rPr>
              <a:t>Not judged by neighbor’s works </a:t>
            </a:r>
          </a:p>
          <a:p>
            <a:pPr lvl="1">
              <a:spcAft>
                <a:spcPts val="600"/>
              </a:spcAft>
              <a:buFont typeface="Wingdings" panose="05000000000000000000" pitchFamily="2" charset="2"/>
              <a:buChar char="§"/>
            </a:pPr>
            <a:r>
              <a:rPr lang="en-US" sz="3200" dirty="0">
                <a:solidFill>
                  <a:srgbClr val="FFFFCC"/>
                </a:solidFill>
                <a:ea typeface="Verdana" panose="020B0604030504040204" pitchFamily="34" charset="0"/>
                <a:cs typeface="Times New Roman" panose="02020603050405020304" pitchFamily="18" charset="0"/>
              </a:rPr>
              <a:t>Not judged by parents’ faith</a:t>
            </a:r>
          </a:p>
          <a:p>
            <a:pPr lvl="1">
              <a:spcAft>
                <a:spcPts val="600"/>
              </a:spcAft>
              <a:buFont typeface="Wingdings" panose="05000000000000000000" pitchFamily="2" charset="2"/>
              <a:buChar char="§"/>
            </a:pPr>
            <a:r>
              <a:rPr lang="en-US" sz="3200" dirty="0">
                <a:solidFill>
                  <a:srgbClr val="FFFFCC"/>
                </a:solidFill>
                <a:ea typeface="Verdana" panose="020B0604030504040204" pitchFamily="34" charset="0"/>
                <a:cs typeface="Times New Roman" panose="02020603050405020304" pitchFamily="18" charset="0"/>
              </a:rPr>
              <a:t>Not judged by our feelings</a:t>
            </a:r>
          </a:p>
          <a:p>
            <a:pPr lvl="2">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Prov.14:12</a:t>
            </a:r>
          </a:p>
          <a:p>
            <a:pPr lvl="2">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Mt.15:14</a:t>
            </a:r>
            <a:endParaRPr lang="en-US" sz="3200" dirty="0">
              <a:solidFill>
                <a:schemeClr val="bg1"/>
              </a:solidFill>
            </a:endParaRPr>
          </a:p>
          <a:p>
            <a:pPr>
              <a:spcAft>
                <a:spcPts val="0"/>
              </a:spcAft>
              <a:buFont typeface="Wingdings" panose="05000000000000000000" pitchFamily="2" charset="2"/>
              <a:buChar char="§"/>
            </a:pPr>
            <a:endParaRPr lang="en-US" sz="3100" dirty="0">
              <a:solidFill>
                <a:schemeClr val="bg1">
                  <a:lumMod val="95000"/>
                </a:schemeClr>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9913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4.</a:t>
            </a:r>
            <a:r>
              <a:rPr lang="en-US" sz="3600" dirty="0">
                <a:solidFill>
                  <a:schemeClr val="bg1"/>
                </a:solidFill>
              </a:rPr>
              <a:t> </a:t>
            </a:r>
            <a:r>
              <a:rPr lang="en-US" sz="3600" dirty="0">
                <a:solidFill>
                  <a:srgbClr val="CCFFFF"/>
                </a:solidFill>
              </a:rPr>
              <a:t>Greatest separation ever known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31984"/>
            <a:ext cx="8610600" cy="5890486"/>
          </a:xfrm>
        </p:spPr>
        <p:txBody>
          <a:bodyPr/>
          <a:lstStyle/>
          <a:p>
            <a:pPr>
              <a:spcAft>
                <a:spcPts val="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Mt.25:31-46</a:t>
            </a:r>
            <a:r>
              <a:rPr lang="en-US" sz="3200" dirty="0">
                <a:solidFill>
                  <a:schemeClr val="bg1"/>
                </a:solidFill>
                <a:ea typeface="Verdana" panose="020B0604030504040204" pitchFamily="34" charset="0"/>
                <a:cs typeface="Times New Roman" panose="02020603050405020304" pitchFamily="18" charset="0"/>
              </a:rPr>
              <a:t> </a:t>
            </a:r>
          </a:p>
          <a:p>
            <a:pPr lvl="1">
              <a:spcAft>
                <a:spcPts val="600"/>
              </a:spcAft>
              <a:buFont typeface="Wingdings" panose="05000000000000000000" pitchFamily="2" charset="2"/>
              <a:buChar char="§"/>
            </a:pPr>
            <a:r>
              <a:rPr lang="en-US" sz="3200" dirty="0">
                <a:solidFill>
                  <a:srgbClr val="CCFFCC"/>
                </a:solidFill>
                <a:ea typeface="Verdana" panose="020B0604030504040204" pitchFamily="34" charset="0"/>
                <a:cs typeface="Times New Roman" panose="02020603050405020304" pitchFamily="18" charset="0"/>
              </a:rPr>
              <a:t>Sheep . . . Goats</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2 Tim.2:19, not a trial to determine guilt or innocence – He already knows </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2 Th.1:7, ‘rest’ (relief)</a:t>
            </a:r>
          </a:p>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2 Th.1:8-9, ‘vengeance’ (eternal destruction)</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Some prefer that it offer extremes:</a:t>
            </a:r>
            <a:endParaRPr lang="en-US" sz="3200" dirty="0">
              <a:solidFill>
                <a:schemeClr val="bg1"/>
              </a:solidFill>
            </a:endParaRPr>
          </a:p>
          <a:p>
            <a:pPr>
              <a:spcAft>
                <a:spcPts val="0"/>
              </a:spcAft>
              <a:buFont typeface="Wingdings" panose="05000000000000000000" pitchFamily="2" charset="2"/>
              <a:buChar char="§"/>
            </a:pPr>
            <a:endParaRPr lang="en-US" sz="3100" dirty="0">
              <a:solidFill>
                <a:schemeClr val="bg1">
                  <a:lumMod val="95000"/>
                </a:schemeClr>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FB21320-98B5-4A18-BC62-7A586662C67D}"/>
              </a:ext>
            </a:extLst>
          </p:cNvPr>
          <p:cNvSpPr/>
          <p:nvPr/>
        </p:nvSpPr>
        <p:spPr>
          <a:xfrm>
            <a:off x="942109" y="5070767"/>
            <a:ext cx="3546764" cy="1099127"/>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Temporary suffering (purging)</a:t>
            </a:r>
          </a:p>
        </p:txBody>
      </p:sp>
      <p:sp>
        <p:nvSpPr>
          <p:cNvPr id="8" name="Rectangle 7">
            <a:extLst>
              <a:ext uri="{FF2B5EF4-FFF2-40B4-BE49-F238E27FC236}">
                <a16:creationId xmlns:a16="http://schemas.microsoft.com/office/drawing/2014/main" id="{8E8D5D67-58C4-4252-9292-5ACCEC704C3B}"/>
              </a:ext>
            </a:extLst>
          </p:cNvPr>
          <p:cNvSpPr/>
          <p:nvPr/>
        </p:nvSpPr>
        <p:spPr>
          <a:xfrm>
            <a:off x="4659746" y="5075391"/>
            <a:ext cx="3546764" cy="1099127"/>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Total</a:t>
            </a:r>
            <a:br>
              <a:rPr lang="en-US" sz="3200" dirty="0">
                <a:solidFill>
                  <a:srgbClr val="FFFFCC"/>
                </a:solidFill>
              </a:rPr>
            </a:br>
            <a:r>
              <a:rPr lang="en-US" sz="3200" dirty="0">
                <a:solidFill>
                  <a:srgbClr val="FFFFCC"/>
                </a:solidFill>
              </a:rPr>
              <a:t>annihilation</a:t>
            </a:r>
          </a:p>
        </p:txBody>
      </p:sp>
    </p:spTree>
    <p:extLst>
      <p:ext uri="{BB962C8B-B14F-4D97-AF65-F5344CB8AC3E}">
        <p14:creationId xmlns:p14="http://schemas.microsoft.com/office/powerpoint/2010/main" val="3222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r>
              <a:rPr lang="en-US" sz="2800" dirty="0">
                <a:solidFill>
                  <a:srgbClr val="FFFF00"/>
                </a:solidFill>
              </a:rPr>
              <a:t>5.</a:t>
            </a:r>
            <a:r>
              <a:rPr lang="en-US" sz="3600" dirty="0">
                <a:solidFill>
                  <a:schemeClr val="bg1"/>
                </a:solidFill>
              </a:rPr>
              <a:t> </a:t>
            </a:r>
            <a:r>
              <a:rPr lang="en-US" sz="3600" dirty="0">
                <a:solidFill>
                  <a:srgbClr val="CCFFFF"/>
                </a:solidFill>
              </a:rPr>
              <a:t>Greatest verdict ever pronounced</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31984"/>
            <a:ext cx="8610600" cy="5890486"/>
          </a:xfrm>
        </p:spPr>
        <p:txBody>
          <a:bodyPr/>
          <a:lstStyle/>
          <a:p>
            <a:pPr>
              <a:spcAft>
                <a:spcPts val="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Mt.25:46, </a:t>
            </a:r>
            <a:r>
              <a:rPr lang="en-US" dirty="0">
                <a:solidFill>
                  <a:srgbClr val="FFFFCC"/>
                </a:solidFill>
                <a:ea typeface="Verdana" panose="020B0604030504040204" pitchFamily="34" charset="0"/>
                <a:cs typeface="Times New Roman" panose="02020603050405020304" pitchFamily="18" charset="0"/>
              </a:rPr>
              <a:t>And these will go away into eternal punishment, but the righteous into eternal life</a:t>
            </a:r>
          </a:p>
          <a:p>
            <a:pPr lvl="1">
              <a:spcAft>
                <a:spcPts val="600"/>
              </a:spcAft>
              <a:buFont typeface="Wingdings" panose="05000000000000000000" pitchFamily="2" charset="2"/>
              <a:buChar char="§"/>
            </a:pPr>
            <a:r>
              <a:rPr lang="en-US" sz="3200" u="sng" dirty="0">
                <a:solidFill>
                  <a:schemeClr val="bg1"/>
                </a:solidFill>
                <a:ea typeface="Verdana" panose="020B0604030504040204" pitchFamily="34" charset="0"/>
                <a:cs typeface="Times New Roman" panose="02020603050405020304" pitchFamily="18" charset="0"/>
              </a:rPr>
              <a:t>Eternal</a:t>
            </a:r>
            <a:r>
              <a:rPr lang="en-US" sz="3200" dirty="0">
                <a:solidFill>
                  <a:schemeClr val="bg1"/>
                </a:solidFill>
                <a:ea typeface="Verdana" panose="020B0604030504040204" pitchFamily="34" charset="0"/>
                <a:cs typeface="Times New Roman" panose="02020603050405020304" pitchFamily="18" charset="0"/>
              </a:rPr>
              <a:t> decree</a:t>
            </a:r>
          </a:p>
        </p:txBody>
      </p:sp>
    </p:spTree>
    <p:extLst>
      <p:ext uri="{BB962C8B-B14F-4D97-AF65-F5344CB8AC3E}">
        <p14:creationId xmlns:p14="http://schemas.microsoft.com/office/powerpoint/2010/main" val="220605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966608" y="914400"/>
            <a:ext cx="5226942" cy="49876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How Is Christ Coming Again?</a:t>
            </a:r>
          </a:p>
        </p:txBody>
      </p:sp>
      <p:sp>
        <p:nvSpPr>
          <p:cNvPr id="4" name="Rectangle: Rounded Corners 3">
            <a:extLst>
              <a:ext uri="{FF2B5EF4-FFF2-40B4-BE49-F238E27FC236}">
                <a16:creationId xmlns:a16="http://schemas.microsoft.com/office/drawing/2014/main" id="{27B80DE3-463F-4061-BFF9-E76919A1B617}"/>
              </a:ext>
            </a:extLst>
          </p:cNvPr>
          <p:cNvSpPr/>
          <p:nvPr/>
        </p:nvSpPr>
        <p:spPr>
          <a:xfrm>
            <a:off x="1413168" y="2352968"/>
            <a:ext cx="6324599" cy="1524000"/>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III.</a:t>
            </a:r>
            <a:r>
              <a:rPr lang="en-US" sz="3600" dirty="0">
                <a:solidFill>
                  <a:srgbClr val="00FFCC"/>
                </a:solidFill>
                <a:latin typeface="Verdana" panose="020B0604030504040204" pitchFamily="34" charset="0"/>
                <a:ea typeface="Verdana" panose="020B0604030504040204" pitchFamily="34" charset="0"/>
              </a:rPr>
              <a:t> </a:t>
            </a:r>
            <a:r>
              <a:rPr lang="en-US" sz="3600">
                <a:solidFill>
                  <a:srgbClr val="FFFFCC"/>
                </a:solidFill>
                <a:latin typeface="+mj-lt"/>
                <a:ea typeface="Verdana" panose="020B0604030504040204" pitchFamily="34" charset="0"/>
              </a:rPr>
              <a:t>Important Questions</a:t>
            </a:r>
            <a:br>
              <a:rPr lang="en-US" sz="3600">
                <a:solidFill>
                  <a:srgbClr val="FFFFCC"/>
                </a:solidFill>
                <a:latin typeface="+mj-lt"/>
                <a:ea typeface="Verdana" panose="020B0604030504040204" pitchFamily="34" charset="0"/>
              </a:rPr>
            </a:br>
            <a:r>
              <a:rPr lang="en-US" sz="3600">
                <a:solidFill>
                  <a:srgbClr val="FFFFCC"/>
                </a:solidFill>
                <a:latin typeface="+mj-lt"/>
                <a:ea typeface="Verdana" panose="020B0604030504040204" pitchFamily="34" charset="0"/>
              </a:rPr>
              <a:t>On </a:t>
            </a:r>
            <a:r>
              <a:rPr lang="en-US" sz="3600" dirty="0">
                <a:solidFill>
                  <a:srgbClr val="FFFFCC"/>
                </a:solidFill>
                <a:latin typeface="+mj-lt"/>
                <a:ea typeface="Verdana" panose="020B0604030504040204" pitchFamily="34" charset="0"/>
              </a:rPr>
              <a:t>That Day</a:t>
            </a:r>
            <a:endParaRPr lang="en-US" sz="3600" dirty="0">
              <a:solidFill>
                <a:srgbClr val="FFFFCC"/>
              </a:solidFill>
              <a:latin typeface="+mj-lt"/>
            </a:endParaRPr>
          </a:p>
        </p:txBody>
      </p:sp>
      <p:sp>
        <p:nvSpPr>
          <p:cNvPr id="5" name="Rectangle: Rounded Corners 4">
            <a:extLst>
              <a:ext uri="{FF2B5EF4-FFF2-40B4-BE49-F238E27FC236}">
                <a16:creationId xmlns:a16="http://schemas.microsoft.com/office/drawing/2014/main" id="{4C8B1731-065F-46B4-BF01-24D82D8E2811}"/>
              </a:ext>
            </a:extLst>
          </p:cNvPr>
          <p:cNvSpPr/>
          <p:nvPr/>
        </p:nvSpPr>
        <p:spPr>
          <a:xfrm>
            <a:off x="1961991" y="1611743"/>
            <a:ext cx="5226942" cy="49876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rPr>
              <a:t>What Is Great About Judgment?</a:t>
            </a:r>
          </a:p>
        </p:txBody>
      </p:sp>
    </p:spTree>
    <p:extLst>
      <p:ext uri="{BB962C8B-B14F-4D97-AF65-F5344CB8AC3E}">
        <p14:creationId xmlns:p14="http://schemas.microsoft.com/office/powerpoint/2010/main" val="3978279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525173"/>
          </a:xfrm>
        </p:spPr>
        <p:txBody>
          <a:bodyPr/>
          <a:lstStyle/>
          <a:p>
            <a:pPr algn="l"/>
            <a:r>
              <a:rPr lang="en-US" sz="2400" dirty="0">
                <a:solidFill>
                  <a:schemeClr val="bg1"/>
                </a:solidFill>
              </a:rPr>
              <a:t>1. </a:t>
            </a:r>
            <a:r>
              <a:rPr lang="en-US" sz="3600" dirty="0">
                <a:solidFill>
                  <a:srgbClr val="CCFFFF"/>
                </a:solidFill>
              </a:rPr>
              <a:t>Did I obey the gospel?</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457200" y="711208"/>
            <a:ext cx="8428180" cy="5689597"/>
          </a:xfrm>
        </p:spPr>
        <p:txBody>
          <a:bodyPr/>
          <a:lstStyle/>
          <a:p>
            <a:pPr marL="341313" indent="-341313">
              <a:spcAft>
                <a:spcPts val="600"/>
              </a:spcAft>
              <a:buNone/>
            </a:pPr>
            <a:r>
              <a:rPr lang="en-US" dirty="0">
                <a:solidFill>
                  <a:schemeClr val="bg1"/>
                </a:solidFill>
                <a:latin typeface="+mj-lt"/>
                <a:ea typeface="Verdana" panose="020B0604030504040204" pitchFamily="34" charset="0"/>
                <a:cs typeface="Times New Roman" panose="02020603050405020304" pitchFamily="18" charset="0"/>
              </a:rPr>
              <a:t>	– Jn.12:48, </a:t>
            </a:r>
            <a:r>
              <a:rPr lang="en-US" dirty="0">
                <a:solidFill>
                  <a:srgbClr val="FFFFCC"/>
                </a:solidFill>
                <a:latin typeface="+mj-lt"/>
                <a:ea typeface="Verdana" panose="020B0604030504040204" pitchFamily="34" charset="0"/>
                <a:cs typeface="Times New Roman" panose="02020603050405020304" pitchFamily="18" charset="0"/>
              </a:rPr>
              <a:t>The one who rejects me and does not receive my words has a judge; the word that I have spoken will judge him on the last day.</a:t>
            </a:r>
          </a:p>
          <a:p>
            <a:pPr marL="0" indent="0">
              <a:spcAft>
                <a:spcPts val="0"/>
              </a:spcAft>
              <a:buNone/>
            </a:pPr>
            <a:r>
              <a:rPr lang="en-US" sz="2400" dirty="0">
                <a:solidFill>
                  <a:schemeClr val="bg1"/>
                </a:solidFill>
                <a:latin typeface="+mj-lt"/>
                <a:ea typeface="Verdana" panose="020B0604030504040204" pitchFamily="34" charset="0"/>
                <a:cs typeface="Times New Roman" panose="02020603050405020304" pitchFamily="18" charset="0"/>
              </a:rPr>
              <a:t>2.</a:t>
            </a:r>
            <a:r>
              <a:rPr lang="en-US" sz="3100" dirty="0">
                <a:solidFill>
                  <a:schemeClr val="bg1"/>
                </a:solidFill>
                <a:ea typeface="Verdana" panose="020B0604030504040204" pitchFamily="34" charset="0"/>
                <a:cs typeface="Times New Roman" panose="02020603050405020304" pitchFamily="18" charset="0"/>
              </a:rPr>
              <a:t> </a:t>
            </a:r>
            <a:r>
              <a:rPr lang="en-US" sz="3600" dirty="0">
                <a:solidFill>
                  <a:srgbClr val="CCFFFF"/>
                </a:solidFill>
                <a:latin typeface="+mj-lt"/>
                <a:ea typeface="Verdana" panose="020B0604030504040204" pitchFamily="34" charset="0"/>
                <a:cs typeface="Times New Roman" panose="02020603050405020304" pitchFamily="18" charset="0"/>
              </a:rPr>
              <a:t>Have I remained faithful?  </a:t>
            </a:r>
            <a:r>
              <a:rPr lang="en-US" dirty="0">
                <a:solidFill>
                  <a:schemeClr val="bg1"/>
                </a:solidFill>
                <a:latin typeface="+mj-lt"/>
                <a:ea typeface="Verdana" panose="020B0604030504040204" pitchFamily="34" charset="0"/>
                <a:cs typeface="Times New Roman" panose="02020603050405020304" pitchFamily="18" charset="0"/>
              </a:rPr>
              <a:t>Mt.25:14-30 </a:t>
            </a:r>
            <a:endParaRPr lang="en-US" sz="3600" dirty="0">
              <a:solidFill>
                <a:schemeClr val="bg1"/>
              </a:solidFill>
              <a:latin typeface="+mj-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3820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1AAFF209-50FC-462B-B6F5-CB5D0B2FA422}"/>
              </a:ext>
            </a:extLst>
          </p:cNvPr>
          <p:cNvSpPr>
            <a:spLocks noGrp="1"/>
          </p:cNvSpPr>
          <p:nvPr>
            <p:ph type="title"/>
          </p:nvPr>
        </p:nvSpPr>
        <p:spPr>
          <a:xfrm>
            <a:off x="457200" y="219222"/>
            <a:ext cx="8229600" cy="935323"/>
          </a:xfrm>
        </p:spPr>
        <p:txBody>
          <a:bodyPr/>
          <a:lstStyle/>
          <a:p>
            <a:r>
              <a:rPr lang="en-US" sz="3600" dirty="0">
                <a:solidFill>
                  <a:schemeClr val="bg1"/>
                </a:solidFill>
              </a:rPr>
              <a:t>1 Co.15:52</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1154545"/>
            <a:ext cx="8229600" cy="4971619"/>
          </a:xfrm>
        </p:spPr>
        <p:txBody>
          <a:bodyPr/>
          <a:lstStyle/>
          <a:p>
            <a:pPr marL="0" indent="0">
              <a:spcAft>
                <a:spcPts val="300"/>
              </a:spcAft>
              <a:buNone/>
            </a:pPr>
            <a:r>
              <a:rPr lang="en-US" dirty="0">
                <a:solidFill>
                  <a:srgbClr val="FFFFCC"/>
                </a:solidFill>
                <a:ea typeface="Times New Roman" panose="02020603050405020304" pitchFamily="18" charset="0"/>
              </a:rPr>
              <a:t>“…in a moment, in the twinkling of an eye, at the last trumpet.  For the trumpet will sound, and the dead will be raised incorruptible, and we shall be changed”</a:t>
            </a:r>
          </a:p>
          <a:p>
            <a:pPr marL="0" indent="0">
              <a:spcAft>
                <a:spcPts val="300"/>
              </a:spcAft>
              <a:buNone/>
            </a:pPr>
            <a:endParaRPr lang="en-US" sz="3100" dirty="0">
              <a:solidFill>
                <a:schemeClr val="bg1"/>
              </a:solidFill>
              <a:ea typeface="Times New Roman" panose="02020603050405020304" pitchFamily="18" charset="0"/>
            </a:endParaRPr>
          </a:p>
          <a:p>
            <a:pPr marL="0" indent="0">
              <a:spcAft>
                <a:spcPts val="900"/>
              </a:spcAft>
              <a:buNone/>
            </a:pPr>
            <a:endParaRPr lang="en-US" sz="3200" dirty="0">
              <a:solidFill>
                <a:schemeClr val="bg1"/>
              </a:solidFill>
            </a:endParaRPr>
          </a:p>
        </p:txBody>
      </p:sp>
      <p:cxnSp>
        <p:nvCxnSpPr>
          <p:cNvPr id="6" name="Straight Connector 5">
            <a:extLst>
              <a:ext uri="{FF2B5EF4-FFF2-40B4-BE49-F238E27FC236}">
                <a16:creationId xmlns:a16="http://schemas.microsoft.com/office/drawing/2014/main" id="{B1667BCD-4974-4825-A3E4-03F99659AC0C}"/>
              </a:ext>
            </a:extLst>
          </p:cNvPr>
          <p:cNvCxnSpPr>
            <a:cxnSpLocks/>
          </p:cNvCxnSpPr>
          <p:nvPr/>
        </p:nvCxnSpPr>
        <p:spPr>
          <a:xfrm>
            <a:off x="1865745" y="1653309"/>
            <a:ext cx="1450110" cy="0"/>
          </a:xfrm>
          <a:prstGeom prst="line">
            <a:avLst/>
          </a:prstGeom>
          <a:ln w="38100">
            <a:solidFill>
              <a:srgbClr val="00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5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1AAFF209-50FC-462B-B6F5-CB5D0B2FA422}"/>
              </a:ext>
            </a:extLst>
          </p:cNvPr>
          <p:cNvSpPr>
            <a:spLocks noGrp="1"/>
          </p:cNvSpPr>
          <p:nvPr>
            <p:ph type="title"/>
          </p:nvPr>
        </p:nvSpPr>
        <p:spPr>
          <a:xfrm>
            <a:off x="457200" y="219222"/>
            <a:ext cx="8229600" cy="935323"/>
          </a:xfrm>
        </p:spPr>
        <p:txBody>
          <a:bodyPr/>
          <a:lstStyle/>
          <a:p>
            <a:r>
              <a:rPr lang="en-US" sz="3600" dirty="0">
                <a:solidFill>
                  <a:srgbClr val="CCFFFF"/>
                </a:solidFill>
              </a:rPr>
              <a:t>Law without punishment is absurd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1154545"/>
            <a:ext cx="8229600" cy="4971619"/>
          </a:xfrm>
        </p:spPr>
        <p:txBody>
          <a:bodyPr/>
          <a:lstStyle/>
          <a:p>
            <a:pPr marL="0" indent="0">
              <a:spcAft>
                <a:spcPts val="300"/>
              </a:spcAft>
              <a:buNone/>
            </a:pPr>
            <a:r>
              <a:rPr lang="en-US" dirty="0">
                <a:solidFill>
                  <a:schemeClr val="bg1"/>
                </a:solidFill>
                <a:ea typeface="Times New Roman" panose="02020603050405020304" pitchFamily="18" charset="0"/>
              </a:rPr>
              <a:t>Sin is not fully punished in this life.</a:t>
            </a:r>
          </a:p>
          <a:p>
            <a:pPr marL="0" indent="0">
              <a:spcAft>
                <a:spcPts val="300"/>
              </a:spcAft>
              <a:buNone/>
            </a:pPr>
            <a:endParaRPr lang="en-US" dirty="0">
              <a:solidFill>
                <a:schemeClr val="bg1"/>
              </a:solidFill>
              <a:ea typeface="Times New Roman" panose="02020603050405020304" pitchFamily="18" charset="0"/>
            </a:endParaRPr>
          </a:p>
          <a:p>
            <a:pPr marL="0" indent="0">
              <a:spcAft>
                <a:spcPts val="300"/>
              </a:spcAft>
              <a:buNone/>
            </a:pPr>
            <a:endParaRPr lang="en-US" dirty="0">
              <a:solidFill>
                <a:schemeClr val="bg1"/>
              </a:solidFill>
              <a:ea typeface="Times New Roman" panose="02020603050405020304" pitchFamily="18" charset="0"/>
            </a:endParaRPr>
          </a:p>
          <a:p>
            <a:pPr marL="0" indent="0">
              <a:spcAft>
                <a:spcPts val="300"/>
              </a:spcAft>
              <a:buNone/>
            </a:pPr>
            <a:endParaRPr lang="en-US" dirty="0">
              <a:solidFill>
                <a:schemeClr val="bg1"/>
              </a:solidFill>
              <a:ea typeface="Times New Roman" panose="02020603050405020304" pitchFamily="18" charset="0"/>
            </a:endParaRPr>
          </a:p>
          <a:p>
            <a:pPr marL="0" indent="0">
              <a:spcAft>
                <a:spcPts val="300"/>
              </a:spcAft>
              <a:buNone/>
            </a:pPr>
            <a:r>
              <a:rPr lang="en-US" dirty="0">
                <a:solidFill>
                  <a:srgbClr val="FFFFCC"/>
                </a:solidFill>
                <a:ea typeface="Times New Roman" panose="02020603050405020304" pitchFamily="18" charset="0"/>
              </a:rPr>
              <a:t>“And as it is appointed for men to die once, but after this the judgment” </a:t>
            </a:r>
            <a:r>
              <a:rPr lang="en-US" sz="3100" dirty="0">
                <a:solidFill>
                  <a:schemeClr val="bg1"/>
                </a:solidFill>
                <a:ea typeface="Times New Roman" panose="02020603050405020304" pitchFamily="18" charset="0"/>
              </a:rPr>
              <a:t>– Hb.9:27</a:t>
            </a:r>
          </a:p>
          <a:p>
            <a:pPr lvl="1">
              <a:spcAft>
                <a:spcPts val="300"/>
              </a:spcAft>
              <a:buFont typeface="Arial" panose="020B0604020202020204" pitchFamily="34" charset="0"/>
              <a:buChar char="•"/>
            </a:pPr>
            <a:r>
              <a:rPr lang="en-US" sz="3200" dirty="0">
                <a:solidFill>
                  <a:srgbClr val="00FFCC"/>
                </a:solidFill>
                <a:ea typeface="Times New Roman" panose="02020603050405020304" pitchFamily="18" charset="0"/>
              </a:rPr>
              <a:t>Die:</a:t>
            </a:r>
            <a:r>
              <a:rPr lang="en-US" sz="3200" dirty="0">
                <a:solidFill>
                  <a:schemeClr val="bg1"/>
                </a:solidFill>
                <a:ea typeface="Times New Roman" panose="02020603050405020304" pitchFamily="18" charset="0"/>
              </a:rPr>
              <a:t> cemeteries…  Death is a fact.</a:t>
            </a:r>
          </a:p>
          <a:p>
            <a:pPr lvl="1">
              <a:spcAft>
                <a:spcPts val="300"/>
              </a:spcAft>
              <a:buFont typeface="Arial" panose="020B0604020202020204" pitchFamily="34" charset="0"/>
              <a:buChar char="•"/>
            </a:pPr>
            <a:r>
              <a:rPr lang="en-US" sz="3200" dirty="0">
                <a:solidFill>
                  <a:srgbClr val="00FFCC"/>
                </a:solidFill>
                <a:ea typeface="Times New Roman" panose="02020603050405020304" pitchFamily="18" charset="0"/>
              </a:rPr>
              <a:t>Judgment:</a:t>
            </a:r>
            <a:r>
              <a:rPr lang="en-US" sz="3200" dirty="0">
                <a:solidFill>
                  <a:schemeClr val="bg1"/>
                </a:solidFill>
                <a:ea typeface="Times New Roman" panose="02020603050405020304" pitchFamily="18" charset="0"/>
              </a:rPr>
              <a:t> as plainly taught as death…</a:t>
            </a:r>
          </a:p>
          <a:p>
            <a:pPr marL="0" indent="0">
              <a:spcAft>
                <a:spcPts val="300"/>
              </a:spcAft>
              <a:buNone/>
            </a:pPr>
            <a:endParaRPr lang="en-US" sz="3100" dirty="0">
              <a:solidFill>
                <a:schemeClr val="bg1"/>
              </a:solidFill>
              <a:ea typeface="Times New Roman" panose="02020603050405020304" pitchFamily="18" charset="0"/>
            </a:endParaRPr>
          </a:p>
          <a:p>
            <a:pPr marL="0" indent="0">
              <a:spcAft>
                <a:spcPts val="900"/>
              </a:spcAft>
              <a:buNone/>
            </a:pPr>
            <a:endParaRPr lang="en-US" sz="3200" dirty="0">
              <a:solidFill>
                <a:schemeClr val="bg1"/>
              </a:solidFill>
            </a:endParaRPr>
          </a:p>
        </p:txBody>
      </p:sp>
      <p:sp>
        <p:nvSpPr>
          <p:cNvPr id="5" name="Rectangle 4">
            <a:extLst>
              <a:ext uri="{FF2B5EF4-FFF2-40B4-BE49-F238E27FC236}">
                <a16:creationId xmlns:a16="http://schemas.microsoft.com/office/drawing/2014/main" id="{0AEA4B70-46ED-4728-B950-CC58E78A6CD6}"/>
              </a:ext>
            </a:extLst>
          </p:cNvPr>
          <p:cNvSpPr/>
          <p:nvPr/>
        </p:nvSpPr>
        <p:spPr>
          <a:xfrm>
            <a:off x="766618" y="2761671"/>
            <a:ext cx="7629237" cy="701964"/>
          </a:xfrm>
          <a:prstGeom prst="rect">
            <a:avLst/>
          </a:prstGeom>
          <a:solidFill>
            <a:schemeClr val="tx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000"/>
                </a:solidFill>
              </a:rPr>
              <a:t>Good people are not always rewarded</a:t>
            </a:r>
          </a:p>
        </p:txBody>
      </p:sp>
      <p:sp>
        <p:nvSpPr>
          <p:cNvPr id="8" name="Rectangle 7">
            <a:extLst>
              <a:ext uri="{FF2B5EF4-FFF2-40B4-BE49-F238E27FC236}">
                <a16:creationId xmlns:a16="http://schemas.microsoft.com/office/drawing/2014/main" id="{418C2761-1680-44CC-9A25-43DE7E5821CE}"/>
              </a:ext>
            </a:extLst>
          </p:cNvPr>
          <p:cNvSpPr/>
          <p:nvPr/>
        </p:nvSpPr>
        <p:spPr>
          <a:xfrm>
            <a:off x="762006" y="1907301"/>
            <a:ext cx="7629237" cy="701964"/>
          </a:xfrm>
          <a:prstGeom prst="rect">
            <a:avLst/>
          </a:prstGeom>
          <a:solidFill>
            <a:schemeClr val="tx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000"/>
                </a:solidFill>
              </a:rPr>
              <a:t>The wicked may escape punishment</a:t>
            </a:r>
          </a:p>
        </p:txBody>
      </p:sp>
    </p:spTree>
    <p:extLst>
      <p:ext uri="{BB962C8B-B14F-4D97-AF65-F5344CB8AC3E}">
        <p14:creationId xmlns:p14="http://schemas.microsoft.com/office/powerpoint/2010/main" val="23691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1AAFF209-50FC-462B-B6F5-CB5D0B2FA422}"/>
              </a:ext>
            </a:extLst>
          </p:cNvPr>
          <p:cNvSpPr>
            <a:spLocks noGrp="1"/>
          </p:cNvSpPr>
          <p:nvPr>
            <p:ph type="title"/>
          </p:nvPr>
        </p:nvSpPr>
        <p:spPr>
          <a:xfrm>
            <a:off x="457200" y="219222"/>
            <a:ext cx="8229600" cy="935323"/>
          </a:xfrm>
        </p:spPr>
        <p:txBody>
          <a:bodyPr/>
          <a:lstStyle/>
          <a:p>
            <a:r>
              <a:rPr lang="en-US" sz="3600" dirty="0">
                <a:solidFill>
                  <a:srgbClr val="CCFFFF"/>
                </a:solidFill>
              </a:rPr>
              <a:t>Belshazzar,</a:t>
            </a:r>
            <a:r>
              <a:rPr lang="en-US" sz="3600" dirty="0">
                <a:solidFill>
                  <a:srgbClr val="FFFFCC"/>
                </a:solidFill>
              </a:rPr>
              <a:t> </a:t>
            </a:r>
            <a:r>
              <a:rPr lang="en-US" sz="3600" dirty="0">
                <a:solidFill>
                  <a:schemeClr val="bg1"/>
                </a:solidFill>
              </a:rPr>
              <a:t>Daniel 5</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1154545"/>
            <a:ext cx="8229600" cy="4971619"/>
          </a:xfrm>
        </p:spPr>
        <p:txBody>
          <a:bodyPr/>
          <a:lstStyle/>
          <a:p>
            <a:pPr marL="0" indent="0">
              <a:spcAft>
                <a:spcPts val="600"/>
              </a:spcAft>
              <a:buNone/>
            </a:pPr>
            <a:r>
              <a:rPr lang="en-US" baseline="30000" dirty="0">
                <a:solidFill>
                  <a:srgbClr val="CCFFCC"/>
                </a:solidFill>
                <a:ea typeface="Times New Roman" panose="02020603050405020304" pitchFamily="18" charset="0"/>
              </a:rPr>
              <a:t>26</a:t>
            </a:r>
            <a:r>
              <a:rPr lang="en-US" sz="3100" dirty="0">
                <a:solidFill>
                  <a:schemeClr val="bg1"/>
                </a:solidFill>
                <a:ea typeface="Times New Roman" panose="02020603050405020304" pitchFamily="18" charset="0"/>
              </a:rPr>
              <a:t> This is the interpretation of each word. </a:t>
            </a:r>
            <a:r>
              <a:rPr lang="en-US" sz="3100" dirty="0">
                <a:solidFill>
                  <a:srgbClr val="FFFFCC"/>
                </a:solidFill>
                <a:ea typeface="Times New Roman" panose="02020603050405020304" pitchFamily="18" charset="0"/>
              </a:rPr>
              <a:t>MENE</a:t>
            </a:r>
            <a:r>
              <a:rPr lang="en-US" sz="3100" dirty="0">
                <a:solidFill>
                  <a:schemeClr val="bg1"/>
                </a:solidFill>
                <a:ea typeface="Times New Roman" panose="02020603050405020304" pitchFamily="18" charset="0"/>
              </a:rPr>
              <a:t>: God has numbered your kingdom, and finished it;   </a:t>
            </a:r>
            <a:r>
              <a:rPr lang="en-US" sz="3100" baseline="30000" dirty="0">
                <a:solidFill>
                  <a:srgbClr val="CCFFCC"/>
                </a:solidFill>
                <a:ea typeface="Times New Roman" panose="02020603050405020304" pitchFamily="18" charset="0"/>
              </a:rPr>
              <a:t>27</a:t>
            </a:r>
            <a:r>
              <a:rPr lang="en-US" sz="3100" dirty="0">
                <a:solidFill>
                  <a:schemeClr val="bg1"/>
                </a:solidFill>
                <a:ea typeface="Times New Roman" panose="02020603050405020304" pitchFamily="18" charset="0"/>
              </a:rPr>
              <a:t> </a:t>
            </a:r>
            <a:r>
              <a:rPr lang="en-US" sz="3100" dirty="0">
                <a:solidFill>
                  <a:srgbClr val="FFFFCC"/>
                </a:solidFill>
                <a:ea typeface="Times New Roman" panose="02020603050405020304" pitchFamily="18" charset="0"/>
              </a:rPr>
              <a:t>TEKEL</a:t>
            </a:r>
            <a:r>
              <a:rPr lang="en-US" sz="3100" dirty="0">
                <a:solidFill>
                  <a:schemeClr val="bg1"/>
                </a:solidFill>
                <a:ea typeface="Times New Roman" panose="02020603050405020304" pitchFamily="18" charset="0"/>
              </a:rPr>
              <a:t>: You have been weighed in the balances, and found wanting; </a:t>
            </a:r>
            <a:r>
              <a:rPr lang="en-US" sz="3100" baseline="30000" dirty="0">
                <a:solidFill>
                  <a:srgbClr val="CCFFCC"/>
                </a:solidFill>
                <a:ea typeface="Times New Roman" panose="02020603050405020304" pitchFamily="18" charset="0"/>
              </a:rPr>
              <a:t>28</a:t>
            </a:r>
            <a:r>
              <a:rPr lang="en-US" sz="3100" dirty="0">
                <a:solidFill>
                  <a:schemeClr val="bg1"/>
                </a:solidFill>
                <a:ea typeface="Times New Roman" panose="02020603050405020304" pitchFamily="18" charset="0"/>
              </a:rPr>
              <a:t> </a:t>
            </a:r>
            <a:r>
              <a:rPr lang="en-US" sz="3100" dirty="0">
                <a:solidFill>
                  <a:srgbClr val="FFFFCC"/>
                </a:solidFill>
                <a:ea typeface="Times New Roman" panose="02020603050405020304" pitchFamily="18" charset="0"/>
              </a:rPr>
              <a:t>PERES</a:t>
            </a:r>
            <a:r>
              <a:rPr lang="en-US" sz="3100" dirty="0">
                <a:solidFill>
                  <a:schemeClr val="bg1"/>
                </a:solidFill>
                <a:ea typeface="Times New Roman" panose="02020603050405020304" pitchFamily="18" charset="0"/>
              </a:rPr>
              <a:t>: Your kingdom has been divided, and given to the Medes and Persians.</a:t>
            </a:r>
          </a:p>
          <a:p>
            <a:pPr>
              <a:spcAft>
                <a:spcPts val="300"/>
              </a:spcAft>
              <a:buFont typeface="Courier New" panose="02070309020205020404" pitchFamily="49" charset="0"/>
              <a:buChar char="o"/>
            </a:pPr>
            <a:r>
              <a:rPr lang="en-US" sz="3100" dirty="0">
                <a:solidFill>
                  <a:srgbClr val="FFC000"/>
                </a:solidFill>
                <a:ea typeface="Times New Roman" panose="02020603050405020304" pitchFamily="18" charset="0"/>
              </a:rPr>
              <a:t>Most powerful man in world, yet…</a:t>
            </a:r>
          </a:p>
          <a:p>
            <a:pPr marL="0" indent="0">
              <a:spcAft>
                <a:spcPts val="300"/>
              </a:spcAft>
              <a:buNone/>
            </a:pPr>
            <a:endParaRPr lang="en-US" sz="3100" dirty="0">
              <a:solidFill>
                <a:schemeClr val="bg1"/>
              </a:solidFill>
              <a:ea typeface="Times New Roman" panose="02020603050405020304" pitchFamily="18" charset="0"/>
            </a:endParaRPr>
          </a:p>
          <a:p>
            <a:pPr marL="0" indent="0">
              <a:spcAft>
                <a:spcPts val="900"/>
              </a:spcAft>
              <a:buNone/>
            </a:pPr>
            <a:endParaRPr lang="en-US" sz="3200" dirty="0">
              <a:solidFill>
                <a:schemeClr val="bg1"/>
              </a:solidFill>
            </a:endParaRPr>
          </a:p>
        </p:txBody>
      </p:sp>
    </p:spTree>
    <p:extLst>
      <p:ext uri="{BB962C8B-B14F-4D97-AF65-F5344CB8AC3E}">
        <p14:creationId xmlns:p14="http://schemas.microsoft.com/office/powerpoint/2010/main" val="139514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1AAFF209-50FC-462B-B6F5-CB5D0B2FA422}"/>
              </a:ext>
            </a:extLst>
          </p:cNvPr>
          <p:cNvSpPr>
            <a:spLocks noGrp="1"/>
          </p:cNvSpPr>
          <p:nvPr>
            <p:ph type="title"/>
          </p:nvPr>
        </p:nvSpPr>
        <p:spPr>
          <a:xfrm>
            <a:off x="457200" y="219222"/>
            <a:ext cx="8229600" cy="935323"/>
          </a:xfrm>
        </p:spPr>
        <p:txBody>
          <a:bodyPr/>
          <a:lstStyle/>
          <a:p>
            <a:r>
              <a:rPr lang="en-US" sz="3600" dirty="0">
                <a:solidFill>
                  <a:srgbClr val="CCFFFF"/>
                </a:solidFill>
              </a:rPr>
              <a:t>Philosophers,</a:t>
            </a:r>
            <a:r>
              <a:rPr lang="en-US" sz="3600" dirty="0">
                <a:solidFill>
                  <a:srgbClr val="FFFFCC"/>
                </a:solidFill>
              </a:rPr>
              <a:t> </a:t>
            </a:r>
            <a:r>
              <a:rPr lang="en-US" sz="3600" dirty="0">
                <a:solidFill>
                  <a:schemeClr val="bg1"/>
                </a:solidFill>
              </a:rPr>
              <a:t>Acts 17</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1154545"/>
            <a:ext cx="8229600" cy="4971619"/>
          </a:xfrm>
        </p:spPr>
        <p:txBody>
          <a:bodyPr/>
          <a:lstStyle/>
          <a:p>
            <a:pPr marL="0" indent="0">
              <a:spcAft>
                <a:spcPts val="600"/>
              </a:spcAft>
              <a:buNone/>
            </a:pPr>
            <a:r>
              <a:rPr lang="en-US" sz="3100" baseline="30000" dirty="0">
                <a:solidFill>
                  <a:srgbClr val="CCFFCC"/>
                </a:solidFill>
                <a:ea typeface="Times New Roman" panose="02020603050405020304" pitchFamily="18" charset="0"/>
              </a:rPr>
              <a:t>30</a:t>
            </a:r>
            <a:r>
              <a:rPr lang="en-US" sz="3100" dirty="0">
                <a:solidFill>
                  <a:schemeClr val="bg1"/>
                </a:solidFill>
                <a:ea typeface="Times New Roman" panose="02020603050405020304" pitchFamily="18" charset="0"/>
              </a:rPr>
              <a:t> </a:t>
            </a:r>
            <a:r>
              <a:rPr lang="en-US" sz="3100" dirty="0">
                <a:solidFill>
                  <a:srgbClr val="FFFFCC"/>
                </a:solidFill>
                <a:ea typeface="Times New Roman" panose="02020603050405020304" pitchFamily="18" charset="0"/>
              </a:rPr>
              <a:t>“Truly, these times of ignorance God over-looked, but now commands all men every-where to repent, </a:t>
            </a:r>
            <a:r>
              <a:rPr lang="en-US" sz="3100" baseline="30000" dirty="0">
                <a:solidFill>
                  <a:srgbClr val="CCFFCC"/>
                </a:solidFill>
                <a:ea typeface="Times New Roman" panose="02020603050405020304" pitchFamily="18" charset="0"/>
              </a:rPr>
              <a:t>31</a:t>
            </a:r>
            <a:r>
              <a:rPr lang="en-US" sz="3100" dirty="0">
                <a:solidFill>
                  <a:schemeClr val="bg1"/>
                </a:solidFill>
                <a:ea typeface="Times New Roman" panose="02020603050405020304" pitchFamily="18" charset="0"/>
              </a:rPr>
              <a:t> </a:t>
            </a:r>
            <a:r>
              <a:rPr lang="en-US" sz="3100" dirty="0">
                <a:solidFill>
                  <a:srgbClr val="FFFFCC"/>
                </a:solidFill>
                <a:ea typeface="Times New Roman" panose="02020603050405020304" pitchFamily="18" charset="0"/>
              </a:rPr>
              <a:t>because He has appointed a day on which He will judge the world in righteousness by the Man whom He has ordained. He has given assurance of this to all by raising Him from the dead.”</a:t>
            </a:r>
          </a:p>
          <a:p>
            <a:pPr>
              <a:spcAft>
                <a:spcPts val="300"/>
              </a:spcAft>
              <a:buFont typeface="Courier New" panose="02070309020205020404" pitchFamily="49" charset="0"/>
              <a:buChar char="o"/>
            </a:pPr>
            <a:r>
              <a:rPr lang="en-US" sz="3100" dirty="0">
                <a:solidFill>
                  <a:srgbClr val="FFC000"/>
                </a:solidFill>
                <a:ea typeface="Times New Roman" panose="02020603050405020304" pitchFamily="18" charset="0"/>
              </a:rPr>
              <a:t>Includes ‘brilliant’ philosophers…</a:t>
            </a:r>
          </a:p>
          <a:p>
            <a:pPr marL="0" indent="0">
              <a:spcAft>
                <a:spcPts val="300"/>
              </a:spcAft>
              <a:buNone/>
            </a:pPr>
            <a:endParaRPr lang="en-US" sz="31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89351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1AAFF209-50FC-462B-B6F5-CB5D0B2FA422}"/>
              </a:ext>
            </a:extLst>
          </p:cNvPr>
          <p:cNvSpPr>
            <a:spLocks noGrp="1"/>
          </p:cNvSpPr>
          <p:nvPr>
            <p:ph type="title"/>
          </p:nvPr>
        </p:nvSpPr>
        <p:spPr>
          <a:xfrm>
            <a:off x="457200" y="219222"/>
            <a:ext cx="8229600" cy="935323"/>
          </a:xfrm>
        </p:spPr>
        <p:txBody>
          <a:bodyPr/>
          <a:lstStyle/>
          <a:p>
            <a:r>
              <a:rPr lang="en-US" sz="3600" dirty="0">
                <a:solidFill>
                  <a:srgbClr val="CCFFFF"/>
                </a:solidFill>
              </a:rPr>
              <a:t>Where does this leave scoffers?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942110" y="1154545"/>
            <a:ext cx="4876799" cy="4971619"/>
          </a:xfrm>
        </p:spPr>
        <p:txBody>
          <a:bodyPr/>
          <a:lstStyle/>
          <a:p>
            <a:pPr marL="0" indent="0" algn="ctr">
              <a:spcAft>
                <a:spcPts val="300"/>
              </a:spcAft>
              <a:buNone/>
            </a:pPr>
            <a:r>
              <a:rPr lang="en-US" dirty="0">
                <a:solidFill>
                  <a:schemeClr val="bg1"/>
                </a:solidFill>
                <a:ea typeface="Times New Roman" panose="02020603050405020304" pitchFamily="18" charset="0"/>
              </a:rPr>
              <a:t>All history is against them</a:t>
            </a:r>
          </a:p>
          <a:p>
            <a:pPr marL="0" indent="0">
              <a:spcAft>
                <a:spcPts val="300"/>
              </a:spcAft>
              <a:buNone/>
            </a:pPr>
            <a:r>
              <a:rPr lang="en-US" dirty="0">
                <a:solidFill>
                  <a:schemeClr val="bg1"/>
                </a:solidFill>
                <a:ea typeface="Times New Roman" panose="02020603050405020304" pitchFamily="18" charset="0"/>
              </a:rPr>
              <a:t>Flood </a:t>
            </a:r>
          </a:p>
          <a:p>
            <a:pPr marL="0" indent="0">
              <a:spcAft>
                <a:spcPts val="300"/>
              </a:spcAft>
              <a:buNone/>
            </a:pPr>
            <a:r>
              <a:rPr lang="en-US" dirty="0">
                <a:solidFill>
                  <a:schemeClr val="bg1"/>
                </a:solidFill>
                <a:ea typeface="Times New Roman" panose="02020603050405020304" pitchFamily="18" charset="0"/>
              </a:rPr>
              <a:t>Sodom</a:t>
            </a:r>
          </a:p>
          <a:p>
            <a:pPr marL="0" indent="0">
              <a:spcAft>
                <a:spcPts val="300"/>
              </a:spcAft>
              <a:buNone/>
            </a:pPr>
            <a:r>
              <a:rPr lang="en-US" dirty="0">
                <a:solidFill>
                  <a:schemeClr val="bg1"/>
                </a:solidFill>
                <a:ea typeface="Times New Roman" panose="02020603050405020304" pitchFamily="18" charset="0"/>
              </a:rPr>
              <a:t>Lot’s wife</a:t>
            </a:r>
          </a:p>
          <a:p>
            <a:pPr marL="0" indent="0">
              <a:spcAft>
                <a:spcPts val="300"/>
              </a:spcAft>
              <a:buNone/>
            </a:pPr>
            <a:r>
              <a:rPr lang="en-US" dirty="0">
                <a:solidFill>
                  <a:schemeClr val="bg1"/>
                </a:solidFill>
                <a:ea typeface="Times New Roman" panose="02020603050405020304" pitchFamily="18" charset="0"/>
              </a:rPr>
              <a:t>Korah </a:t>
            </a:r>
            <a:r>
              <a:rPr lang="en-US" sz="3000" dirty="0">
                <a:solidFill>
                  <a:schemeClr val="bg1"/>
                </a:solidFill>
                <a:ea typeface="Times New Roman" panose="02020603050405020304" pitchFamily="18" charset="0"/>
              </a:rPr>
              <a:t>(Nu.16)</a:t>
            </a:r>
          </a:p>
          <a:p>
            <a:pPr marL="0" indent="0">
              <a:spcAft>
                <a:spcPts val="300"/>
              </a:spcAft>
              <a:buNone/>
            </a:pPr>
            <a:r>
              <a:rPr lang="en-US" dirty="0">
                <a:solidFill>
                  <a:schemeClr val="bg1"/>
                </a:solidFill>
                <a:ea typeface="Times New Roman" panose="02020603050405020304" pitchFamily="18" charset="0"/>
              </a:rPr>
              <a:t>Jezebel</a:t>
            </a:r>
          </a:p>
          <a:p>
            <a:pPr marL="0" indent="0">
              <a:spcAft>
                <a:spcPts val="300"/>
              </a:spcAft>
              <a:buNone/>
            </a:pPr>
            <a:r>
              <a:rPr lang="en-US" dirty="0">
                <a:solidFill>
                  <a:schemeClr val="bg1"/>
                </a:solidFill>
                <a:ea typeface="Times New Roman" panose="02020603050405020304" pitchFamily="18" charset="0"/>
              </a:rPr>
              <a:t>Haman</a:t>
            </a:r>
          </a:p>
          <a:p>
            <a:pPr marL="0" indent="0">
              <a:spcAft>
                <a:spcPts val="300"/>
              </a:spcAft>
              <a:buNone/>
            </a:pPr>
            <a:r>
              <a:rPr lang="en-US" dirty="0">
                <a:solidFill>
                  <a:schemeClr val="bg1"/>
                </a:solidFill>
                <a:ea typeface="Times New Roman" panose="02020603050405020304" pitchFamily="18" charset="0"/>
              </a:rPr>
              <a:t>Judas . . . </a:t>
            </a:r>
          </a:p>
        </p:txBody>
      </p:sp>
      <p:sp>
        <p:nvSpPr>
          <p:cNvPr id="5" name="Rectangle 4">
            <a:extLst>
              <a:ext uri="{FF2B5EF4-FFF2-40B4-BE49-F238E27FC236}">
                <a16:creationId xmlns:a16="http://schemas.microsoft.com/office/drawing/2014/main" id="{C3A23C9F-CC57-461E-8885-F699366487D9}"/>
              </a:ext>
            </a:extLst>
          </p:cNvPr>
          <p:cNvSpPr/>
          <p:nvPr/>
        </p:nvSpPr>
        <p:spPr>
          <a:xfrm>
            <a:off x="5966691" y="1154543"/>
            <a:ext cx="2720109" cy="4971620"/>
          </a:xfrm>
          <a:prstGeom prst="rect">
            <a:avLst/>
          </a:prstGeom>
          <a:solidFill>
            <a:schemeClr val="accent6">
              <a:lumMod val="50000"/>
            </a:schemeClr>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500"/>
              </a:spcAft>
            </a:pPr>
            <a:r>
              <a:rPr lang="en-US" sz="3200" dirty="0"/>
              <a:t>What is the most important thing we will ever do?</a:t>
            </a:r>
          </a:p>
          <a:p>
            <a:pPr algn="ctr"/>
            <a:r>
              <a:rPr lang="en-US" sz="3100" dirty="0">
                <a:solidFill>
                  <a:srgbClr val="FFFF00"/>
                </a:solidFill>
              </a:rPr>
              <a:t>PREPARE FOR THE GREATEST DAY</a:t>
            </a:r>
          </a:p>
        </p:txBody>
      </p:sp>
    </p:spTree>
    <p:extLst>
      <p:ext uri="{BB962C8B-B14F-4D97-AF65-F5344CB8AC3E}">
        <p14:creationId xmlns:p14="http://schemas.microsoft.com/office/powerpoint/2010/main" val="56456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C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CCFFCC"/>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CCFFCC"/>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524000"/>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 </a:t>
            </a:r>
            <a:r>
              <a:rPr lang="en-US" sz="3600" dirty="0">
                <a:solidFill>
                  <a:srgbClr val="FFFFCC"/>
                </a:solidFill>
              </a:rPr>
              <a:t>How Is Christ</a:t>
            </a:r>
            <a:br>
              <a:rPr lang="en-US" sz="3600" dirty="0">
                <a:solidFill>
                  <a:srgbClr val="FFFFCC"/>
                </a:solidFill>
              </a:rPr>
            </a:br>
            <a:r>
              <a:rPr lang="en-US" sz="3600" dirty="0">
                <a:solidFill>
                  <a:srgbClr val="FFFFCC"/>
                </a:solidFill>
              </a:rPr>
              <a:t>Coming Again?</a:t>
            </a:r>
            <a:endParaRPr lang="en-US" sz="3800" dirty="0">
              <a:solidFill>
                <a:srgbClr val="FFFFCC"/>
              </a:solidFill>
            </a:endParaRPr>
          </a:p>
        </p:txBody>
      </p:sp>
    </p:spTree>
    <p:extLst>
      <p:ext uri="{BB962C8B-B14F-4D97-AF65-F5344CB8AC3E}">
        <p14:creationId xmlns:p14="http://schemas.microsoft.com/office/powerpoint/2010/main" val="225994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He is coming </a:t>
            </a:r>
            <a:r>
              <a:rPr lang="en-US" sz="3400" dirty="0">
                <a:solidFill>
                  <a:srgbClr val="CCFFFF"/>
                </a:solidFill>
              </a:rPr>
              <a:t>Victoriously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Wingdings" panose="05000000000000000000" pitchFamily="2" charset="2"/>
              <a:buChar char="§"/>
            </a:pPr>
            <a:r>
              <a:rPr lang="en-US" dirty="0">
                <a:solidFill>
                  <a:schemeClr val="bg1"/>
                </a:solidFill>
              </a:rPr>
              <a:t>Lk.19:11-27</a:t>
            </a:r>
          </a:p>
          <a:p>
            <a:pPr lvl="1">
              <a:spcAft>
                <a:spcPts val="600"/>
              </a:spcAft>
              <a:buFont typeface="Wingdings" panose="05000000000000000000" pitchFamily="2" charset="2"/>
              <a:buChar char="§"/>
            </a:pPr>
            <a:r>
              <a:rPr lang="en-US" sz="3200" dirty="0">
                <a:solidFill>
                  <a:schemeClr val="bg1"/>
                </a:solidFill>
              </a:rPr>
              <a:t>Austere </a:t>
            </a:r>
            <a:r>
              <a:rPr lang="en-US" dirty="0">
                <a:solidFill>
                  <a:schemeClr val="bg1"/>
                </a:solidFill>
              </a:rPr>
              <a:t>(21): </a:t>
            </a:r>
            <a:r>
              <a:rPr lang="en-US" sz="3200" dirty="0">
                <a:solidFill>
                  <a:schemeClr val="bg1"/>
                </a:solidFill>
              </a:rPr>
              <a:t>hard, harsh, strict in requirement.   …a Pharaoh.    </a:t>
            </a:r>
          </a:p>
          <a:p>
            <a:pPr lvl="2">
              <a:spcAft>
                <a:spcPts val="600"/>
              </a:spcAft>
              <a:buFont typeface="Wingdings" panose="05000000000000000000" pitchFamily="2" charset="2"/>
              <a:buChar char="§"/>
            </a:pPr>
            <a:r>
              <a:rPr lang="en-US" sz="3200" dirty="0">
                <a:solidFill>
                  <a:schemeClr val="bg1"/>
                </a:solidFill>
              </a:rPr>
              <a:t>Lk.16:27-31, blames God…</a:t>
            </a:r>
          </a:p>
          <a:p>
            <a:pPr lvl="2">
              <a:spcAft>
                <a:spcPts val="600"/>
              </a:spcAft>
              <a:buFont typeface="Wingdings" panose="05000000000000000000" pitchFamily="2" charset="2"/>
              <a:buChar char="§"/>
            </a:pPr>
            <a:r>
              <a:rPr lang="en-US" sz="3200" u="sng" dirty="0">
                <a:solidFill>
                  <a:srgbClr val="CCFFCC"/>
                </a:solidFill>
              </a:rPr>
              <a:t>Why is Lazarus saved</a:t>
            </a:r>
            <a:r>
              <a:rPr lang="en-US" sz="3200" dirty="0">
                <a:solidFill>
                  <a:srgbClr val="CCFFCC"/>
                </a:solidFill>
              </a:rPr>
              <a:t>?</a:t>
            </a:r>
          </a:p>
          <a:p>
            <a:pPr lvl="1">
              <a:spcAft>
                <a:spcPts val="600"/>
              </a:spcAft>
              <a:buFont typeface="Wingdings" panose="05000000000000000000" pitchFamily="2" charset="2"/>
              <a:buChar char="§"/>
            </a:pPr>
            <a:r>
              <a:rPr lang="en-US" sz="3200" dirty="0">
                <a:solidFill>
                  <a:schemeClr val="bg1"/>
                </a:solidFill>
              </a:rPr>
              <a:t>Lk.19: </a:t>
            </a:r>
            <a:r>
              <a:rPr lang="en-US" sz="3200" dirty="0">
                <a:solidFill>
                  <a:srgbClr val="CCFFCC"/>
                </a:solidFill>
              </a:rPr>
              <a:t>why other servants rewarded?</a:t>
            </a:r>
          </a:p>
          <a:p>
            <a:pPr lvl="1">
              <a:spcAft>
                <a:spcPts val="600"/>
              </a:spcAft>
              <a:buFont typeface="Wingdings" panose="05000000000000000000" pitchFamily="2" charset="2"/>
              <a:buChar char="§"/>
            </a:pPr>
            <a:r>
              <a:rPr lang="en-US" sz="3200" dirty="0">
                <a:solidFill>
                  <a:schemeClr val="bg1"/>
                </a:solidFill>
              </a:rPr>
              <a:t>Jn.1:11, first coming…</a:t>
            </a:r>
          </a:p>
          <a:p>
            <a:pPr lvl="1">
              <a:spcAft>
                <a:spcPts val="600"/>
              </a:spcAft>
              <a:buFont typeface="Wingdings" panose="05000000000000000000" pitchFamily="2" charset="2"/>
              <a:buChar char="§"/>
            </a:pPr>
            <a:r>
              <a:rPr lang="en-US" sz="3200" dirty="0">
                <a:solidFill>
                  <a:schemeClr val="bg1"/>
                </a:solidFill>
              </a:rPr>
              <a:t>Jn.5:22-23, “honored” Father, not Son</a:t>
            </a:r>
          </a:p>
          <a:p>
            <a:pPr lvl="1">
              <a:spcAft>
                <a:spcPts val="600"/>
              </a:spcAft>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1225</Words>
  <Application>Microsoft Office PowerPoint</Application>
  <PresentationFormat>On-screen Show (4:3)</PresentationFormat>
  <Paragraphs>122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Verdana</vt:lpstr>
      <vt:lpstr>Wingdings</vt:lpstr>
      <vt:lpstr>1_Default Design</vt:lpstr>
      <vt:lpstr>PowerPoint Presentation</vt:lpstr>
      <vt:lpstr>PowerPoint Presentation</vt:lpstr>
      <vt:lpstr>1 Co.15:52</vt:lpstr>
      <vt:lpstr>Law without punishment is absurd</vt:lpstr>
      <vt:lpstr>Belshazzar, Daniel 5</vt:lpstr>
      <vt:lpstr>Philosophers, Acts 17</vt:lpstr>
      <vt:lpstr>Where does this leave scoffers?</vt:lpstr>
      <vt:lpstr>PowerPoint Presentation</vt:lpstr>
      <vt:lpstr>He is coming Victoriously</vt:lpstr>
      <vt:lpstr>He is coming Personally</vt:lpstr>
      <vt:lpstr>He is coming Visibly</vt:lpstr>
      <vt:lpstr>He is coming Audibly</vt:lpstr>
      <vt:lpstr>He is coming Unexpectedly</vt:lpstr>
      <vt:lpstr>He is coming with mighty angels</vt:lpstr>
      <vt:lpstr>He is coming in flaming fire</vt:lpstr>
      <vt:lpstr>PowerPoint Presentation</vt:lpstr>
      <vt:lpstr>1. Greatest crowd ever assembled</vt:lpstr>
      <vt:lpstr>2. Greatest Judge ever to sit on throne</vt:lpstr>
      <vt:lpstr>2. Greatest Judge ever to sit on throne</vt:lpstr>
      <vt:lpstr>3. Greatest books ever written</vt:lpstr>
      <vt:lpstr>4. Greatest separation ever known</vt:lpstr>
      <vt:lpstr>5. Greatest verdict ever pronounced</vt:lpstr>
      <vt:lpstr>PowerPoint Presentation</vt:lpstr>
      <vt:lpstr>1. Did I obey the gospel?</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25</cp:revision>
  <dcterms:created xsi:type="dcterms:W3CDTF">2006-09-18T21:36:30Z</dcterms:created>
  <dcterms:modified xsi:type="dcterms:W3CDTF">2021-07-19T17:03:16Z</dcterms:modified>
</cp:coreProperties>
</file>