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305" r:id="rId2"/>
    <p:sldId id="475" r:id="rId3"/>
    <p:sldId id="512" r:id="rId4"/>
    <p:sldId id="585" r:id="rId5"/>
    <p:sldId id="586" r:id="rId6"/>
    <p:sldId id="587" r:id="rId7"/>
    <p:sldId id="571" r:id="rId8"/>
    <p:sldId id="588" r:id="rId9"/>
    <p:sldId id="589" r:id="rId10"/>
    <p:sldId id="590" r:id="rId11"/>
    <p:sldId id="592" r:id="rId12"/>
    <p:sldId id="591" r:id="rId13"/>
    <p:sldId id="572" r:id="rId14"/>
    <p:sldId id="593" r:id="rId15"/>
    <p:sldId id="557" r:id="rId16"/>
    <p:sldId id="59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FFFF99"/>
    <a:srgbClr val="FFFFCC"/>
    <a:srgbClr val="99FF66"/>
    <a:srgbClr val="00FFCC"/>
    <a:srgbClr val="FFCC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CA6B1EFE-877B-425B-BBA8-F29FD4A378FC}"/>
    <pc:docChg chg="undo custSel delSld modSld delMainMaster">
      <pc:chgData name="Ty Johnson" userId="2df4d96252200d5b" providerId="LiveId" clId="{CA6B1EFE-877B-425B-BBA8-F29FD4A378FC}" dt="2021-07-31T18:24:43.781" v="3" actId="47"/>
      <pc:docMkLst>
        <pc:docMk/>
      </pc:docMkLst>
      <pc:sldChg chg="del">
        <pc:chgData name="Ty Johnson" userId="2df4d96252200d5b" providerId="LiveId" clId="{CA6B1EFE-877B-425B-BBA8-F29FD4A378FC}" dt="2021-07-31T18:24:39.834" v="2" actId="47"/>
        <pc:sldMkLst>
          <pc:docMk/>
          <pc:sldMk cId="2890865879" sldId="303"/>
        </pc:sldMkLst>
      </pc:sldChg>
      <pc:sldChg chg="addSp delSp mod">
        <pc:chgData name="Ty Johnson" userId="2df4d96252200d5b" providerId="LiveId" clId="{CA6B1EFE-877B-425B-BBA8-F29FD4A378FC}" dt="2021-07-31T18:08:57.867" v="1" actId="9405"/>
        <pc:sldMkLst>
          <pc:docMk/>
          <pc:sldMk cId="0" sldId="305"/>
        </pc:sldMkLst>
        <pc:inkChg chg="add del">
          <ac:chgData name="Ty Johnson" userId="2df4d96252200d5b" providerId="LiveId" clId="{CA6B1EFE-877B-425B-BBA8-F29FD4A378FC}" dt="2021-07-31T18:08:57.867" v="1" actId="9405"/>
          <ac:inkMkLst>
            <pc:docMk/>
            <pc:sldMk cId="0" sldId="305"/>
            <ac:inkMk id="4" creationId="{BD8BF976-2B80-4B7D-8EF2-26E342FE5904}"/>
          </ac:inkMkLst>
        </pc:inkChg>
      </pc:sldChg>
      <pc:sldChg chg="del">
        <pc:chgData name="Ty Johnson" userId="2df4d96252200d5b" providerId="LiveId" clId="{CA6B1EFE-877B-425B-BBA8-F29FD4A378FC}" dt="2021-07-31T18:24:39.834" v="2" actId="47"/>
        <pc:sldMkLst>
          <pc:docMk/>
          <pc:sldMk cId="297008950" sldId="365"/>
        </pc:sldMkLst>
      </pc:sldChg>
      <pc:sldChg chg="del">
        <pc:chgData name="Ty Johnson" userId="2df4d96252200d5b" providerId="LiveId" clId="{CA6B1EFE-877B-425B-BBA8-F29FD4A378FC}" dt="2021-07-31T18:24:39.834" v="2" actId="47"/>
        <pc:sldMkLst>
          <pc:docMk/>
          <pc:sldMk cId="0" sldId="371"/>
        </pc:sldMkLst>
      </pc:sldChg>
      <pc:sldChg chg="del">
        <pc:chgData name="Ty Johnson" userId="2df4d96252200d5b" providerId="LiveId" clId="{CA6B1EFE-877B-425B-BBA8-F29FD4A378FC}" dt="2021-07-31T18:24:43.781" v="3" actId="47"/>
        <pc:sldMkLst>
          <pc:docMk/>
          <pc:sldMk cId="617913566" sldId="490"/>
        </pc:sldMkLst>
      </pc:sldChg>
      <pc:sldMasterChg chg="del delSldLayout">
        <pc:chgData name="Ty Johnson" userId="2df4d96252200d5b" providerId="LiveId" clId="{CA6B1EFE-877B-425B-BBA8-F29FD4A378FC}" dt="2021-07-31T18:24:43.781" v="3" actId="47"/>
        <pc:sldMasterMkLst>
          <pc:docMk/>
          <pc:sldMasterMk cId="0" sldId="2147483648"/>
        </pc:sldMasterMkLst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4067111763" sldId="2147483753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3845420065" sldId="2147483754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713317642" sldId="2147483755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1700179893" sldId="2147483756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1612435593" sldId="2147483757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578847068" sldId="2147483758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2272735195" sldId="2147483759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2476356380" sldId="2147483760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2158287967" sldId="2147483761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2332318255" sldId="2147483762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3838306260" sldId="2147483763"/>
          </pc:sldLayoutMkLst>
        </pc:sldLayoutChg>
        <pc:sldLayoutChg chg="del">
          <pc:chgData name="Ty Johnson" userId="2df4d96252200d5b" providerId="LiveId" clId="{CA6B1EFE-877B-425B-BBA8-F29FD4A378FC}" dt="2021-07-31T18:24:43.781" v="3" actId="47"/>
          <pc:sldLayoutMkLst>
            <pc:docMk/>
            <pc:sldMasterMk cId="0" sldId="2147483648"/>
            <pc:sldLayoutMk cId="2918202717" sldId="2147483764"/>
          </pc:sldLayoutMkLst>
        </pc:sldLayoutChg>
      </pc:sldMasterChg>
      <pc:sldMasterChg chg="del delSldLayout">
        <pc:chgData name="Ty Johnson" userId="2df4d96252200d5b" providerId="LiveId" clId="{CA6B1EFE-877B-425B-BBA8-F29FD4A378FC}" dt="2021-07-31T18:24:39.834" v="2" actId="47"/>
        <pc:sldMasterMkLst>
          <pc:docMk/>
          <pc:sldMasterMk cId="0" sldId="2147483685"/>
        </pc:sldMasterMkLst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2728375659" sldId="2147483776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4181155252" sldId="2147483777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4119882375" sldId="2147483778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1789809940" sldId="2147483779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1888889373" sldId="2147483780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486921730" sldId="2147483781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542433036" sldId="2147483782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3586926319" sldId="2147483783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1038106249" sldId="2147483784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543112818" sldId="2147483785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0" sldId="2147483685"/>
            <pc:sldLayoutMk cId="2277643862" sldId="2147483786"/>
          </pc:sldLayoutMkLst>
        </pc:sldLayoutChg>
      </pc:sldMasterChg>
      <pc:sldMasterChg chg="del delSldLayout">
        <pc:chgData name="Ty Johnson" userId="2df4d96252200d5b" providerId="LiveId" clId="{CA6B1EFE-877B-425B-BBA8-F29FD4A378FC}" dt="2021-07-31T18:24:39.834" v="2" actId="47"/>
        <pc:sldMasterMkLst>
          <pc:docMk/>
          <pc:sldMasterMk cId="2109926717" sldId="2147483787"/>
        </pc:sldMasterMkLst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3621502704" sldId="2147483788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3706008135" sldId="2147483789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2875310311" sldId="2147483790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962014926" sldId="2147483791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593151920" sldId="2147483792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1031661768" sldId="2147483793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2482069505" sldId="2147483794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3206978572" sldId="2147483795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3866691758" sldId="2147483796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2509963020" sldId="2147483797"/>
          </pc:sldLayoutMkLst>
        </pc:sldLayoutChg>
        <pc:sldLayoutChg chg="del">
          <pc:chgData name="Ty Johnson" userId="2df4d96252200d5b" providerId="LiveId" clId="{CA6B1EFE-877B-425B-BBA8-F29FD4A378FC}" dt="2021-07-31T18:24:39.834" v="2" actId="47"/>
          <pc:sldLayoutMkLst>
            <pc:docMk/>
            <pc:sldMasterMk cId="2109926717" sldId="2147483787"/>
            <pc:sldLayoutMk cId="2988166557" sldId="21474837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24167"/>
            <a:ext cx="5935715" cy="842815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 Poor Rich 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Shallow spiritual life, </a:t>
            </a:r>
            <a:r>
              <a:rPr lang="en-US" sz="3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CC"/>
                </a:solidFill>
              </a:rPr>
              <a:t>Wants eternal life with an idol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</a:rPr>
              <a:t>Respectable worldliness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Riches and the heart . . .	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Expose heart,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Dt.8:2-3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Weaken heart,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Dt.8:5-10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Lift up heart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, Dt.8:11-16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Deceive heart,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Dt.8:17</a:t>
            </a:r>
          </a:p>
          <a:p>
            <a:pPr marL="1431925" lvl="3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Don’t forget your raising,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18-20 (1-2)</a:t>
            </a: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 </a:t>
            </a:r>
          </a:p>
          <a:p>
            <a:pPr marL="1431925" lvl="3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Mt.6:19-21</a:t>
            </a:r>
          </a:p>
        </p:txBody>
      </p:sp>
    </p:spTree>
    <p:extLst>
      <p:ext uri="{BB962C8B-B14F-4D97-AF65-F5344CB8AC3E}">
        <p14:creationId xmlns:p14="http://schemas.microsoft.com/office/powerpoint/2010/main" val="42408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Shallow spiritual life, </a:t>
            </a:r>
            <a:r>
              <a:rPr lang="en-US" sz="3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Mt.6:19-21 . . 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19: Oriental wealth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20: true treasures: </a:t>
            </a:r>
          </a:p>
          <a:p>
            <a:pPr marL="1255713" lvl="2" indent="28733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Moth-proof</a:t>
            </a:r>
          </a:p>
          <a:p>
            <a:pPr marL="1255713" lvl="2" indent="28733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Rust-proof</a:t>
            </a:r>
          </a:p>
          <a:p>
            <a:pPr marL="1255713" lvl="2" indent="28733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Burglar-proof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21: either-or proposition  (24, mammon)</a:t>
            </a:r>
          </a:p>
        </p:txBody>
      </p:sp>
    </p:spTree>
    <p:extLst>
      <p:ext uri="{BB962C8B-B14F-4D97-AF65-F5344CB8AC3E}">
        <p14:creationId xmlns:p14="http://schemas.microsoft.com/office/powerpoint/2010/main" val="194267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685800"/>
            <a:ext cx="4751765" cy="46874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Man’s Good Traits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6190B2-D7FA-47F2-BEC1-EA5AEA74320E}"/>
              </a:ext>
            </a:extLst>
          </p:cNvPr>
          <p:cNvSpPr/>
          <p:nvPr/>
        </p:nvSpPr>
        <p:spPr>
          <a:xfrm>
            <a:off x="1413168" y="1946569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The Man’s Sad Torment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D1E228-DD95-461C-9453-732F8D4D847C}"/>
              </a:ext>
            </a:extLst>
          </p:cNvPr>
          <p:cNvSpPr/>
          <p:nvPr/>
        </p:nvSpPr>
        <p:spPr>
          <a:xfrm>
            <a:off x="2199585" y="1300013"/>
            <a:ext cx="4751765" cy="46874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Man’s Bad Traits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3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</a:rPr>
              <a:t>“Tormented before time”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979053"/>
            <a:ext cx="8298873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Knows he is lost, yet does nothing</a:t>
            </a:r>
            <a:endParaRPr lang="en-US" sz="32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</a:rPr>
              <a:t>Will lose possessions…and heaven, too</a:t>
            </a:r>
          </a:p>
          <a:p>
            <a:pPr lvl="1"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Ja.1:9-11</a:t>
            </a:r>
            <a:endParaRPr lang="en-US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Exaltation: 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boast of spiritual treasures.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Lk.16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Humiliation: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 be warned by your brevity.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Lk.12</a:t>
            </a:r>
          </a:p>
        </p:txBody>
      </p:sp>
    </p:spTree>
    <p:extLst>
      <p:ext uri="{BB962C8B-B14F-4D97-AF65-F5344CB8AC3E}">
        <p14:creationId xmlns:p14="http://schemas.microsoft.com/office/powerpoint/2010/main" val="174770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FFFF00"/>
                </a:solidFill>
              </a:rPr>
              <a:t>Four classes of people with possessions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517525" lvl="1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99FF66"/>
                </a:solidFill>
                <a:ea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FFC000"/>
                </a:solidFill>
                <a:ea typeface="Times New Roman" panose="02020603050405020304" pitchFamily="18" charset="0"/>
              </a:rPr>
              <a:t>Rich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 world’s goods,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poor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toward God</a:t>
            </a:r>
          </a:p>
          <a:p>
            <a:pPr marL="517525" lvl="1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99FF66"/>
                </a:solidFill>
                <a:ea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Poor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 this world, </a:t>
            </a:r>
            <a:r>
              <a:rPr lang="en-US" sz="3100" dirty="0">
                <a:solidFill>
                  <a:srgbClr val="FFC000"/>
                </a:solidFill>
                <a:ea typeface="Times New Roman" panose="02020603050405020304" pitchFamily="18" charset="0"/>
              </a:rPr>
              <a:t>rich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toward God</a:t>
            </a:r>
          </a:p>
          <a:p>
            <a:pPr marL="517525" lvl="1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99FF66"/>
                </a:solidFill>
                <a:ea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Poor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 this world, and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poor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 next</a:t>
            </a:r>
          </a:p>
          <a:p>
            <a:pPr marL="517525" lvl="1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99FF66"/>
                </a:solidFill>
                <a:ea typeface="Times New Roman" panose="02020603050405020304" pitchFamily="18" charset="0"/>
              </a:rPr>
              <a:t>4. </a:t>
            </a:r>
            <a:r>
              <a:rPr lang="en-US" sz="3100" dirty="0">
                <a:solidFill>
                  <a:srgbClr val="FFC000"/>
                </a:solidFill>
                <a:ea typeface="Times New Roman" panose="02020603050405020304" pitchFamily="18" charset="0"/>
              </a:rPr>
              <a:t>Rich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(hold to world’s good with loose hand) and </a:t>
            </a:r>
            <a:r>
              <a:rPr lang="en-US" sz="3100" dirty="0">
                <a:solidFill>
                  <a:srgbClr val="FFC000"/>
                </a:solidFill>
                <a:ea typeface="Times New Roman" panose="02020603050405020304" pitchFamily="18" charset="0"/>
              </a:rPr>
              <a:t>rich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in next world, too</a:t>
            </a:r>
          </a:p>
          <a:p>
            <a:pPr marL="971550" lvl="1" indent="-514350">
              <a:spcAft>
                <a:spcPts val="300"/>
              </a:spcAft>
              <a:buAutoNum type="arabicPeriod"/>
            </a:pPr>
            <a:endParaRPr lang="en-US" dirty="0">
              <a:solidFill>
                <a:srgbClr val="CCFFFF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Conclusion – Q &amp; A sequence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5997"/>
            <a:ext cx="8229600" cy="538479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23:</a:t>
            </a:r>
            <a:r>
              <a:rPr lang="en-US" dirty="0">
                <a:solidFill>
                  <a:schemeClr val="bg1"/>
                </a:solidFill>
              </a:rPr>
              <a:t> covet; great temptations; false security…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99"/>
                </a:solidFill>
              </a:rPr>
              <a:t>24:</a:t>
            </a:r>
            <a:r>
              <a:rPr lang="en-US" sz="3200" dirty="0">
                <a:solidFill>
                  <a:schemeClr val="bg1"/>
                </a:solidFill>
              </a:rPr>
              <a:t> shock therapy: ‘You heard Me right’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25:</a:t>
            </a:r>
            <a:r>
              <a:rPr lang="en-US" dirty="0">
                <a:solidFill>
                  <a:schemeClr val="bg1"/>
                </a:solidFill>
              </a:rPr>
              <a:t> startling pronouncement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99"/>
                </a:solidFill>
              </a:rPr>
              <a:t>26:</a:t>
            </a:r>
            <a:r>
              <a:rPr lang="en-US" sz="3200" dirty="0">
                <a:solidFill>
                  <a:schemeClr val="bg1"/>
                </a:solidFill>
              </a:rPr>
              <a:t> disciples: even more amazed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27:</a:t>
            </a:r>
            <a:r>
              <a:rPr lang="en-US" dirty="0">
                <a:solidFill>
                  <a:schemeClr val="bg1"/>
                </a:solidFill>
              </a:rPr>
              <a:t> possible only with God.  1 Tim.6:17-19</a:t>
            </a:r>
          </a:p>
          <a:p>
            <a:pPr marL="684213" indent="-684213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99"/>
                </a:solidFill>
              </a:rPr>
              <a:t>28:</a:t>
            </a:r>
            <a:r>
              <a:rPr lang="en-US" sz="3200" dirty="0">
                <a:solidFill>
                  <a:schemeClr val="bg1"/>
                </a:solidFill>
              </a:rPr>
              <a:t> disciples did what RYR failed to do (Ac.3:6)</a:t>
            </a:r>
          </a:p>
          <a:p>
            <a:pPr marL="684213" indent="-684213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29-31:</a:t>
            </a:r>
            <a:r>
              <a:rPr lang="en-US" dirty="0">
                <a:solidFill>
                  <a:schemeClr val="bg1"/>
                </a:solidFill>
              </a:rPr>
              <a:t> world’s upside down thinking</a:t>
            </a:r>
            <a:endParaRPr lang="en-US" sz="3200" dirty="0">
              <a:solidFill>
                <a:schemeClr val="bg1"/>
              </a:solidFill>
            </a:endParaRPr>
          </a:p>
          <a:p>
            <a:pPr marL="1144588" lvl="2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The coming financial crisis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5997"/>
            <a:ext cx="8229600" cy="5384799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Expect to lose retirement savings, IRA, etc.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Hb.10:32-34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CCFFFF"/>
                </a:solidFill>
              </a:rPr>
              <a:t>Jesus, Draw Me Ever Nearer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The Man’s Good Traits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Mark 10:17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497" y="914401"/>
            <a:ext cx="6770256" cy="5384799"/>
          </a:xfrm>
        </p:spPr>
        <p:txBody>
          <a:bodyPr/>
          <a:lstStyle/>
          <a:p>
            <a:pPr marL="914400" lvl="2" indent="-914400">
              <a:spcBef>
                <a:spcPts val="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Ran</a:t>
            </a:r>
            <a:r>
              <a:rPr lang="en-US" sz="3100" dirty="0">
                <a:solidFill>
                  <a:schemeClr val="bg1"/>
                </a:solidFill>
              </a:rPr>
              <a:t> – eager to learn</a:t>
            </a:r>
          </a:p>
          <a:p>
            <a:pPr marL="914400" lvl="2" indent="-914400">
              <a:spcBef>
                <a:spcPts val="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Knelt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– humility </a:t>
            </a:r>
          </a:p>
          <a:p>
            <a:pPr marL="914400" lvl="2" indent="-914400">
              <a:spcBef>
                <a:spcPts val="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Asked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– reveals attitude, desires</a:t>
            </a:r>
          </a:p>
          <a:p>
            <a:pPr marL="914400" lvl="2" indent="-914400">
              <a:spcBef>
                <a:spcPts val="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Good Teacher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– respect</a:t>
            </a:r>
          </a:p>
          <a:p>
            <a:pPr marL="914400" lvl="2" indent="-914400">
              <a:spcBef>
                <a:spcPts val="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What shall I do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– need; readiness</a:t>
            </a:r>
          </a:p>
          <a:p>
            <a:pPr marL="914400" lvl="2" indent="-914400">
              <a:spcBef>
                <a:spcPts val="0"/>
              </a:spcBef>
              <a:spcAft>
                <a:spcPts val="2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Eternal life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– being rich is not enough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Mark 10:18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068" y="914401"/>
            <a:ext cx="7195119" cy="5384799"/>
          </a:xfrm>
        </p:spPr>
        <p:txBody>
          <a:bodyPr/>
          <a:lstStyle/>
          <a:p>
            <a:pPr marL="914400" lvl="2" indent="-914400">
              <a:spcBef>
                <a:spcPts val="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“Why call Me good?”  </a:t>
            </a:r>
          </a:p>
          <a:p>
            <a:pPr marL="742950" lvl="3" indent="-285750">
              <a:spcBef>
                <a:spcPts val="0"/>
              </a:spcBef>
              <a:spcAft>
                <a:spcPts val="3600"/>
              </a:spcAft>
              <a:buSzPts val="1300"/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If Jesus is good, He is God</a:t>
            </a:r>
          </a:p>
          <a:p>
            <a:pPr marL="914400" lvl="2" indent="-914400" algn="ctr">
              <a:spcBef>
                <a:spcPts val="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sz="3400" dirty="0">
                <a:solidFill>
                  <a:schemeClr val="bg1"/>
                </a:solidFill>
              </a:rPr>
              <a:t>Mark 10:19-20</a:t>
            </a:r>
          </a:p>
          <a:p>
            <a:pPr marL="914400" lvl="2" indent="-914400">
              <a:spcBef>
                <a:spcPts val="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You know the commandments 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</a:p>
          <a:p>
            <a:pPr marL="738188" lvl="3" indent="-280988">
              <a:spcBef>
                <a:spcPts val="0"/>
              </a:spcBef>
              <a:spcAft>
                <a:spcPts val="1800"/>
              </a:spcAft>
              <a:buSzPts val="1300"/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The man is a student of God’s law </a:t>
            </a:r>
          </a:p>
          <a:p>
            <a:pPr marL="914400" lvl="2" indent="-914400">
              <a:spcBef>
                <a:spcPts val="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All these things I have kept… </a:t>
            </a:r>
          </a:p>
          <a:p>
            <a:pPr marL="738188" lvl="3" indent="-280988">
              <a:spcBef>
                <a:spcPts val="0"/>
              </a:spcBef>
              <a:spcAft>
                <a:spcPts val="600"/>
              </a:spcAft>
              <a:buSzPts val="1300"/>
              <a:buFont typeface="Wingdings" panose="05000000000000000000" pitchFamily="2" charset="2"/>
              <a:buChar char="§"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Common view of rabbis…</a:t>
            </a:r>
          </a:p>
        </p:txBody>
      </p:sp>
    </p:spTree>
    <p:extLst>
      <p:ext uri="{BB962C8B-B14F-4D97-AF65-F5344CB8AC3E}">
        <p14:creationId xmlns:p14="http://schemas.microsoft.com/office/powerpoint/2010/main" val="29441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Mark 10:21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164" y="914401"/>
            <a:ext cx="7342915" cy="5384799"/>
          </a:xfrm>
        </p:spPr>
        <p:txBody>
          <a:bodyPr/>
          <a:lstStyle/>
          <a:p>
            <a:pPr marL="914400" lvl="2" indent="-914400">
              <a:spcBef>
                <a:spcPts val="0"/>
              </a:spcBef>
              <a:spcAft>
                <a:spcPts val="18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Loved him </a:t>
            </a:r>
            <a:r>
              <a:rPr lang="en-US" sz="3100" dirty="0">
                <a:solidFill>
                  <a:schemeClr val="bg1"/>
                </a:solidFill>
              </a:rPr>
              <a:t>– </a:t>
            </a:r>
            <a:r>
              <a:rPr lang="en-US" sz="3000" dirty="0">
                <a:solidFill>
                  <a:schemeClr val="bg1"/>
                </a:solidFill>
              </a:rPr>
              <a:t>lovable.  What does love do?</a:t>
            </a:r>
          </a:p>
          <a:p>
            <a:pPr marL="914400" lvl="2" indent="-914400">
              <a:spcBef>
                <a:spcPts val="0"/>
              </a:spcBef>
              <a:spcAft>
                <a:spcPts val="18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Lacked one thing. 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Lk.10:42;  Ja.2:10</a:t>
            </a:r>
          </a:p>
          <a:p>
            <a:pPr marL="914400" lvl="2" indent="-914400">
              <a:spcBef>
                <a:spcPts val="0"/>
              </a:spcBef>
              <a:spcAft>
                <a:spcPts val="3000"/>
              </a:spcAft>
              <a:buSzPts val="1300"/>
              <a:buNone/>
              <a:tabLst>
                <a:tab pos="685800" algn="l"/>
              </a:tabLst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Follow Me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(1:16-17)</a:t>
            </a:r>
          </a:p>
          <a:p>
            <a:pPr marL="914400" lvl="2" indent="-914400" algn="ctr">
              <a:spcBef>
                <a:spcPts val="0"/>
              </a:spcBef>
              <a:spcAft>
                <a:spcPts val="1800"/>
              </a:spcAft>
              <a:buSzPts val="1300"/>
              <a:buNone/>
              <a:tabLst>
                <a:tab pos="685800" algn="l"/>
              </a:tabLst>
            </a:pPr>
            <a:r>
              <a:rPr lang="en-US" sz="3400" dirty="0">
                <a:solidFill>
                  <a:schemeClr val="bg1"/>
                </a:solidFill>
                <a:ea typeface="Times New Roman" panose="02020603050405020304" pitchFamily="18" charset="0"/>
              </a:rPr>
              <a:t>Mark 10:22</a:t>
            </a:r>
          </a:p>
          <a:p>
            <a:pPr marL="914400" lvl="2" indent="-914400">
              <a:spcBef>
                <a:spcPts val="0"/>
              </a:spcBef>
              <a:spcAft>
                <a:spcPts val="1800"/>
              </a:spcAft>
              <a:buSzPts val="1300"/>
              <a:buNone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Went away: too wedded to earth…</a:t>
            </a:r>
          </a:p>
          <a:p>
            <a:pPr marL="914400" lvl="2" indent="-914400">
              <a:spcBef>
                <a:spcPts val="0"/>
              </a:spcBef>
              <a:spcAft>
                <a:spcPts val="1800"/>
              </a:spcAft>
              <a:buSzPts val="1300"/>
              <a:buNone/>
              <a:tabLst>
                <a:tab pos="685800" algn="l"/>
              </a:tabLst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Had it all  (riches … youth … position) except most important thing </a:t>
            </a:r>
          </a:p>
        </p:txBody>
      </p:sp>
    </p:spTree>
    <p:extLst>
      <p:ext uri="{BB962C8B-B14F-4D97-AF65-F5344CB8AC3E}">
        <p14:creationId xmlns:p14="http://schemas.microsoft.com/office/powerpoint/2010/main" val="22709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685800"/>
            <a:ext cx="4751765" cy="468743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Man’s Good Traits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6190B2-D7FA-47F2-BEC1-EA5AEA74320E}"/>
              </a:ext>
            </a:extLst>
          </p:cNvPr>
          <p:cNvSpPr/>
          <p:nvPr/>
        </p:nvSpPr>
        <p:spPr>
          <a:xfrm>
            <a:off x="1413168" y="1346202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The Man’s Bad Traits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9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One flaw is enough to condemn, </a:t>
            </a:r>
            <a:r>
              <a:rPr lang="en-US" sz="3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18:</a:t>
            </a:r>
            <a:r>
              <a:rPr lang="en-US" dirty="0">
                <a:solidFill>
                  <a:srgbClr val="FFFFCC"/>
                </a:solidFill>
              </a:rPr>
              <a:t> If Jesus is good, He is God</a:t>
            </a:r>
          </a:p>
          <a:p>
            <a:pPr marL="573088" indent="-573088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19-20: 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knew commandments, but memory work is no substitute for obedience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20: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self-deception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21:</a:t>
            </a: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 partial obedience</a:t>
            </a:r>
          </a:p>
          <a:p>
            <a:pPr marL="0" indent="0" defTabSz="461963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	Loved him . . . One thing you lack</a:t>
            </a:r>
          </a:p>
          <a:p>
            <a:pPr marL="0" indent="0" defTabSz="461963">
              <a:spcAft>
                <a:spcPts val="300"/>
              </a:spcAft>
              <a:buNone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Mt.13:44, 45-46</a:t>
            </a:r>
          </a:p>
          <a:p>
            <a:pPr marL="0" indent="0" defTabSz="461963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	Ac.2:44-45;  4:32-37;  1 Tim.6:18-19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One flaw is enough to condemn, </a:t>
            </a:r>
            <a:r>
              <a:rPr lang="en-US" sz="3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22: </a:t>
            </a:r>
            <a:r>
              <a:rPr lang="en-US" dirty="0">
                <a:solidFill>
                  <a:srgbClr val="FFFFCC"/>
                </a:solidFill>
              </a:rPr>
              <a:t>walking civil war: sad; left sorrowful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Going away: sign he had turned riches into an idol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1</a:t>
            </a:r>
            <a:r>
              <a:rPr lang="en-US" sz="32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st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command . . 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Desire is not enough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23: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grieved: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riches over righteousness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Who is the saddest of men?</a:t>
            </a:r>
          </a:p>
        </p:txBody>
      </p:sp>
    </p:spTree>
    <p:extLst>
      <p:ext uri="{BB962C8B-B14F-4D97-AF65-F5344CB8AC3E}">
        <p14:creationId xmlns:p14="http://schemas.microsoft.com/office/powerpoint/2010/main" val="41768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Shallow spiritual life, </a:t>
            </a:r>
            <a:r>
              <a:rPr lang="en-US" sz="3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</a:rPr>
              <a:t>Wants eternal life along with an idol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Respectable worldliness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He did not murder, steal, etc., but…</a:t>
            </a:r>
          </a:p>
          <a:p>
            <a:pPr lvl="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He did not love God, Mk.12:30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He walked away knowing where he stood.   </a:t>
            </a:r>
            <a:endParaRPr lang="en-US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612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1_Default Design</vt:lpstr>
      <vt:lpstr>PowerPoint Presentation</vt:lpstr>
      <vt:lpstr>PowerPoint Presentation</vt:lpstr>
      <vt:lpstr>Mark 10:17</vt:lpstr>
      <vt:lpstr>Mark 10:18</vt:lpstr>
      <vt:lpstr>Mark 10:21</vt:lpstr>
      <vt:lpstr>PowerPoint Presentation</vt:lpstr>
      <vt:lpstr>One flaw is enough to condemn, 21</vt:lpstr>
      <vt:lpstr>One flaw is enough to condemn, 21</vt:lpstr>
      <vt:lpstr>Shallow spiritual life, 18</vt:lpstr>
      <vt:lpstr>Shallow spiritual life, 18</vt:lpstr>
      <vt:lpstr>Shallow spiritual life, 18</vt:lpstr>
      <vt:lpstr>PowerPoint Presentation</vt:lpstr>
      <vt:lpstr>“Tormented before time”</vt:lpstr>
      <vt:lpstr>Four classes of people with possessions</vt:lpstr>
      <vt:lpstr>Conclusion – Q &amp; A sequence</vt:lpstr>
      <vt:lpstr>The coming financial crisis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29</cp:revision>
  <dcterms:created xsi:type="dcterms:W3CDTF">2006-09-18T21:36:30Z</dcterms:created>
  <dcterms:modified xsi:type="dcterms:W3CDTF">2021-07-31T18:24:48Z</dcterms:modified>
</cp:coreProperties>
</file>