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305" r:id="rId2"/>
    <p:sldId id="571" r:id="rId3"/>
    <p:sldId id="604" r:id="rId4"/>
    <p:sldId id="586" r:id="rId5"/>
    <p:sldId id="475" r:id="rId6"/>
    <p:sldId id="512" r:id="rId7"/>
    <p:sldId id="598" r:id="rId8"/>
    <p:sldId id="587" r:id="rId9"/>
    <p:sldId id="588" r:id="rId10"/>
    <p:sldId id="585" r:id="rId11"/>
    <p:sldId id="589" r:id="rId12"/>
    <p:sldId id="590" r:id="rId13"/>
    <p:sldId id="591" r:id="rId14"/>
    <p:sldId id="572" r:id="rId15"/>
    <p:sldId id="592" r:id="rId16"/>
    <p:sldId id="593" r:id="rId17"/>
    <p:sldId id="594" r:id="rId18"/>
    <p:sldId id="599" r:id="rId19"/>
    <p:sldId id="600" r:id="rId20"/>
    <p:sldId id="601" r:id="rId21"/>
    <p:sldId id="602" r:id="rId22"/>
    <p:sldId id="595" r:id="rId23"/>
    <p:sldId id="596" r:id="rId24"/>
    <p:sldId id="605" r:id="rId25"/>
    <p:sldId id="606" r:id="rId26"/>
    <p:sldId id="597" r:id="rId27"/>
    <p:sldId id="603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FF66"/>
    <a:srgbClr val="FFCC66"/>
    <a:srgbClr val="FFFFCC"/>
    <a:srgbClr val="CCFFCC"/>
    <a:srgbClr val="FFFF99"/>
    <a:srgbClr val="00FFCC"/>
    <a:srgbClr val="FF9933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2DBE-3CC1-45BF-9091-EE7BE7AC25D2}" type="datetimeFigureOut">
              <a:rPr lang="en-US" smtClean="0"/>
              <a:t>8/21/2021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ED6D4-530D-42E2-AFA1-2340E0A7D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66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701566" y="524167"/>
            <a:ext cx="5748913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dirty="0">
                <a:solidFill>
                  <a:srgbClr val="CCFFFF"/>
                </a:solidFill>
              </a:rPr>
              <a:t>Belief and</a:t>
            </a:r>
          </a:p>
          <a:p>
            <a:pPr algn="ctr" eaLnBrk="1" hangingPunct="1">
              <a:defRPr/>
            </a:pPr>
            <a:r>
              <a:rPr lang="en-US" sz="4000" dirty="0">
                <a:solidFill>
                  <a:srgbClr val="CCFFFF"/>
                </a:solidFill>
              </a:rPr>
              <a:t>Backsliding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Jesus is Lord and Savior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2 Pt.2:9 – </a:t>
            </a:r>
            <a:r>
              <a:rPr lang="en-US" dirty="0">
                <a:solidFill>
                  <a:srgbClr val="FFFF00"/>
                </a:solidFill>
              </a:rPr>
              <a:t>His part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Through </a:t>
            </a:r>
            <a:r>
              <a:rPr lang="en-US" u="sng" dirty="0">
                <a:solidFill>
                  <a:srgbClr val="FFFFCC"/>
                </a:solidFill>
              </a:rPr>
              <a:t>knowledge</a:t>
            </a:r>
            <a:r>
              <a:rPr lang="en-US" dirty="0">
                <a:solidFill>
                  <a:schemeClr val="bg1"/>
                </a:solidFill>
              </a:rPr>
              <a:t> – </a:t>
            </a:r>
            <a:r>
              <a:rPr lang="en-US" dirty="0">
                <a:solidFill>
                  <a:srgbClr val="FFFF00"/>
                </a:solidFill>
              </a:rPr>
              <a:t>our part</a:t>
            </a:r>
          </a:p>
          <a:p>
            <a:pPr marL="0" indent="0">
              <a:spcAft>
                <a:spcPts val="3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u="sng" dirty="0">
                <a:solidFill>
                  <a:srgbClr val="FFFFCC"/>
                </a:solidFill>
              </a:rPr>
              <a:t>Know</a:t>
            </a:r>
            <a:r>
              <a:rPr lang="en-US" dirty="0">
                <a:solidFill>
                  <a:schemeClr val="bg1"/>
                </a:solidFill>
              </a:rPr>
              <a:t> (in some form):  16 x in 2 Peter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2</a:t>
            </a:r>
            <a:r>
              <a:rPr lang="en-US" baseline="30000" dirty="0">
                <a:solidFill>
                  <a:schemeClr val="bg1"/>
                </a:solidFill>
              </a:rPr>
              <a:t>nd</a:t>
            </a:r>
            <a:r>
              <a:rPr lang="en-US" dirty="0">
                <a:solidFill>
                  <a:schemeClr val="bg1"/>
                </a:solidFill>
              </a:rPr>
              <a:t> Century gnostic heresies discussed ‘true’ </a:t>
            </a:r>
            <a:r>
              <a:rPr lang="en-US" u="sng" dirty="0">
                <a:solidFill>
                  <a:srgbClr val="FFFFCC"/>
                </a:solidFill>
              </a:rPr>
              <a:t>knowledge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CC"/>
                </a:solidFill>
              </a:rPr>
              <a:t>One who rejects light will live in darkness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EAA9B2-1A51-46DD-9B26-3FD315F99F32}"/>
              </a:ext>
            </a:extLst>
          </p:cNvPr>
          <p:cNvSpPr/>
          <p:nvPr/>
        </p:nvSpPr>
        <p:spPr>
          <a:xfrm>
            <a:off x="1528615" y="2453551"/>
            <a:ext cx="2720109" cy="714519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 Peter 1:2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ABFCEE-7471-4014-B754-DC4267455A33}"/>
              </a:ext>
            </a:extLst>
          </p:cNvPr>
          <p:cNvSpPr/>
          <p:nvPr/>
        </p:nvSpPr>
        <p:spPr>
          <a:xfrm>
            <a:off x="4941455" y="2467411"/>
            <a:ext cx="2720109" cy="714519"/>
          </a:xfrm>
          <a:prstGeom prst="rect">
            <a:avLst/>
          </a:prstGeom>
          <a:solidFill>
            <a:schemeClr val="tx1"/>
          </a:solidFill>
          <a:ln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 Peter 3:18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5E575A-0A4D-4E9C-BCEE-592E5CC64BE0}"/>
              </a:ext>
            </a:extLst>
          </p:cNvPr>
          <p:cNvSpPr/>
          <p:nvPr/>
        </p:nvSpPr>
        <p:spPr>
          <a:xfrm>
            <a:off x="4257967" y="2393523"/>
            <a:ext cx="683487" cy="7145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17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20186" y="630384"/>
            <a:ext cx="4319786" cy="4595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World Defiles, 20a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81C3CF3-7ED0-405C-894B-B2C3675920F5}"/>
              </a:ext>
            </a:extLst>
          </p:cNvPr>
          <p:cNvSpPr/>
          <p:nvPr/>
        </p:nvSpPr>
        <p:spPr>
          <a:xfrm>
            <a:off x="1413167" y="1918852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World</a:t>
            </a:r>
            <a:b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Recalls Us</a:t>
            </a:r>
            <a:r>
              <a:rPr lang="en-US" sz="3600" dirty="0">
                <a:solidFill>
                  <a:srgbClr val="FFC000"/>
                </a:solidFill>
                <a:ea typeface="Verdana" panose="020B0604030504040204" pitchFamily="34" charset="0"/>
              </a:rPr>
              <a:t>,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20-21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045B4-0A0B-4E64-93B2-79F2A2646721}"/>
              </a:ext>
            </a:extLst>
          </p:cNvPr>
          <p:cNvSpPr/>
          <p:nvPr/>
        </p:nvSpPr>
        <p:spPr>
          <a:xfrm>
            <a:off x="2415572" y="1263075"/>
            <a:ext cx="4319786" cy="4595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J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esus Saves, 20b</a:t>
            </a:r>
          </a:p>
        </p:txBody>
      </p:sp>
    </p:spTree>
    <p:extLst>
      <p:ext uri="{BB962C8B-B14F-4D97-AF65-F5344CB8AC3E}">
        <p14:creationId xmlns:p14="http://schemas.microsoft.com/office/powerpoint/2010/main" val="3010294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Cause: </a:t>
            </a:r>
            <a:r>
              <a:rPr lang="en-US" sz="3400" dirty="0">
                <a:solidFill>
                  <a:schemeClr val="bg1"/>
                </a:solidFill>
              </a:rPr>
              <a:t>entanglements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492836" cy="5384799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Fish in net . . . sheep . . . gladiators . . .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Overcome, defeated, conquered, controlled by . . . (19-20) –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Slaves: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bondage; evil desires master them, 19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Pollutions:</a:t>
            </a: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19-20;  1:4, depravity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BA2BE3-7A95-4805-A5DA-CF1E8D201FBF}"/>
              </a:ext>
            </a:extLst>
          </p:cNvPr>
          <p:cNvSpPr/>
          <p:nvPr/>
        </p:nvSpPr>
        <p:spPr>
          <a:xfrm>
            <a:off x="2102663" y="4156364"/>
            <a:ext cx="4947920" cy="1163779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2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 become either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regenerate or degenerate</a:t>
            </a:r>
          </a:p>
        </p:txBody>
      </p:sp>
    </p:spTree>
    <p:extLst>
      <p:ext uri="{BB962C8B-B14F-4D97-AF65-F5344CB8AC3E}">
        <p14:creationId xmlns:p14="http://schemas.microsoft.com/office/powerpoint/2010/main" val="26342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1164066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Cause</a:t>
            </a:r>
            <a:br>
              <a:rPr lang="en-US" sz="3400" dirty="0">
                <a:solidFill>
                  <a:srgbClr val="CCFFFF"/>
                </a:solidFill>
              </a:rPr>
            </a:br>
            <a:r>
              <a:rPr lang="en-US" sz="3400" dirty="0">
                <a:solidFill>
                  <a:srgbClr val="CCFFFF"/>
                </a:solidFill>
              </a:rPr>
              <a:t>Condition: </a:t>
            </a:r>
            <a:r>
              <a:rPr lang="en-US" sz="3400" dirty="0">
                <a:solidFill>
                  <a:schemeClr val="bg1"/>
                </a:solidFill>
              </a:rPr>
              <a:t>worse off </a:t>
            </a:r>
            <a:r>
              <a:rPr lang="en-US" sz="3200" dirty="0">
                <a:solidFill>
                  <a:schemeClr val="bg1"/>
                </a:solidFill>
              </a:rPr>
              <a:t>(20-21)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44652"/>
          </a:xfrm>
        </p:spPr>
        <p:txBody>
          <a:bodyPr/>
          <a:lstStyle/>
          <a:p>
            <a:pPr>
              <a:spcAft>
                <a:spcPts val="1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Harder to restore apostates.</a:t>
            </a:r>
          </a:p>
          <a:p>
            <a:pPr>
              <a:spcAft>
                <a:spcPts val="1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May become angry, hardened, </a:t>
            </a:r>
            <a:r>
              <a:rPr lang="en-US" dirty="0" err="1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disillu-sioned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.    Mt.12:43-45.  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Hb.6:4-6.</a:t>
            </a:r>
          </a:p>
          <a:p>
            <a:pPr>
              <a:spcAft>
                <a:spcPts val="1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Worse influence on others.   Mk.4:7.</a:t>
            </a:r>
          </a:p>
          <a:p>
            <a:pPr>
              <a:spcAft>
                <a:spcPts val="1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Worse punishment?   (Lk.12:47-48).   Ac.5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Reflects on Lord.   2:21</a:t>
            </a: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46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1450393"/>
          </a:xfrm>
        </p:spPr>
        <p:txBody>
          <a:bodyPr/>
          <a:lstStyle/>
          <a:p>
            <a:r>
              <a:rPr lang="en-US" sz="2400" dirty="0">
                <a:solidFill>
                  <a:schemeClr val="bg1"/>
                </a:solidFill>
              </a:rPr>
              <a:t>Cause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Condition</a:t>
            </a:r>
            <a:br>
              <a:rPr lang="en-US" sz="3400" dirty="0">
                <a:solidFill>
                  <a:srgbClr val="CCFFFF"/>
                </a:solidFill>
              </a:rPr>
            </a:br>
            <a:r>
              <a:rPr lang="en-US" sz="3400" dirty="0">
                <a:solidFill>
                  <a:srgbClr val="CCFFFF"/>
                </a:solidFill>
              </a:rPr>
              <a:t>Comparison: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5527"/>
            <a:ext cx="8229600" cy="4858325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Dog returns to own vomit. 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Escaped corruption within, returned to it.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000" dirty="0">
                <a:solidFill>
                  <a:schemeClr val="bg1"/>
                </a:solidFill>
              </a:rPr>
              <a:t>Pr.26:11, As a dog returns to his own vomit,  So a fool repeats his folly.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Sow returns to mire.</a:t>
            </a:r>
            <a:endParaRPr lang="en-US" sz="3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229C9C-9D88-451F-B02B-A17E2D689CD5}"/>
              </a:ext>
            </a:extLst>
          </p:cNvPr>
          <p:cNvSpPr/>
          <p:nvPr/>
        </p:nvSpPr>
        <p:spPr>
          <a:xfrm>
            <a:off x="1468582" y="4608949"/>
            <a:ext cx="3020291" cy="1274618"/>
          </a:xfrm>
          <a:prstGeom prst="rect">
            <a:avLst/>
          </a:prstGeom>
          <a:solidFill>
            <a:schemeClr val="tx1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Escaped corruption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7DCBF9F-3E53-4EB8-B41D-5BC04556081C}"/>
              </a:ext>
            </a:extLst>
          </p:cNvPr>
          <p:cNvSpPr/>
          <p:nvPr/>
        </p:nvSpPr>
        <p:spPr>
          <a:xfrm>
            <a:off x="4659750" y="4604337"/>
            <a:ext cx="3020291" cy="1274618"/>
          </a:xfrm>
          <a:prstGeom prst="rect">
            <a:avLst/>
          </a:prstGeom>
          <a:solidFill>
            <a:schemeClr val="tx1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Returned to corruption</a:t>
            </a:r>
          </a:p>
        </p:txBody>
      </p:sp>
    </p:spTree>
    <p:extLst>
      <p:ext uri="{BB962C8B-B14F-4D97-AF65-F5344CB8AC3E}">
        <p14:creationId xmlns:p14="http://schemas.microsoft.com/office/powerpoint/2010/main" val="174770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20186" y="630384"/>
            <a:ext cx="4319786" cy="4595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World Defiles, 20a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81C3CF3-7ED0-405C-894B-B2C3675920F5}"/>
              </a:ext>
            </a:extLst>
          </p:cNvPr>
          <p:cNvSpPr/>
          <p:nvPr/>
        </p:nvSpPr>
        <p:spPr>
          <a:xfrm>
            <a:off x="1413167" y="2583876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IV. </a:t>
            </a: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Lessons</a:t>
            </a:r>
            <a:endParaRPr lang="en-US" sz="3600" dirty="0">
              <a:solidFill>
                <a:schemeClr val="bg1"/>
              </a:solidFill>
              <a:ea typeface="Verdana" panose="020B060403050404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25045B4-0A0B-4E64-93B2-79F2A2646721}"/>
              </a:ext>
            </a:extLst>
          </p:cNvPr>
          <p:cNvSpPr/>
          <p:nvPr/>
        </p:nvSpPr>
        <p:spPr>
          <a:xfrm>
            <a:off x="2415572" y="1263075"/>
            <a:ext cx="4319786" cy="4595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J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esus Saves, 20b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6E6E93E-F57A-4243-A233-9AF410F26183}"/>
              </a:ext>
            </a:extLst>
          </p:cNvPr>
          <p:cNvSpPr/>
          <p:nvPr/>
        </p:nvSpPr>
        <p:spPr>
          <a:xfrm>
            <a:off x="2420196" y="1914235"/>
            <a:ext cx="4319786" cy="4595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World Recalls Us, 20-22</a:t>
            </a:r>
          </a:p>
        </p:txBody>
      </p:sp>
    </p:spTree>
    <p:extLst>
      <p:ext uri="{BB962C8B-B14F-4D97-AF65-F5344CB8AC3E}">
        <p14:creationId xmlns:p14="http://schemas.microsoft.com/office/powerpoint/2010/main" val="4110115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1.</a:t>
            </a:r>
            <a:r>
              <a:rPr lang="en-US" sz="3400" dirty="0">
                <a:solidFill>
                  <a:srgbClr val="99FF66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Possibility of apostasy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9745"/>
            <a:ext cx="8229600" cy="5514107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FFCC"/>
                </a:solidFill>
              </a:rPr>
              <a:t>20: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FFFF99"/>
                </a:solidFill>
              </a:rPr>
              <a:t>again entangled . . 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20: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latter end worse than beginning          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[Mt.12:43-45]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21: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turn from holy commandment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22: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from washed to wallowing . . .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Sinner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heard gospel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r>
              <a:rPr lang="en-US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Detested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sin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	</a:t>
            </a:r>
            <a:r>
              <a:rPr lang="en-US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Came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to God for mercy, cleansed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			</a:t>
            </a:r>
            <a:r>
              <a:rPr lang="en-US" dirty="0">
                <a:solidFill>
                  <a:srgbClr val="CCFFCC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Returned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to old filth</a:t>
            </a:r>
            <a:endParaRPr lang="en-US" dirty="0">
              <a:solidFill>
                <a:srgbClr val="FFFF99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2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1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1.</a:t>
            </a:r>
            <a:r>
              <a:rPr lang="en-US" sz="3400" dirty="0">
                <a:solidFill>
                  <a:srgbClr val="99FF66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Possibility of apostasy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9745"/>
            <a:ext cx="8229600" cy="5514107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Objections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C000"/>
                </a:solidFill>
              </a:rPr>
              <a:t>“Man of God would not call child of God an animal”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Gn.49:14</a:t>
            </a:r>
            <a:r>
              <a:rPr lang="en-US" sz="3100" dirty="0">
                <a:solidFill>
                  <a:srgbClr val="FFFF99"/>
                </a:solidFill>
              </a:rPr>
              <a:t>, Issachar is a strong donkey,    Lying down between two burdens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sz="31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2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1.</a:t>
            </a:r>
            <a:r>
              <a:rPr lang="en-US" sz="3400" dirty="0">
                <a:solidFill>
                  <a:srgbClr val="99FF66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Possibility of apostasy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9745"/>
            <a:ext cx="8229600" cy="5514107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Objections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C000"/>
                </a:solidFill>
              </a:rPr>
              <a:t>“Man of God would not call child of God an animal”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Jer.2:23, </a:t>
            </a:r>
            <a:r>
              <a:rPr lang="en-US" sz="3100" dirty="0">
                <a:solidFill>
                  <a:srgbClr val="FFFF99"/>
                </a:solidFill>
              </a:rPr>
              <a:t>How can you say, I am not polluted, I have not gone after the Baals? See your way in the valley; Know what you have done: You are a swift drome-</a:t>
            </a:r>
            <a:r>
              <a:rPr lang="en-US" sz="3100" dirty="0" err="1">
                <a:solidFill>
                  <a:srgbClr val="FFFF99"/>
                </a:solidFill>
              </a:rPr>
              <a:t>dary</a:t>
            </a:r>
            <a:r>
              <a:rPr lang="en-US" sz="3100" dirty="0">
                <a:solidFill>
                  <a:srgbClr val="FFFF99"/>
                </a:solidFill>
              </a:rPr>
              <a:t> breaking loose in her ways,  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24 </a:t>
            </a:r>
            <a:r>
              <a:rPr lang="en-US" sz="3100" dirty="0">
                <a:solidFill>
                  <a:srgbClr val="FFFF99"/>
                </a:solidFill>
              </a:rPr>
              <a:t>A wild donkey used to the wilderness, That sniffs at the wind in her desire . . 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1.</a:t>
            </a:r>
            <a:r>
              <a:rPr lang="en-US" sz="3400" dirty="0">
                <a:solidFill>
                  <a:srgbClr val="99FF66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Possibility of apostasy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9745"/>
            <a:ext cx="8229600" cy="5514107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Objections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C000"/>
                </a:solidFill>
              </a:rPr>
              <a:t>“Man of God would not call child of God an animal”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Ho.4:16, </a:t>
            </a:r>
            <a:r>
              <a:rPr lang="en-US" sz="3100" dirty="0">
                <a:solidFill>
                  <a:srgbClr val="FFFF99"/>
                </a:solidFill>
              </a:rPr>
              <a:t>For Israel is stubborn Like a stubborn calf; Now the L</a:t>
            </a:r>
            <a:r>
              <a:rPr lang="en-US" sz="2600" dirty="0">
                <a:solidFill>
                  <a:srgbClr val="FFFF99"/>
                </a:solidFill>
              </a:rPr>
              <a:t>ORD</a:t>
            </a:r>
            <a:r>
              <a:rPr lang="en-US" sz="3100" dirty="0">
                <a:solidFill>
                  <a:srgbClr val="FFFF99"/>
                </a:solidFill>
              </a:rPr>
              <a:t> will let them forage Like a lamb in open country</a:t>
            </a:r>
            <a:endParaRPr lang="en-US" sz="31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31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7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35441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Belief determines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5228"/>
            <a:ext cx="8229600" cy="5574147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Catullus </a:t>
            </a:r>
            <a:r>
              <a:rPr lang="en-US" sz="2400" dirty="0">
                <a:solidFill>
                  <a:schemeClr val="bg1"/>
                </a:solidFill>
              </a:rPr>
              <a:t>(d. 54 BC)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ea typeface="Times New Roman" panose="02020603050405020304" pitchFamily="18" charset="0"/>
              </a:rPr>
              <a:t>Judgment motivates repentance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(Acts 17)</a:t>
            </a:r>
          </a:p>
        </p:txBody>
      </p:sp>
    </p:spTree>
    <p:extLst>
      <p:ext uri="{BB962C8B-B14F-4D97-AF65-F5344CB8AC3E}">
        <p14:creationId xmlns:p14="http://schemas.microsoft.com/office/powerpoint/2010/main" val="220116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1.</a:t>
            </a:r>
            <a:r>
              <a:rPr lang="en-US" sz="3400" dirty="0">
                <a:solidFill>
                  <a:srgbClr val="CCFFFF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Possibility of apostasy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9745"/>
            <a:ext cx="8229600" cy="5514107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Objections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C000"/>
                </a:solidFill>
              </a:rPr>
              <a:t>“Man of God would not call child of God an animal”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Am.4:1 </a:t>
            </a:r>
            <a:r>
              <a:rPr lang="en-US" sz="3100" dirty="0">
                <a:solidFill>
                  <a:srgbClr val="FFFF99"/>
                </a:solidFill>
              </a:rPr>
              <a:t>Hear this word, you cows of Ba-</a:t>
            </a:r>
            <a:r>
              <a:rPr lang="en-US" sz="3100" dirty="0" err="1">
                <a:solidFill>
                  <a:srgbClr val="FFFF99"/>
                </a:solidFill>
              </a:rPr>
              <a:t>shan</a:t>
            </a:r>
            <a:r>
              <a:rPr lang="en-US" sz="3100" dirty="0">
                <a:solidFill>
                  <a:srgbClr val="FFFF99"/>
                </a:solidFill>
              </a:rPr>
              <a:t>, who are on the mountain of Samar-</a:t>
            </a:r>
            <a:r>
              <a:rPr lang="en-US" sz="3100" dirty="0" err="1">
                <a:solidFill>
                  <a:srgbClr val="FFFF99"/>
                </a:solidFill>
              </a:rPr>
              <a:t>ia</a:t>
            </a:r>
            <a:r>
              <a:rPr lang="en-US" sz="3100" dirty="0">
                <a:solidFill>
                  <a:srgbClr val="FFFF99"/>
                </a:solidFill>
              </a:rPr>
              <a:t>, Who oppress the poor, Who crush the needy, Who say to your husbands, “Bring wine, let us drink!”  </a:t>
            </a:r>
            <a:r>
              <a:rPr lang="en-US" sz="3100" dirty="0">
                <a:solidFill>
                  <a:schemeClr val="bg1"/>
                </a:solidFill>
              </a:rPr>
              <a:t>2</a:t>
            </a:r>
            <a:r>
              <a:rPr lang="en-US" sz="3100" dirty="0">
                <a:solidFill>
                  <a:srgbClr val="FFFF99"/>
                </a:solidFill>
              </a:rPr>
              <a:t> The Lord GOD has sworn by His holiness: “Behold, the days shall come upon you When He will take you away with fish-hook</a:t>
            </a:r>
          </a:p>
        </p:txBody>
      </p:sp>
    </p:spTree>
    <p:extLst>
      <p:ext uri="{BB962C8B-B14F-4D97-AF65-F5344CB8AC3E}">
        <p14:creationId xmlns:p14="http://schemas.microsoft.com/office/powerpoint/2010/main" val="16436236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1.</a:t>
            </a:r>
            <a:r>
              <a:rPr lang="en-US" sz="3400" dirty="0">
                <a:solidFill>
                  <a:srgbClr val="99FF66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Possibility of apostasy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9745"/>
            <a:ext cx="8229600" cy="5514107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Objections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C000"/>
                </a:solidFill>
              </a:rPr>
              <a:t>“Man of God would not call child of God an animal”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Gn.48:14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Jer.2:23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Jer.2:24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Ho.4:16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Am.4:1-3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2 Pt.2:12</a:t>
            </a:r>
            <a:endParaRPr lang="en-US" sz="3100" dirty="0">
              <a:solidFill>
                <a:srgbClr val="FFFF99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9E6583-065C-4BED-8CE6-25AFE18D8869}"/>
              </a:ext>
            </a:extLst>
          </p:cNvPr>
          <p:cNvSpPr/>
          <p:nvPr/>
        </p:nvSpPr>
        <p:spPr>
          <a:xfrm>
            <a:off x="4470400" y="3177309"/>
            <a:ext cx="3556000" cy="23275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C000"/>
                </a:solidFill>
              </a:rPr>
              <a:t>Really?</a:t>
            </a:r>
          </a:p>
        </p:txBody>
      </p:sp>
    </p:spTree>
    <p:extLst>
      <p:ext uri="{BB962C8B-B14F-4D97-AF65-F5344CB8AC3E}">
        <p14:creationId xmlns:p14="http://schemas.microsoft.com/office/powerpoint/2010/main" val="114515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1.</a:t>
            </a:r>
            <a:r>
              <a:rPr lang="en-US" sz="3400" dirty="0">
                <a:solidFill>
                  <a:srgbClr val="99FF66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Possibility of apostasy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49745"/>
            <a:ext cx="8229600" cy="5514107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Objections . . . 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C000"/>
                </a:solidFill>
              </a:rPr>
              <a:t>“Since the dog / hog remained animals, they never changed”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Ignores Peter’s language:  </a:t>
            </a:r>
            <a:r>
              <a:rPr lang="en-US" sz="3100" dirty="0">
                <a:solidFill>
                  <a:srgbClr val="FFFFCC"/>
                </a:solidFill>
              </a:rPr>
              <a:t>had escaped, again entangled… </a:t>
            </a:r>
            <a:r>
              <a:rPr lang="en-US" sz="3100" dirty="0">
                <a:solidFill>
                  <a:schemeClr val="bg1"/>
                </a:solidFill>
              </a:rPr>
              <a:t>(20)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Even if true, no security:  washed, appeared saved, yet…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Proverb: current or trite saying.  Mt.7:6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</a:rPr>
              <a:t>Verse 1 states it literally: </a:t>
            </a:r>
            <a:r>
              <a:rPr lang="en-US" sz="3100" dirty="0">
                <a:solidFill>
                  <a:srgbClr val="CCFFFF"/>
                </a:solidFill>
              </a:rPr>
              <a:t>Lord bought them . . . they denied Him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30536119-88D9-4FF8-AACA-89AB20D367B2}"/>
              </a:ext>
            </a:extLst>
          </p:cNvPr>
          <p:cNvSpPr/>
          <p:nvPr/>
        </p:nvSpPr>
        <p:spPr>
          <a:xfrm>
            <a:off x="3611418" y="1865745"/>
            <a:ext cx="4941455" cy="2133600"/>
          </a:xfrm>
          <a:prstGeom prst="wedgeRoundRectCallout">
            <a:avLst>
              <a:gd name="adj1" fmla="val 35900"/>
              <a:gd name="adj2" fmla="val 120941"/>
              <a:gd name="adj3" fmla="val 16667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“No assertion of universal redemption</a:t>
            </a:r>
            <a:br>
              <a:rPr lang="en-US" sz="3200" dirty="0">
                <a:solidFill>
                  <a:srgbClr val="FFFF00"/>
                </a:solidFill>
              </a:rPr>
            </a:br>
            <a:r>
              <a:rPr lang="en-US" sz="3200" dirty="0">
                <a:solidFill>
                  <a:srgbClr val="FFFF00"/>
                </a:solidFill>
              </a:rPr>
              <a:t>can be plainer than this” </a:t>
            </a:r>
            <a:r>
              <a:rPr lang="en-US" sz="2400" dirty="0"/>
              <a:t>– Alford 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0E612110-2386-4696-A168-F4E742A7C277}"/>
              </a:ext>
            </a:extLst>
          </p:cNvPr>
          <p:cNvSpPr/>
          <p:nvPr/>
        </p:nvSpPr>
        <p:spPr>
          <a:xfrm>
            <a:off x="568030" y="4008575"/>
            <a:ext cx="3819243" cy="697336"/>
          </a:xfrm>
          <a:prstGeom prst="wedgeRoundRectCallout">
            <a:avLst>
              <a:gd name="adj1" fmla="val 49619"/>
              <a:gd name="adj2" fmla="val 236370"/>
              <a:gd name="adj3" fmla="val 16667"/>
            </a:avLst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Peter, </a:t>
            </a:r>
            <a:r>
              <a:rPr lang="en-US" sz="3200" dirty="0">
                <a:solidFill>
                  <a:schemeClr val="bg1"/>
                </a:solidFill>
              </a:rPr>
              <a:t>Lk.22; Jn.21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5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2.</a:t>
            </a:r>
            <a:r>
              <a:rPr lang="en-US" sz="3400" dirty="0">
                <a:solidFill>
                  <a:srgbClr val="99FF66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Worldlings uses means to attract saints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39" y="849745"/>
            <a:ext cx="8418945" cy="5514107"/>
          </a:xfrm>
        </p:spPr>
        <p:txBody>
          <a:bodyPr/>
          <a:lstStyle/>
          <a:p>
            <a:pPr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CC"/>
                </a:solidFill>
              </a:rPr>
              <a:t>Attack faith.  </a:t>
            </a:r>
            <a:r>
              <a:rPr lang="en-US" dirty="0">
                <a:solidFill>
                  <a:schemeClr val="bg1"/>
                </a:solidFill>
              </a:rPr>
              <a:t>2 Pt.1, myth accusations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Each generation fights same battles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0E5A25-768D-4C3B-8072-BCAB4418467A}"/>
              </a:ext>
            </a:extLst>
          </p:cNvPr>
          <p:cNvSpPr/>
          <p:nvPr/>
        </p:nvSpPr>
        <p:spPr>
          <a:xfrm>
            <a:off x="711205" y="1681022"/>
            <a:ext cx="7721600" cy="3177309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“It is quite common with young scholars, when they begin to get hold of important ideas, to imagine themselves original discoverers, and they begin to pity a world which knew so little before they were born” </a:t>
            </a:r>
            <a:r>
              <a:rPr lang="en-US" sz="2400" dirty="0"/>
              <a:t>– </a:t>
            </a:r>
            <a:r>
              <a:rPr lang="en-US" dirty="0"/>
              <a:t>McGarvey </a:t>
            </a:r>
          </a:p>
        </p:txBody>
      </p:sp>
    </p:spTree>
    <p:extLst>
      <p:ext uri="{BB962C8B-B14F-4D97-AF65-F5344CB8AC3E}">
        <p14:creationId xmlns:p14="http://schemas.microsoft.com/office/powerpoint/2010/main" val="817526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2.</a:t>
            </a:r>
            <a:r>
              <a:rPr lang="en-US" sz="3400" dirty="0">
                <a:solidFill>
                  <a:srgbClr val="99FF66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Worldlings uses means to attract saints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39" y="849745"/>
            <a:ext cx="8418945" cy="5514107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CFFCC"/>
                </a:solidFill>
              </a:rPr>
              <a:t>Attack faith.  </a:t>
            </a:r>
            <a:r>
              <a:rPr lang="en-US" sz="2400" dirty="0">
                <a:solidFill>
                  <a:schemeClr val="bg1"/>
                </a:solidFill>
              </a:rPr>
              <a:t>2 Pt.1, myth accusations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CCFFCC"/>
                </a:solidFill>
              </a:rPr>
              <a:t>Corrupt morals.  </a:t>
            </a:r>
            <a:r>
              <a:rPr lang="en-US" sz="3100" dirty="0">
                <a:solidFill>
                  <a:schemeClr val="bg1"/>
                </a:solidFill>
              </a:rPr>
              <a:t>2 Pt.2, lust, bad examples… 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Commercials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1 Co.9:27 . . . 1 Pt.4:1-2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God works through spirit to control flesh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Satan works through flesh to control spirit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We determine outcome</a:t>
            </a:r>
          </a:p>
        </p:txBody>
      </p:sp>
    </p:spTree>
    <p:extLst>
      <p:ext uri="{BB962C8B-B14F-4D97-AF65-F5344CB8AC3E}">
        <p14:creationId xmlns:p14="http://schemas.microsoft.com/office/powerpoint/2010/main" val="72203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2.</a:t>
            </a:r>
            <a:r>
              <a:rPr lang="en-US" sz="3400" dirty="0">
                <a:solidFill>
                  <a:srgbClr val="99FF66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Worldlings uses means to attract saints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39" y="849745"/>
            <a:ext cx="8418945" cy="5514107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CFFCC"/>
                </a:solidFill>
              </a:rPr>
              <a:t>Attack faith.  </a:t>
            </a:r>
            <a:r>
              <a:rPr lang="en-US" sz="2400" dirty="0">
                <a:solidFill>
                  <a:schemeClr val="bg1"/>
                </a:solidFill>
              </a:rPr>
              <a:t>2 Pt.1, myth accusations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CCFFCC"/>
                </a:solidFill>
              </a:rPr>
              <a:t>Corrupt morals.  </a:t>
            </a:r>
            <a:r>
              <a:rPr lang="en-US" sz="2400" dirty="0">
                <a:solidFill>
                  <a:schemeClr val="bg1"/>
                </a:solidFill>
              </a:rPr>
              <a:t>2 Pt.2, lust, bad examples…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CC"/>
                </a:solidFill>
              </a:rPr>
              <a:t>Hopelessness.  </a:t>
            </a:r>
            <a:r>
              <a:rPr lang="en-US" dirty="0">
                <a:solidFill>
                  <a:schemeClr val="bg1"/>
                </a:solidFill>
              </a:rPr>
              <a:t>2 Pt.3.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Don’t let delayed fulfillment destroy your hope.   1 Pt.1:3…   Mt.23:37</a:t>
            </a:r>
          </a:p>
        </p:txBody>
      </p:sp>
    </p:spTree>
    <p:extLst>
      <p:ext uri="{BB962C8B-B14F-4D97-AF65-F5344CB8AC3E}">
        <p14:creationId xmlns:p14="http://schemas.microsoft.com/office/powerpoint/2010/main" val="267992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2800" dirty="0">
                <a:solidFill>
                  <a:srgbClr val="99FF66"/>
                </a:solidFill>
              </a:rPr>
              <a:t>3.</a:t>
            </a:r>
            <a:r>
              <a:rPr lang="en-US" sz="3400" dirty="0">
                <a:solidFill>
                  <a:srgbClr val="99FF66"/>
                </a:solidFill>
              </a:rPr>
              <a:t> </a:t>
            </a:r>
            <a:r>
              <a:rPr lang="en-US" sz="3400" dirty="0">
                <a:solidFill>
                  <a:schemeClr val="bg1"/>
                </a:solidFill>
              </a:rPr>
              <a:t>Lord uses means to keep us saved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39" y="849745"/>
            <a:ext cx="8418945" cy="5514107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Growth,</a:t>
            </a:r>
            <a:r>
              <a:rPr lang="en-US" dirty="0">
                <a:solidFill>
                  <a:srgbClr val="CCFFCC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2 Pt.1:5-11;  3:18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Warnings, </a:t>
            </a:r>
            <a:r>
              <a:rPr lang="en-US" sz="3200" dirty="0">
                <a:solidFill>
                  <a:schemeClr val="bg1"/>
                </a:solidFill>
              </a:rPr>
              <a:t>2 Pt.2:1-3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Insight, </a:t>
            </a:r>
            <a:r>
              <a:rPr lang="en-US" dirty="0">
                <a:solidFill>
                  <a:schemeClr val="bg1"/>
                </a:solidFill>
              </a:rPr>
              <a:t>2 Pt.3:8-9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794611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</a:rPr>
              <a:t>Conclusion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39" y="849745"/>
            <a:ext cx="8418945" cy="5514107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</a:rPr>
              <a:t>The false teachers were not made outside the NT.</a:t>
            </a:r>
          </a:p>
          <a:p>
            <a:pPr lvl="1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They obeyed truth, rejected it, then seduced others to join them in eternal misery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“Wrong-Way </a:t>
            </a:r>
            <a:r>
              <a:rPr lang="en-US" dirty="0" err="1">
                <a:solidFill>
                  <a:schemeClr val="bg1"/>
                </a:solidFill>
              </a:rPr>
              <a:t>Reigels</a:t>
            </a:r>
            <a:r>
              <a:rPr lang="en-US">
                <a:solidFill>
                  <a:schemeClr val="bg1"/>
                </a:solidFill>
              </a:rPr>
              <a:t>”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0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2842"/>
            <a:ext cx="8229600" cy="735441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Belief determines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5228"/>
            <a:ext cx="8229600" cy="5574147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2 Peter 2:1-3 – sad predictions: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Times New Roman" panose="02020603050405020304" pitchFamily="18" charset="0"/>
              </a:rPr>
              <a:t>1: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false teachers will come.   1 K.18 … 22.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Times New Roman" panose="02020603050405020304" pitchFamily="18" charset="0"/>
              </a:rPr>
              <a:t>2: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many will follow their error and immorality.</a:t>
            </a:r>
          </a:p>
          <a:p>
            <a:pPr marL="341313" indent="-341313">
              <a:spcAft>
                <a:spcPts val="6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Times New Roman" panose="02020603050405020304" pitchFamily="18" charset="0"/>
              </a:rPr>
              <a:t>3: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greedy liars will mislead blind for profit.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Deceptive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(fabricated) words</a:t>
            </a:r>
          </a:p>
          <a:p>
            <a:pPr lvl="1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Destruction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is not dozing / slumbering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CC"/>
                </a:solidFill>
                <a:ea typeface="Times New Roman" panose="02020603050405020304" pitchFamily="18" charset="0"/>
              </a:rPr>
              <a:t>Donations</a:t>
            </a:r>
            <a:r>
              <a:rPr lang="en-US" sz="3000" dirty="0">
                <a:solidFill>
                  <a:schemeClr val="bg1"/>
                </a:solidFill>
                <a:ea typeface="Times New Roman" panose="02020603050405020304" pitchFamily="18" charset="0"/>
              </a:rPr>
              <a:t> (covetousness) not always free</a:t>
            </a:r>
          </a:p>
        </p:txBody>
      </p:sp>
    </p:spTree>
    <p:extLst>
      <p:ext uri="{BB962C8B-B14F-4D97-AF65-F5344CB8AC3E}">
        <p14:creationId xmlns:p14="http://schemas.microsoft.com/office/powerpoint/2010/main" val="298042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606"/>
            <a:ext cx="8229600" cy="7853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Belief determines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2873"/>
            <a:ext cx="8229600" cy="5384799"/>
          </a:xfrm>
        </p:spPr>
        <p:txBody>
          <a:bodyPr/>
          <a:lstStyle/>
          <a:p>
            <a:pPr marL="0" indent="0" algn="ctr">
              <a:spcAft>
                <a:spcPts val="300"/>
              </a:spcAft>
              <a:buNone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Sad ending: 2 Peter 2: </a:t>
            </a:r>
            <a:b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teachers or converts?</a:t>
            </a:r>
          </a:p>
          <a:p>
            <a:pPr marL="573088" indent="-573088">
              <a:spcAft>
                <a:spcPts val="3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Times New Roman" panose="02020603050405020304" pitchFamily="18" charset="0"/>
              </a:rPr>
              <a:t>19-20:</a:t>
            </a:r>
            <a:r>
              <a:rPr lang="en-US" sz="3200" dirty="0">
                <a:solidFill>
                  <a:srgbClr val="00FFCC"/>
                </a:solidFill>
                <a:ea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fate of false teachers concludes chapter.</a:t>
            </a:r>
          </a:p>
          <a:p>
            <a:pPr marL="573088" indent="-573088">
              <a:spcAft>
                <a:spcPts val="3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Times New Roman" panose="02020603050405020304" pitchFamily="18" charset="0"/>
              </a:rPr>
              <a:t>21:</a:t>
            </a:r>
            <a:r>
              <a:rPr lang="en-US" dirty="0">
                <a:solidFill>
                  <a:srgbClr val="00FFCC"/>
                </a:solidFill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includes fate of converts (2, 18).</a:t>
            </a:r>
          </a:p>
          <a:p>
            <a:pPr marL="573088" indent="-573088">
              <a:spcAft>
                <a:spcPts val="300"/>
              </a:spcAft>
              <a:buNone/>
            </a:pPr>
            <a:r>
              <a:rPr lang="en-US" sz="2400" dirty="0">
                <a:solidFill>
                  <a:srgbClr val="00FFCC"/>
                </a:solidFill>
                <a:ea typeface="Times New Roman" panose="02020603050405020304" pitchFamily="18" charset="0"/>
              </a:rPr>
              <a:t>22: 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both groups suffer same tragic end.  Mt.15:14</a:t>
            </a:r>
          </a:p>
        </p:txBody>
      </p:sp>
    </p:spTree>
    <p:extLst>
      <p:ext uri="{BB962C8B-B14F-4D97-AF65-F5344CB8AC3E}">
        <p14:creationId xmlns:p14="http://schemas.microsoft.com/office/powerpoint/2010/main" val="298916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17780" y="630384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600" dirty="0">
                <a:solidFill>
                  <a:srgbClr val="FFC000"/>
                </a:solidFill>
                <a:ea typeface="Verdana" panose="020B0604030504040204" pitchFamily="34" charset="0"/>
              </a:rPr>
              <a:t>The World Defiles,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20a</a:t>
            </a: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‘World’ is not earth . . . 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‘World’ is not people in general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00"/>
                </a:solidFill>
                <a:ea typeface="Times New Roman" panose="02020603050405020304" pitchFamily="18" charset="0"/>
              </a:rPr>
              <a:t>World: all that is hostile to God,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20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Lost in sin; wholly at odds with anything divine, ruined and depraved </a:t>
            </a:r>
            <a:r>
              <a:rPr lang="en-US" sz="1800" dirty="0">
                <a:solidFill>
                  <a:schemeClr val="bg1"/>
                </a:solidFill>
                <a:ea typeface="Times New Roman" panose="02020603050405020304" pitchFamily="18" charset="0"/>
              </a:rPr>
              <a:t>– BDAG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699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4"/>
            <a:ext cx="8229600" cy="886975"/>
          </a:xfrm>
        </p:spPr>
        <p:txBody>
          <a:bodyPr/>
          <a:lstStyle/>
          <a:p>
            <a:r>
              <a:rPr lang="en-US" sz="3400" dirty="0">
                <a:solidFill>
                  <a:srgbClr val="CCFFFF"/>
                </a:solidFill>
              </a:rPr>
              <a:t>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9053"/>
            <a:ext cx="8229600" cy="5384799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Escaped pollutions – stain, defilement, filthy things  [synonym: v.10].  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Ja.1:27, keep oneself </a:t>
            </a:r>
            <a:r>
              <a:rPr lang="en-US" sz="3200" i="1" dirty="0">
                <a:solidFill>
                  <a:schemeClr val="bg1"/>
                </a:solidFill>
                <a:ea typeface="Times New Roman" panose="02020603050405020304" pitchFamily="18" charset="0"/>
              </a:rPr>
              <a:t>unstained</a:t>
            </a: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 by the world.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135"/>
            <a:ext cx="8229600" cy="665302"/>
          </a:xfrm>
        </p:spPr>
        <p:txBody>
          <a:bodyPr/>
          <a:lstStyle/>
          <a:p>
            <a:r>
              <a:rPr lang="en-US" sz="3400" dirty="0">
                <a:solidFill>
                  <a:schemeClr val="bg1"/>
                </a:solidFill>
              </a:rPr>
              <a:t>Synonym:</a:t>
            </a:r>
            <a:r>
              <a:rPr lang="en-US" sz="3400" dirty="0">
                <a:solidFill>
                  <a:srgbClr val="CCFFFF"/>
                </a:solidFill>
              </a:rPr>
              <a:t> the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FEF49-D215-45CC-B150-F310FB4A7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2805"/>
            <a:ext cx="8229600" cy="5689595"/>
          </a:xfrm>
        </p:spPr>
        <p:txBody>
          <a:bodyPr/>
          <a:lstStyle/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CC"/>
                </a:solidFill>
                <a:ea typeface="Times New Roman" panose="02020603050405020304" pitchFamily="18" charset="0"/>
              </a:rPr>
              <a:t>Thoughts, opinions, actions, phases of society: </a:t>
            </a:r>
            <a:r>
              <a:rPr lang="en-US" i="1" dirty="0">
                <a:solidFill>
                  <a:srgbClr val="CCFFCC"/>
                </a:solidFill>
                <a:ea typeface="Times New Roman" panose="02020603050405020304" pitchFamily="18" charset="0"/>
              </a:rPr>
              <a:t>religious world, scientific world…</a:t>
            </a:r>
            <a:endParaRPr lang="en-US" dirty="0">
              <a:solidFill>
                <a:srgbClr val="CCFFCC"/>
              </a:solidFill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2 Co.4:4, 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whose minds the </a:t>
            </a:r>
            <a:r>
              <a:rPr lang="en-US" i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god of this age</a:t>
            </a:r>
            <a:r>
              <a:rPr lang="en-US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has </a:t>
            </a:r>
            <a:r>
              <a:rPr lang="en-US" u="sng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blinded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who </a:t>
            </a:r>
            <a:r>
              <a:rPr lang="en-US" u="sng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 not believe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lest the </a:t>
            </a:r>
            <a:r>
              <a:rPr lang="en-US" u="sng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light of the gospel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of the glory of Christ, who is the image of God, should shine on them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Ga.1:4, 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who gave Himself for our sins, that He might deliver us from this </a:t>
            </a:r>
            <a:r>
              <a:rPr lang="en-US" i="1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present evil age  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A90B42-2AA2-4545-BC28-84BFBF7F80D4}"/>
              </a:ext>
            </a:extLst>
          </p:cNvPr>
          <p:cNvSpPr/>
          <p:nvPr/>
        </p:nvSpPr>
        <p:spPr>
          <a:xfrm>
            <a:off x="1099120" y="5375568"/>
            <a:ext cx="6954982" cy="1034472"/>
          </a:xfrm>
          <a:prstGeom prst="rect">
            <a:avLst/>
          </a:prstGeom>
          <a:solidFill>
            <a:schemeClr val="tx1"/>
          </a:solidFill>
          <a:ln>
            <a:solidFill>
              <a:srgbClr val="FFCC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spite of revelation </a:t>
            </a: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conscience, faithful were few, evil was predominant</a:t>
            </a:r>
          </a:p>
        </p:txBody>
      </p:sp>
    </p:spTree>
    <p:extLst>
      <p:ext uri="{BB962C8B-B14F-4D97-AF65-F5344CB8AC3E}">
        <p14:creationId xmlns:p14="http://schemas.microsoft.com/office/powerpoint/2010/main" val="335943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420186" y="630384"/>
            <a:ext cx="4319786" cy="459507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The World Defiles, 20a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81C3CF3-7ED0-405C-894B-B2C3675920F5}"/>
              </a:ext>
            </a:extLst>
          </p:cNvPr>
          <p:cNvSpPr/>
          <p:nvPr/>
        </p:nvSpPr>
        <p:spPr>
          <a:xfrm>
            <a:off x="1413167" y="1244600"/>
            <a:ext cx="6324599" cy="1364671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Jesus Saves</a:t>
            </a:r>
            <a:r>
              <a:rPr lang="en-US" sz="3600" dirty="0">
                <a:solidFill>
                  <a:srgbClr val="FFC000"/>
                </a:solidFill>
                <a:ea typeface="Verdana" panose="020B0604030504040204" pitchFamily="34" charset="0"/>
              </a:rPr>
              <a:t>, </a:t>
            </a:r>
            <a:r>
              <a:rPr lang="en-US" sz="3600" dirty="0">
                <a:solidFill>
                  <a:schemeClr val="bg1"/>
                </a:solidFill>
                <a:ea typeface="Verdana" panose="020B0604030504040204" pitchFamily="34" charset="0"/>
              </a:rPr>
              <a:t>20b</a:t>
            </a:r>
          </a:p>
        </p:txBody>
      </p:sp>
    </p:spTree>
    <p:extLst>
      <p:ext uri="{BB962C8B-B14F-4D97-AF65-F5344CB8AC3E}">
        <p14:creationId xmlns:p14="http://schemas.microsoft.com/office/powerpoint/2010/main" val="679294800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2319</TotalTime>
  <Words>1286</Words>
  <Application>Microsoft Office PowerPoint</Application>
  <PresentationFormat>On-screen Show (4:3)</PresentationFormat>
  <Paragraphs>145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Verdana</vt:lpstr>
      <vt:lpstr>Wingdings</vt:lpstr>
      <vt:lpstr>1_Default Design</vt:lpstr>
      <vt:lpstr>PowerPoint Presentation</vt:lpstr>
      <vt:lpstr>Belief determines behavior</vt:lpstr>
      <vt:lpstr>Belief determines behavior</vt:lpstr>
      <vt:lpstr>Belief determines behavior</vt:lpstr>
      <vt:lpstr>PowerPoint Presentation</vt:lpstr>
      <vt:lpstr>World</vt:lpstr>
      <vt:lpstr>World</vt:lpstr>
      <vt:lpstr>Synonym: the times</vt:lpstr>
      <vt:lpstr>PowerPoint Presentation</vt:lpstr>
      <vt:lpstr>Jesus is Lord and Savior</vt:lpstr>
      <vt:lpstr>PowerPoint Presentation</vt:lpstr>
      <vt:lpstr>Cause: entanglements</vt:lpstr>
      <vt:lpstr>Cause Condition: worse off (20-21)</vt:lpstr>
      <vt:lpstr>Cause Condition Comparison:</vt:lpstr>
      <vt:lpstr>PowerPoint Presentation</vt:lpstr>
      <vt:lpstr>1. Possibility of apostasy</vt:lpstr>
      <vt:lpstr>1. Possibility of apostasy</vt:lpstr>
      <vt:lpstr>1. Possibility of apostasy</vt:lpstr>
      <vt:lpstr>1. Possibility of apostasy</vt:lpstr>
      <vt:lpstr>1. Possibility of apostasy</vt:lpstr>
      <vt:lpstr>1. Possibility of apostasy</vt:lpstr>
      <vt:lpstr>1. Possibility of apostasy</vt:lpstr>
      <vt:lpstr>2. Worldlings uses means to attract saints</vt:lpstr>
      <vt:lpstr>2. Worldlings uses means to attract saints</vt:lpstr>
      <vt:lpstr>2. Worldlings uses means to attract saints</vt:lpstr>
      <vt:lpstr>3. Lord uses means to keep us saved</vt:lpstr>
      <vt:lpstr>Conclusion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45</cp:revision>
  <dcterms:created xsi:type="dcterms:W3CDTF">2006-09-18T21:36:30Z</dcterms:created>
  <dcterms:modified xsi:type="dcterms:W3CDTF">2021-08-22T03:15:29Z</dcterms:modified>
</cp:coreProperties>
</file>