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1"/>
  </p:notesMasterIdLst>
  <p:sldIdLst>
    <p:sldId id="369" r:id="rId3"/>
    <p:sldId id="305" r:id="rId4"/>
    <p:sldId id="366" r:id="rId5"/>
    <p:sldId id="395" r:id="rId6"/>
    <p:sldId id="441" r:id="rId7"/>
    <p:sldId id="442" r:id="rId8"/>
    <p:sldId id="443" r:id="rId9"/>
    <p:sldId id="460" r:id="rId10"/>
    <p:sldId id="459" r:id="rId11"/>
    <p:sldId id="463" r:id="rId12"/>
    <p:sldId id="444" r:id="rId13"/>
    <p:sldId id="445" r:id="rId14"/>
    <p:sldId id="446" r:id="rId15"/>
    <p:sldId id="447" r:id="rId16"/>
    <p:sldId id="448" r:id="rId17"/>
    <p:sldId id="449" r:id="rId18"/>
    <p:sldId id="461" r:id="rId19"/>
    <p:sldId id="450" r:id="rId20"/>
    <p:sldId id="413" r:id="rId21"/>
    <p:sldId id="451" r:id="rId22"/>
    <p:sldId id="452" r:id="rId23"/>
    <p:sldId id="453" r:id="rId24"/>
    <p:sldId id="454" r:id="rId25"/>
    <p:sldId id="455" r:id="rId26"/>
    <p:sldId id="456" r:id="rId27"/>
    <p:sldId id="457" r:id="rId28"/>
    <p:sldId id="458" r:id="rId29"/>
    <p:sldId id="462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0C0C0"/>
    <a:srgbClr val="FFFF00"/>
    <a:srgbClr val="FF9900"/>
    <a:srgbClr val="800000"/>
    <a:srgbClr val="99FF33"/>
    <a:srgbClr val="FFCC00"/>
    <a:srgbClr val="CCFFFF"/>
    <a:srgbClr val="FFCC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2623" autoAdjust="0"/>
    <p:restoredTop sz="94660"/>
  </p:normalViewPr>
  <p:slideViewPr>
    <p:cSldViewPr showGuides="1">
      <p:cViewPr varScale="1">
        <p:scale>
          <a:sx n="82" d="100"/>
          <a:sy n="82" d="100"/>
        </p:scale>
        <p:origin x="1152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y Johnson" userId="2df4d96252200d5b" providerId="LiveId" clId="{981249ED-CDDE-4A0F-8BBB-27CD9554A890}"/>
    <pc:docChg chg="delSld">
      <pc:chgData name="Ty Johnson" userId="2df4d96252200d5b" providerId="LiveId" clId="{981249ED-CDDE-4A0F-8BBB-27CD9554A890}" dt="2021-08-28T23:40:50.548" v="1" actId="47"/>
      <pc:docMkLst>
        <pc:docMk/>
      </pc:docMkLst>
      <pc:sldChg chg="del">
        <pc:chgData name="Ty Johnson" userId="2df4d96252200d5b" providerId="LiveId" clId="{981249ED-CDDE-4A0F-8BBB-27CD9554A890}" dt="2021-08-28T23:40:50.548" v="1" actId="47"/>
        <pc:sldMkLst>
          <pc:docMk/>
          <pc:sldMk cId="0" sldId="289"/>
        </pc:sldMkLst>
      </pc:sldChg>
      <pc:sldChg chg="del">
        <pc:chgData name="Ty Johnson" userId="2df4d96252200d5b" providerId="LiveId" clId="{981249ED-CDDE-4A0F-8BBB-27CD9554A890}" dt="2021-08-28T23:40:43.251" v="0" actId="47"/>
        <pc:sldMkLst>
          <pc:docMk/>
          <pc:sldMk cId="1456885882" sldId="301"/>
        </pc:sldMkLst>
      </pc:sldChg>
      <pc:sldChg chg="del">
        <pc:chgData name="Ty Johnson" userId="2df4d96252200d5b" providerId="LiveId" clId="{981249ED-CDDE-4A0F-8BBB-27CD9554A890}" dt="2021-08-28T23:40:43.251" v="0" actId="47"/>
        <pc:sldMkLst>
          <pc:docMk/>
          <pc:sldMk cId="2890865879" sldId="303"/>
        </pc:sldMkLst>
      </pc:sldChg>
      <pc:sldChg chg="del">
        <pc:chgData name="Ty Johnson" userId="2df4d96252200d5b" providerId="LiveId" clId="{981249ED-CDDE-4A0F-8BBB-27CD9554A890}" dt="2021-08-28T23:40:43.251" v="0" actId="47"/>
        <pc:sldMkLst>
          <pc:docMk/>
          <pc:sldMk cId="297008950" sldId="36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654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3375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3173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2387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091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7449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307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147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956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86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142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3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315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427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797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4080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412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96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600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000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254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9939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33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26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44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9251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3469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184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5816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3743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461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50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419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697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511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818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What if someone said that . . .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altLang="en-US" dirty="0">
                <a:solidFill>
                  <a:srgbClr val="FFFFCC"/>
                </a:solidFill>
              </a:rPr>
              <a:t>We should be like Jesus?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altLang="en-US" dirty="0">
                <a:solidFill>
                  <a:srgbClr val="FFFFCC"/>
                </a:solidFill>
              </a:rPr>
              <a:t>Being like Jesus includes sending away honest seekers?  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altLang="en-US" dirty="0">
                <a:solidFill>
                  <a:srgbClr val="FFFFCC"/>
                </a:solidFill>
              </a:rPr>
              <a:t>He insulted sincere woman in need?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rgbClr val="FFFFCC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962FF19-4BAF-4FA0-9C63-D9F75C8F941C}"/>
              </a:ext>
            </a:extLst>
          </p:cNvPr>
          <p:cNvSpPr/>
          <p:nvPr/>
        </p:nvSpPr>
        <p:spPr>
          <a:xfrm>
            <a:off x="990600" y="3810000"/>
            <a:ext cx="7162800" cy="12192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At first glance, He appears to do this to a mother in need </a:t>
            </a:r>
            <a:r>
              <a:rPr lang="en-US" sz="2800" dirty="0">
                <a:solidFill>
                  <a:schemeClr val="bg1"/>
                </a:solidFill>
              </a:rPr>
              <a:t>– </a:t>
            </a:r>
            <a:r>
              <a:rPr lang="en-US" sz="2800" u="sng" dirty="0">
                <a:solidFill>
                  <a:schemeClr val="bg1"/>
                </a:solidFill>
              </a:rPr>
              <a:t>Mt.15</a:t>
            </a:r>
            <a:r>
              <a:rPr lang="en-US" sz="2800" dirty="0">
                <a:solidFill>
                  <a:schemeClr val="bg1"/>
                </a:solidFill>
              </a:rPr>
              <a:t>; </a:t>
            </a:r>
            <a:r>
              <a:rPr lang="en-US" sz="2800" u="sng" dirty="0">
                <a:solidFill>
                  <a:schemeClr val="bg1"/>
                </a:solidFill>
              </a:rPr>
              <a:t>Mk.7</a:t>
            </a:r>
            <a:endParaRPr lang="en-US" sz="2000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71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Mt.15:22;  Mk.7:25-26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u="sng" dirty="0">
                <a:solidFill>
                  <a:srgbClr val="C0C0C0"/>
                </a:solidFill>
              </a:rPr>
              <a:t>Woman of Canaan </a:t>
            </a:r>
            <a:r>
              <a:rPr lang="en-US" altLang="en-US" dirty="0">
                <a:solidFill>
                  <a:srgbClr val="C0C0C0"/>
                </a:solidFill>
              </a:rPr>
              <a:t>/ </a:t>
            </a:r>
            <a:r>
              <a:rPr lang="en-US" altLang="en-US" u="sng" dirty="0">
                <a:solidFill>
                  <a:srgbClr val="C0C0C0"/>
                </a:solidFill>
              </a:rPr>
              <a:t>Greek</a:t>
            </a:r>
            <a:r>
              <a:rPr lang="en-US" altLang="en-US" dirty="0">
                <a:solidFill>
                  <a:srgbClr val="C0C0C0"/>
                </a:solidFill>
              </a:rPr>
              <a:t>, </a:t>
            </a:r>
            <a:r>
              <a:rPr lang="en-US" altLang="en-US" u="sng" dirty="0" err="1">
                <a:solidFill>
                  <a:srgbClr val="C0C0C0"/>
                </a:solidFill>
              </a:rPr>
              <a:t>Syrophoen</a:t>
            </a:r>
            <a:r>
              <a:rPr lang="en-US" altLang="en-US" dirty="0">
                <a:solidFill>
                  <a:srgbClr val="C0C0C0"/>
                </a:solidFill>
              </a:rPr>
              <a:t>.</a:t>
            </a:r>
          </a:p>
          <a:p>
            <a:pPr marL="517525" lvl="1" indent="-23177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C0C0C0"/>
                </a:solidFill>
              </a:rPr>
              <a:t>‘Greek’ – heritage, or ‘alien’ (Gentile…)</a:t>
            </a:r>
          </a:p>
          <a:p>
            <a:pPr marL="517525" lvl="1" indent="-23177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C0C0C0"/>
                </a:solidFill>
              </a:rPr>
              <a:t>Foreigner knows Jesus.  </a:t>
            </a:r>
            <a:r>
              <a:rPr lang="en-US" altLang="en-US" dirty="0">
                <a:solidFill>
                  <a:srgbClr val="C0C0C0"/>
                </a:solidFill>
              </a:rPr>
              <a:t>Mk.3:8; Lk.6:17ff</a:t>
            </a:r>
            <a:endParaRPr lang="en-US" altLang="en-US" sz="3200" dirty="0">
              <a:solidFill>
                <a:srgbClr val="C0C0C0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u="sng" dirty="0">
                <a:solidFill>
                  <a:srgbClr val="C0C0C0"/>
                </a:solidFill>
              </a:rPr>
              <a:t>Cried out</a:t>
            </a:r>
            <a:r>
              <a:rPr lang="en-US" altLang="en-US" dirty="0">
                <a:solidFill>
                  <a:srgbClr val="C0C0C0"/>
                </a:solidFill>
              </a:rPr>
              <a:t> – (‘kept crying out’)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u="sng" dirty="0">
                <a:solidFill>
                  <a:srgbClr val="C0C0C0"/>
                </a:solidFill>
              </a:rPr>
              <a:t>Have mercy on me</a:t>
            </a:r>
            <a:r>
              <a:rPr lang="en-US" altLang="en-US" dirty="0">
                <a:solidFill>
                  <a:srgbClr val="C0C0C0"/>
                </a:solidFill>
              </a:rPr>
              <a:t> – (‘me’?)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u="sng" dirty="0">
                <a:solidFill>
                  <a:srgbClr val="C0C0C0"/>
                </a:solidFill>
              </a:rPr>
              <a:t>Lord / Son of David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u="sng" dirty="0">
                <a:solidFill>
                  <a:srgbClr val="C0C0C0"/>
                </a:solidFill>
              </a:rPr>
              <a:t>Little daughter</a:t>
            </a:r>
            <a:r>
              <a:rPr lang="en-US" altLang="en-US" dirty="0">
                <a:solidFill>
                  <a:srgbClr val="C0C0C0"/>
                </a:solidFill>
              </a:rPr>
              <a:t> – </a:t>
            </a:r>
            <a:r>
              <a:rPr lang="en-US" altLang="en-US" sz="2800" dirty="0">
                <a:solidFill>
                  <a:srgbClr val="C0C0C0"/>
                </a:solidFill>
              </a:rPr>
              <a:t>(as Mk.5:23)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u="sng" dirty="0">
                <a:solidFill>
                  <a:srgbClr val="C0C0C0"/>
                </a:solidFill>
              </a:rPr>
              <a:t>Severely demon-possessed </a:t>
            </a:r>
            <a:r>
              <a:rPr lang="en-US" altLang="en-US" sz="2800" dirty="0">
                <a:solidFill>
                  <a:srgbClr val="C0C0C0"/>
                </a:solidFill>
              </a:rPr>
              <a:t>(Mt.9:32; 12:22)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u="sng" dirty="0">
                <a:solidFill>
                  <a:schemeClr val="bg1"/>
                </a:solidFill>
              </a:rPr>
              <a:t>Kept asking Him</a:t>
            </a:r>
            <a:r>
              <a:rPr lang="en-US" altLang="en-US" dirty="0">
                <a:solidFill>
                  <a:schemeClr val="bg1"/>
                </a:solidFill>
              </a:rPr>
              <a:t> – begging</a:t>
            </a:r>
            <a:r>
              <a:rPr lang="en-US" altLang="en-US" u="sng" dirty="0">
                <a:solidFill>
                  <a:schemeClr val="bg1"/>
                </a:solidFill>
              </a:rPr>
              <a:t> 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895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Mt.15:23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u="sng" dirty="0">
                <a:solidFill>
                  <a:schemeClr val="bg1"/>
                </a:solidFill>
              </a:rPr>
              <a:t>Not a word </a:t>
            </a:r>
            <a:r>
              <a:rPr lang="en-US" altLang="en-US" dirty="0">
                <a:solidFill>
                  <a:schemeClr val="bg1"/>
                </a:solidFill>
              </a:rPr>
              <a:t>– </a:t>
            </a:r>
            <a:r>
              <a:rPr lang="en-US" altLang="en-US" u="sng" dirty="0">
                <a:solidFill>
                  <a:srgbClr val="FFFFCC"/>
                </a:solidFill>
              </a:rPr>
              <a:t>1</a:t>
            </a:r>
            <a:r>
              <a:rPr lang="en-US" altLang="en-US" u="sng" baseline="30000" dirty="0">
                <a:solidFill>
                  <a:srgbClr val="FFFFCC"/>
                </a:solidFill>
              </a:rPr>
              <a:t>st</a:t>
            </a:r>
            <a:r>
              <a:rPr lang="en-US" altLang="en-US" u="sng" dirty="0">
                <a:solidFill>
                  <a:srgbClr val="FFFFCC"/>
                </a:solidFill>
              </a:rPr>
              <a:t> test of her faith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rgbClr val="FFFF00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Bef>
                <a:spcPts val="2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‘</a:t>
            </a:r>
            <a:r>
              <a:rPr lang="en-US" altLang="en-US" u="sng" dirty="0">
                <a:solidFill>
                  <a:schemeClr val="bg1"/>
                </a:solidFill>
              </a:rPr>
              <a:t>Disciples</a:t>
            </a:r>
            <a:r>
              <a:rPr lang="en-US" altLang="en-US" dirty="0">
                <a:solidFill>
                  <a:schemeClr val="bg1"/>
                </a:solidFill>
              </a:rPr>
              <a:t> . . . </a:t>
            </a:r>
            <a:r>
              <a:rPr lang="en-US" altLang="en-US" u="sng" dirty="0">
                <a:solidFill>
                  <a:schemeClr val="bg1"/>
                </a:solidFill>
              </a:rPr>
              <a:t>Send her away</a:t>
            </a:r>
            <a:r>
              <a:rPr lang="en-US" altLang="en-US" dirty="0">
                <a:solidFill>
                  <a:schemeClr val="bg1"/>
                </a:solidFill>
              </a:rPr>
              <a:t>!’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‘</a:t>
            </a:r>
            <a:r>
              <a:rPr lang="en-US" altLang="en-US" u="sng" dirty="0">
                <a:solidFill>
                  <a:schemeClr val="bg1"/>
                </a:solidFill>
              </a:rPr>
              <a:t>Cries out after us</a:t>
            </a:r>
            <a:r>
              <a:rPr lang="en-US" altLang="en-US" dirty="0">
                <a:solidFill>
                  <a:schemeClr val="bg1"/>
                </a:solidFill>
              </a:rPr>
              <a:t>’ </a:t>
            </a:r>
            <a:r>
              <a:rPr lang="en-US" altLang="en-US" sz="2800" dirty="0">
                <a:solidFill>
                  <a:schemeClr val="bg1"/>
                </a:solidFill>
              </a:rPr>
              <a:t>(as v.22)</a:t>
            </a:r>
            <a:endParaRPr lang="en-US" altLang="en-US" dirty="0">
              <a:solidFill>
                <a:schemeClr val="bg1"/>
              </a:solidFill>
            </a:endParaRP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D71F5C8-2D02-417A-B35D-C4DE36441361}"/>
              </a:ext>
            </a:extLst>
          </p:cNvPr>
          <p:cNvSpPr/>
          <p:nvPr/>
        </p:nvSpPr>
        <p:spPr>
          <a:xfrm>
            <a:off x="2100989" y="1691706"/>
            <a:ext cx="4944335" cy="1143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‘The silence of God</a:t>
            </a:r>
            <a:br>
              <a:rPr lang="en-US" sz="3200" dirty="0"/>
            </a:br>
            <a:r>
              <a:rPr lang="en-US" sz="3200" dirty="0"/>
              <a:t>is faith’s bitterest trial’</a:t>
            </a:r>
          </a:p>
        </p:txBody>
      </p:sp>
    </p:spTree>
    <p:extLst>
      <p:ext uri="{BB962C8B-B14F-4D97-AF65-F5344CB8AC3E}">
        <p14:creationId xmlns:p14="http://schemas.microsoft.com/office/powerpoint/2010/main" val="289162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Mt.15:24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‘</a:t>
            </a:r>
            <a:r>
              <a:rPr lang="en-US" altLang="en-US" u="sng" dirty="0">
                <a:solidFill>
                  <a:schemeClr val="bg1"/>
                </a:solidFill>
              </a:rPr>
              <a:t>But</a:t>
            </a:r>
            <a:r>
              <a:rPr lang="en-US" altLang="en-US" dirty="0">
                <a:solidFill>
                  <a:schemeClr val="bg1"/>
                </a:solidFill>
              </a:rPr>
              <a:t>’ – adversative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Who is she to rewrite His mission?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He finally speaks: shuts the door (worse than His silence)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‘</a:t>
            </a:r>
            <a:r>
              <a:rPr lang="en-US" altLang="en-US" u="sng" dirty="0">
                <a:solidFill>
                  <a:schemeClr val="bg1"/>
                </a:solidFill>
              </a:rPr>
              <a:t>Israel only</a:t>
            </a:r>
            <a:r>
              <a:rPr lang="en-US" altLang="en-US" dirty="0">
                <a:solidFill>
                  <a:schemeClr val="bg1"/>
                </a:solidFill>
              </a:rPr>
              <a:t>’ – Mt.10:5-6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u="sng" dirty="0">
                <a:solidFill>
                  <a:srgbClr val="FFFFCC"/>
                </a:solidFill>
              </a:rPr>
              <a:t>2</a:t>
            </a:r>
            <a:r>
              <a:rPr lang="en-US" altLang="en-US" sz="3200" u="sng" baseline="30000" dirty="0">
                <a:solidFill>
                  <a:srgbClr val="FFFFCC"/>
                </a:solidFill>
              </a:rPr>
              <a:t>nd</a:t>
            </a:r>
            <a:r>
              <a:rPr lang="en-US" altLang="en-US" sz="3200" u="sng" dirty="0">
                <a:solidFill>
                  <a:srgbClr val="FFFFCC"/>
                </a:solidFill>
              </a:rPr>
              <a:t> test of faith</a:t>
            </a:r>
          </a:p>
        </p:txBody>
      </p:sp>
    </p:spTree>
    <p:extLst>
      <p:ext uri="{BB962C8B-B14F-4D97-AF65-F5344CB8AC3E}">
        <p14:creationId xmlns:p14="http://schemas.microsoft.com/office/powerpoint/2010/main" val="3219353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Mt.15:25;  Mk.7:25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u="sng" dirty="0">
                <a:solidFill>
                  <a:schemeClr val="bg1"/>
                </a:solidFill>
              </a:rPr>
              <a:t>She came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u="sng" dirty="0">
                <a:solidFill>
                  <a:schemeClr val="bg1"/>
                </a:solidFill>
              </a:rPr>
              <a:t>She worshipped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Fell at His feet, Mk.7:25 – Jew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She increased her pleas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u="sng" dirty="0">
                <a:solidFill>
                  <a:schemeClr val="bg1"/>
                </a:solidFill>
              </a:rPr>
              <a:t>She acknowledged</a:t>
            </a:r>
            <a:r>
              <a:rPr lang="en-US" altLang="en-US" dirty="0">
                <a:solidFill>
                  <a:schemeClr val="bg1"/>
                </a:solidFill>
              </a:rPr>
              <a:t>: ‘Lord’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u="sng" dirty="0">
                <a:solidFill>
                  <a:schemeClr val="bg1"/>
                </a:solidFill>
              </a:rPr>
              <a:t>She begged for help</a:t>
            </a:r>
            <a:r>
              <a:rPr lang="en-US" altLang="en-US" dirty="0">
                <a:solidFill>
                  <a:schemeClr val="bg1"/>
                </a:solidFill>
              </a:rPr>
              <a:t> – ‘come to the aid of’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E8412B9-1735-41B1-9958-530C5517E212}"/>
              </a:ext>
            </a:extLst>
          </p:cNvPr>
          <p:cNvSpPr/>
          <p:nvPr/>
        </p:nvSpPr>
        <p:spPr>
          <a:xfrm>
            <a:off x="1226124" y="4648200"/>
            <a:ext cx="6705600" cy="77816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His silence does not silence her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D709C8-3BDD-4459-B908-55B82164D988}"/>
              </a:ext>
            </a:extLst>
          </p:cNvPr>
          <p:cNvSpPr/>
          <p:nvPr/>
        </p:nvSpPr>
        <p:spPr>
          <a:xfrm>
            <a:off x="1219200" y="5546436"/>
            <a:ext cx="6705600" cy="77816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She does not lose hope, or leave</a:t>
            </a:r>
          </a:p>
        </p:txBody>
      </p:sp>
    </p:spTree>
    <p:extLst>
      <p:ext uri="{BB962C8B-B14F-4D97-AF65-F5344CB8AC3E}">
        <p14:creationId xmlns:p14="http://schemas.microsoft.com/office/powerpoint/2010/main" val="399014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Mt.15:26;  Mk.7:27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u="sng" dirty="0">
                <a:solidFill>
                  <a:srgbClr val="FFFFCC"/>
                </a:solidFill>
              </a:rPr>
              <a:t>3</a:t>
            </a:r>
            <a:r>
              <a:rPr lang="en-US" altLang="en-US" u="sng" baseline="30000" dirty="0">
                <a:solidFill>
                  <a:srgbClr val="FFFFCC"/>
                </a:solidFill>
              </a:rPr>
              <a:t>rd</a:t>
            </a:r>
            <a:r>
              <a:rPr lang="en-US" altLang="en-US" u="sng" dirty="0">
                <a:solidFill>
                  <a:srgbClr val="FFFFCC"/>
                </a:solidFill>
              </a:rPr>
              <a:t> test of faith</a:t>
            </a:r>
            <a:r>
              <a:rPr lang="en-US" altLang="en-US" dirty="0">
                <a:solidFill>
                  <a:srgbClr val="FFFFCC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– most severe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Not good to take… (</a:t>
            </a:r>
            <a:r>
              <a:rPr lang="en-US" altLang="en-US" i="1" dirty="0">
                <a:solidFill>
                  <a:schemeClr val="bg1"/>
                </a:solidFill>
              </a:rPr>
              <a:t>take away, deprive</a:t>
            </a:r>
            <a:r>
              <a:rPr lang="en-US" altLang="en-US" dirty="0">
                <a:solidFill>
                  <a:schemeClr val="bg1"/>
                </a:solidFill>
              </a:rPr>
              <a:t>)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Sheep are one thing, dogs another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CC"/>
                </a:solidFill>
              </a:rPr>
              <a:t>Canaanites are not members of chosen family any more than dogs are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Harsh words; kindest intentions – feed children first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Many would have stormed away…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Jesus is the only way…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Ph.4:2-3</a:t>
            </a:r>
          </a:p>
        </p:txBody>
      </p:sp>
    </p:spTree>
    <p:extLst>
      <p:ext uri="{BB962C8B-B14F-4D97-AF65-F5344CB8AC3E}">
        <p14:creationId xmlns:p14="http://schemas.microsoft.com/office/powerpoint/2010/main" val="3556461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Mt.15:27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Quick wit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Pieces of bread = napkins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Lk.16:</a:t>
            </a:r>
            <a:r>
              <a:rPr lang="en-US" altLang="en-US" sz="3200" u="sng" dirty="0">
                <a:solidFill>
                  <a:schemeClr val="bg1"/>
                </a:solidFill>
              </a:rPr>
              <a:t>21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If she is a dog…</a:t>
            </a:r>
            <a:r>
              <a:rPr lang="en-US" altLang="en-US" sz="3200" dirty="0">
                <a:solidFill>
                  <a:srgbClr val="FFC000"/>
                </a:solidFill>
              </a:rPr>
              <a:t>give her the scraps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Jesus tested her faith, taught His disciples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172A39-C74E-4F25-B84A-4E1481C2A92F}"/>
              </a:ext>
            </a:extLst>
          </p:cNvPr>
          <p:cNvSpPr/>
          <p:nvPr/>
        </p:nvSpPr>
        <p:spPr>
          <a:xfrm>
            <a:off x="2177902" y="4038600"/>
            <a:ext cx="4788197" cy="1219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They will need her faith in </a:t>
            </a:r>
            <a:b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dark days that lie ahead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98569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Mt.15:28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u="sng" dirty="0">
                <a:solidFill>
                  <a:schemeClr val="bg1"/>
                </a:solidFill>
              </a:rPr>
              <a:t>Then</a:t>
            </a:r>
            <a:r>
              <a:rPr lang="en-US" altLang="en-US" dirty="0">
                <a:solidFill>
                  <a:schemeClr val="bg1"/>
                </a:solidFill>
              </a:rPr>
              <a:t> (90x in Matthew)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u="sng" dirty="0">
                <a:solidFill>
                  <a:schemeClr val="bg1"/>
                </a:solidFill>
              </a:rPr>
              <a:t>Woman</a:t>
            </a:r>
            <a:r>
              <a:rPr lang="en-US" altLang="en-US" dirty="0">
                <a:solidFill>
                  <a:schemeClr val="bg1"/>
                </a:solidFill>
              </a:rPr>
              <a:t> (Jn.19:26)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u="sng" dirty="0">
                <a:solidFill>
                  <a:schemeClr val="bg1"/>
                </a:solidFill>
              </a:rPr>
              <a:t>Great ‘faith’</a:t>
            </a:r>
            <a:r>
              <a:rPr lang="en-US" altLang="en-US" dirty="0">
                <a:solidFill>
                  <a:schemeClr val="bg1"/>
                </a:solidFill>
              </a:rPr>
              <a:t> (not ‘love’)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u="sng" dirty="0">
                <a:solidFill>
                  <a:schemeClr val="bg1"/>
                </a:solidFill>
              </a:rPr>
              <a:t>Let it be</a:t>
            </a:r>
            <a:r>
              <a:rPr lang="en-US" altLang="en-US" dirty="0">
                <a:solidFill>
                  <a:schemeClr val="bg1"/>
                </a:solidFill>
              </a:rPr>
              <a:t> . . .  [Faith is Lord’s opportunity]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u="sng" dirty="0">
                <a:solidFill>
                  <a:schemeClr val="bg1"/>
                </a:solidFill>
              </a:rPr>
              <a:t>Healed</a:t>
            </a:r>
            <a:r>
              <a:rPr lang="en-US" altLang="en-US" dirty="0">
                <a:solidFill>
                  <a:schemeClr val="bg1"/>
                </a:solidFill>
              </a:rPr>
              <a:t> . . .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989C5F2-20E6-4B1E-BB28-DBAFAE72130F}"/>
              </a:ext>
            </a:extLst>
          </p:cNvPr>
          <p:cNvSpPr/>
          <p:nvPr/>
        </p:nvSpPr>
        <p:spPr>
          <a:xfrm>
            <a:off x="3276600" y="3657600"/>
            <a:ext cx="2590800" cy="119652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baseline="30000" dirty="0">
                <a:solidFill>
                  <a:srgbClr val="FFFF00"/>
                </a:solidFill>
              </a:rPr>
              <a:t>1 </a:t>
            </a:r>
            <a:r>
              <a:rPr lang="en-US" sz="3200" dirty="0"/>
              <a:t>At request</a:t>
            </a:r>
            <a:br>
              <a:rPr lang="en-US" sz="3200" dirty="0"/>
            </a:br>
            <a:r>
              <a:rPr lang="en-US" sz="3200" dirty="0"/>
              <a:t>of another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1B1260-346A-408A-8BC8-44707B69B09E}"/>
              </a:ext>
            </a:extLst>
          </p:cNvPr>
          <p:cNvSpPr/>
          <p:nvPr/>
        </p:nvSpPr>
        <p:spPr>
          <a:xfrm>
            <a:off x="6019800" y="3657600"/>
            <a:ext cx="2590800" cy="119652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baseline="30000" dirty="0">
                <a:solidFill>
                  <a:srgbClr val="FFFF00"/>
                </a:solidFill>
              </a:rPr>
              <a:t>2 </a:t>
            </a:r>
            <a:r>
              <a:rPr lang="en-US" sz="3200" dirty="0"/>
              <a:t>A Gentile, woman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E0F57B-8165-42F1-8DF1-9BA6BB9FABE0}"/>
              </a:ext>
            </a:extLst>
          </p:cNvPr>
          <p:cNvSpPr/>
          <p:nvPr/>
        </p:nvSpPr>
        <p:spPr>
          <a:xfrm>
            <a:off x="3276600" y="4975671"/>
            <a:ext cx="2590800" cy="119652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baseline="30000" dirty="0">
                <a:solidFill>
                  <a:srgbClr val="FFFF00"/>
                </a:solidFill>
              </a:rPr>
              <a:t>3 </a:t>
            </a:r>
            <a:r>
              <a:rPr lang="en-US" sz="3200" dirty="0"/>
              <a:t>At a</a:t>
            </a:r>
            <a:br>
              <a:rPr lang="en-US" sz="3200" dirty="0"/>
            </a:br>
            <a:r>
              <a:rPr lang="en-US" sz="3200" dirty="0"/>
              <a:t>distance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B55EFA-40D1-434F-8593-FDF644B22FB8}"/>
              </a:ext>
            </a:extLst>
          </p:cNvPr>
          <p:cNvSpPr/>
          <p:nvPr/>
        </p:nvSpPr>
        <p:spPr>
          <a:xfrm>
            <a:off x="6019800" y="4984899"/>
            <a:ext cx="2590800" cy="119652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baseline="30000" dirty="0">
                <a:solidFill>
                  <a:srgbClr val="FFFF00"/>
                </a:solidFill>
              </a:rPr>
              <a:t>4 </a:t>
            </a:r>
            <a:r>
              <a:rPr lang="en-US" sz="3200" dirty="0"/>
              <a:t>No vocal command</a:t>
            </a:r>
          </a:p>
        </p:txBody>
      </p:sp>
    </p:spTree>
    <p:extLst>
      <p:ext uri="{BB962C8B-B14F-4D97-AF65-F5344CB8AC3E}">
        <p14:creationId xmlns:p14="http://schemas.microsoft.com/office/powerpoint/2010/main" val="2043711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Mt.15:28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u="sng" dirty="0">
                <a:solidFill>
                  <a:schemeClr val="bg1"/>
                </a:solidFill>
              </a:rPr>
              <a:t>Then</a:t>
            </a:r>
            <a:r>
              <a:rPr lang="en-US" altLang="en-US" dirty="0">
                <a:solidFill>
                  <a:schemeClr val="bg1"/>
                </a:solidFill>
              </a:rPr>
              <a:t> (90x in Matthew)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u="sng" dirty="0">
                <a:solidFill>
                  <a:schemeClr val="bg1"/>
                </a:solidFill>
              </a:rPr>
              <a:t>Woman</a:t>
            </a:r>
            <a:r>
              <a:rPr lang="en-US" altLang="en-US" dirty="0">
                <a:solidFill>
                  <a:schemeClr val="bg1"/>
                </a:solidFill>
              </a:rPr>
              <a:t> (Jn.19:26)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u="sng" dirty="0">
                <a:solidFill>
                  <a:schemeClr val="bg1"/>
                </a:solidFill>
              </a:rPr>
              <a:t>Great ‘faith’</a:t>
            </a:r>
            <a:r>
              <a:rPr lang="en-US" altLang="en-US" dirty="0">
                <a:solidFill>
                  <a:schemeClr val="bg1"/>
                </a:solidFill>
              </a:rPr>
              <a:t> (not ‘love’)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u="sng" dirty="0">
                <a:solidFill>
                  <a:schemeClr val="bg1"/>
                </a:solidFill>
              </a:rPr>
              <a:t>Let it be</a:t>
            </a:r>
            <a:r>
              <a:rPr lang="en-US" altLang="en-US" dirty="0">
                <a:solidFill>
                  <a:schemeClr val="bg1"/>
                </a:solidFill>
              </a:rPr>
              <a:t> . . .  [Faith is Lord’s opportunity]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u="sng" dirty="0">
                <a:solidFill>
                  <a:schemeClr val="bg1"/>
                </a:solidFill>
              </a:rPr>
              <a:t>Healed</a:t>
            </a:r>
            <a:r>
              <a:rPr lang="en-US" altLang="en-US" dirty="0">
                <a:solidFill>
                  <a:schemeClr val="bg1"/>
                </a:solidFill>
              </a:rPr>
              <a:t> . . .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u="sng" dirty="0">
                <a:solidFill>
                  <a:schemeClr val="bg1"/>
                </a:solidFill>
              </a:rPr>
              <a:t>To her house</a:t>
            </a:r>
            <a:r>
              <a:rPr lang="en-US" altLang="en-US" dirty="0">
                <a:solidFill>
                  <a:schemeClr val="bg1"/>
                </a:solidFill>
              </a:rPr>
              <a:t>…  Left Him </a:t>
            </a:r>
            <a:r>
              <a:rPr lang="en-US" altLang="en-US" u="sng" dirty="0">
                <a:solidFill>
                  <a:schemeClr val="bg1"/>
                </a:solidFill>
              </a:rPr>
              <a:t>without seeing </a:t>
            </a:r>
            <a:r>
              <a:rPr lang="en-US" altLang="en-US" dirty="0">
                <a:solidFill>
                  <a:schemeClr val="bg1"/>
                </a:solidFill>
              </a:rPr>
              <a:t>answer to her prayer.   Hb.11:1</a:t>
            </a:r>
          </a:p>
        </p:txBody>
      </p:sp>
    </p:spTree>
    <p:extLst>
      <p:ext uri="{BB962C8B-B14F-4D97-AF65-F5344CB8AC3E}">
        <p14:creationId xmlns:p14="http://schemas.microsoft.com/office/powerpoint/2010/main" val="15697435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2347" y="1066800"/>
            <a:ext cx="3199306" cy="609600"/>
          </a:xfrm>
          <a:solidFill>
            <a:schemeClr val="tx1"/>
          </a:solidFill>
          <a:ln>
            <a:solidFill>
              <a:srgbClr val="FFCC00"/>
            </a:solidFill>
          </a:ln>
          <a:effectLst/>
        </p:spPr>
        <p:txBody>
          <a:bodyPr anchor="ctr" anchorCtr="0"/>
          <a:lstStyle/>
          <a:p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20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Meeting</a:t>
            </a:r>
            <a:b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Mt.15:21-28; Mk.7:24-30</a:t>
            </a:r>
            <a:endParaRPr lang="en-US" sz="1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1DC2810-1D0D-4B0A-8871-177F633C4E19}"/>
              </a:ext>
            </a:extLst>
          </p:cNvPr>
          <p:cNvSpPr txBox="1">
            <a:spLocks/>
          </p:cNvSpPr>
          <p:nvPr/>
        </p:nvSpPr>
        <p:spPr bwMode="auto">
          <a:xfrm>
            <a:off x="1743364" y="1828800"/>
            <a:ext cx="5667768" cy="1143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C00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36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Meaning</a:t>
            </a:r>
            <a:b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great faith?</a:t>
            </a:r>
          </a:p>
        </p:txBody>
      </p:sp>
    </p:spTree>
    <p:extLst>
      <p:ext uri="{BB962C8B-B14F-4D97-AF65-F5344CB8AC3E}">
        <p14:creationId xmlns:p14="http://schemas.microsoft.com/office/powerpoint/2010/main" val="28509594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altLang="en-US" sz="2400" dirty="0">
                <a:solidFill>
                  <a:srgbClr val="FF9900"/>
                </a:solidFill>
              </a:rPr>
              <a:t>1. </a:t>
            </a:r>
            <a:r>
              <a:rPr lang="en-US" altLang="en-US" sz="3600" dirty="0">
                <a:solidFill>
                  <a:schemeClr val="bg1"/>
                </a:solidFill>
              </a:rPr>
              <a:t>Great faith is produced by tests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solidFill>
                  <a:srgbClr val="FFFF00"/>
                </a:solidFill>
              </a:rPr>
              <a:t>Abraham: </a:t>
            </a:r>
            <a:r>
              <a:rPr lang="en-US" altLang="en-US" dirty="0">
                <a:solidFill>
                  <a:schemeClr val="bg1"/>
                </a:solidFill>
              </a:rPr>
              <a:t>Gn.12, 22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rgbClr val="FFFF00"/>
                </a:solidFill>
              </a:rPr>
              <a:t>Job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solidFill>
                  <a:srgbClr val="FFFF00"/>
                </a:solidFill>
              </a:rPr>
              <a:t>Devout Jewish sinners: </a:t>
            </a:r>
            <a:r>
              <a:rPr lang="en-US" altLang="en-US" dirty="0">
                <a:solidFill>
                  <a:schemeClr val="bg1"/>
                </a:solidFill>
              </a:rPr>
              <a:t>Ac.2:37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rgbClr val="FFFF00"/>
                </a:solidFill>
              </a:rPr>
              <a:t>Persecuted Christians:</a:t>
            </a:r>
            <a:r>
              <a:rPr lang="en-US" altLang="en-US" sz="3200" dirty="0">
                <a:solidFill>
                  <a:schemeClr val="bg1"/>
                </a:solidFill>
              </a:rPr>
              <a:t> 1 Pt.1:6-9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99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897640" y="1600200"/>
            <a:ext cx="5352893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dirty="0">
                <a:solidFill>
                  <a:srgbClr val="FFFF00"/>
                </a:solidFill>
              </a:rPr>
              <a:t>A Mother’s Faith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/>
          <a:lstStyle/>
          <a:p>
            <a:r>
              <a:rPr lang="en-US" altLang="en-US" sz="2400" dirty="0">
                <a:solidFill>
                  <a:srgbClr val="FF9900"/>
                </a:solidFill>
              </a:rPr>
              <a:t>2. </a:t>
            </a:r>
            <a:r>
              <a:rPr lang="en-US" altLang="en-US" sz="3600" dirty="0">
                <a:solidFill>
                  <a:schemeClr val="bg1"/>
                </a:solidFill>
              </a:rPr>
              <a:t>Great faith knows Jesus cares</a:t>
            </a:r>
            <a:br>
              <a:rPr lang="en-US" altLang="en-US" sz="3600" dirty="0">
                <a:solidFill>
                  <a:schemeClr val="bg1"/>
                </a:solidFill>
              </a:rPr>
            </a:br>
            <a:r>
              <a:rPr lang="en-US" altLang="en-US" sz="3600" dirty="0">
                <a:solidFill>
                  <a:schemeClr val="bg1"/>
                </a:solidFill>
              </a:rPr>
              <a:t>even if He does nothing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006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en-US" dirty="0">
                <a:solidFill>
                  <a:srgbClr val="FFFF00"/>
                </a:solidFill>
              </a:rPr>
              <a:t>Though He appears not to care, she believes the best in Him</a:t>
            </a:r>
            <a:endParaRPr lang="en-US" alt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156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/>
          <a:lstStyle/>
          <a:p>
            <a:r>
              <a:rPr lang="en-US" altLang="en-US" sz="2400" dirty="0">
                <a:solidFill>
                  <a:srgbClr val="FF9900"/>
                </a:solidFill>
              </a:rPr>
              <a:t>3. </a:t>
            </a:r>
            <a:r>
              <a:rPr lang="en-US" altLang="en-US" sz="3600" dirty="0">
                <a:solidFill>
                  <a:schemeClr val="bg1"/>
                </a:solidFill>
              </a:rPr>
              <a:t>Great faith blooms in</a:t>
            </a:r>
            <a:br>
              <a:rPr lang="en-US" altLang="en-US" sz="3600" dirty="0">
                <a:solidFill>
                  <a:schemeClr val="bg1"/>
                </a:solidFill>
              </a:rPr>
            </a:br>
            <a:r>
              <a:rPr lang="en-US" altLang="en-US" sz="3600" dirty="0">
                <a:solidFill>
                  <a:schemeClr val="bg1"/>
                </a:solidFill>
              </a:rPr>
              <a:t>unexpected people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006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00"/>
                </a:solidFill>
              </a:rPr>
              <a:t>OT parallel: Elijah / widow in Sidon, </a:t>
            </a:r>
            <a:r>
              <a:rPr lang="en-US" altLang="en-US" dirty="0">
                <a:solidFill>
                  <a:schemeClr val="bg1"/>
                </a:solidFill>
              </a:rPr>
              <a:t>1 K.17</a:t>
            </a:r>
          </a:p>
          <a:p>
            <a:pPr>
              <a:spcAft>
                <a:spcPts val="400"/>
              </a:spcAft>
            </a:pPr>
            <a:r>
              <a:rPr lang="en-US" sz="3000" dirty="0">
                <a:solidFill>
                  <a:schemeClr val="bg1"/>
                </a:solidFill>
              </a:rPr>
              <a:t>Foreigners; both live in same region.</a:t>
            </a:r>
          </a:p>
          <a:p>
            <a:pPr>
              <a:spcAft>
                <a:spcPts val="400"/>
              </a:spcAft>
            </a:pPr>
            <a:r>
              <a:rPr lang="en-US" sz="3000" dirty="0">
                <a:solidFill>
                  <a:schemeClr val="bg1"/>
                </a:solidFill>
              </a:rPr>
              <a:t>Linked to man of God  /  Son of God.</a:t>
            </a:r>
          </a:p>
          <a:p>
            <a:pPr>
              <a:spcAft>
                <a:spcPts val="400"/>
              </a:spcAft>
            </a:pPr>
            <a:r>
              <a:rPr lang="en-US" sz="3000" dirty="0">
                <a:solidFill>
                  <a:schemeClr val="bg1"/>
                </a:solidFill>
              </a:rPr>
              <a:t>Both women in great need.  </a:t>
            </a:r>
          </a:p>
          <a:p>
            <a:pPr>
              <a:spcAft>
                <a:spcPts val="400"/>
              </a:spcAft>
            </a:pPr>
            <a:r>
              <a:rPr lang="en-US" sz="3000" dirty="0">
                <a:solidFill>
                  <a:schemeClr val="bg1"/>
                </a:solidFill>
              </a:rPr>
              <a:t>Humble themselves before prophet  /  Lord.</a:t>
            </a:r>
          </a:p>
          <a:p>
            <a:pPr>
              <a:spcAft>
                <a:spcPts val="400"/>
              </a:spcAft>
            </a:pPr>
            <a:r>
              <a:rPr lang="en-US" sz="3000" dirty="0">
                <a:solidFill>
                  <a:schemeClr val="bg1"/>
                </a:solidFill>
              </a:rPr>
              <a:t>Trusted prophet / Lord.  </a:t>
            </a:r>
          </a:p>
          <a:p>
            <a:pPr>
              <a:spcAft>
                <a:spcPts val="400"/>
              </a:spcAft>
            </a:pPr>
            <a:r>
              <a:rPr lang="en-US" sz="3000" dirty="0">
                <a:solidFill>
                  <a:schemeClr val="bg1"/>
                </a:solidFill>
              </a:rPr>
              <a:t>Receive the reward (miracle), for their faith.  </a:t>
            </a:r>
          </a:p>
          <a:p>
            <a:r>
              <a:rPr lang="en-US" sz="3000" dirty="0">
                <a:solidFill>
                  <a:schemeClr val="bg1"/>
                </a:solidFill>
              </a:rPr>
              <a:t>Both outdo children of Israel.   Lk.4:25-26</a:t>
            </a: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485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/>
          <a:lstStyle/>
          <a:p>
            <a:r>
              <a:rPr lang="en-US" altLang="en-US" sz="2400" dirty="0">
                <a:solidFill>
                  <a:srgbClr val="FF9900"/>
                </a:solidFill>
              </a:rPr>
              <a:t>4. </a:t>
            </a:r>
            <a:r>
              <a:rPr lang="en-US" altLang="en-US" sz="3600" dirty="0">
                <a:solidFill>
                  <a:schemeClr val="bg1"/>
                </a:solidFill>
              </a:rPr>
              <a:t>Great faith continues</a:t>
            </a:r>
            <a:br>
              <a:rPr lang="en-US" altLang="en-US" sz="3600" dirty="0">
                <a:solidFill>
                  <a:schemeClr val="bg1"/>
                </a:solidFill>
              </a:rPr>
            </a:br>
            <a:r>
              <a:rPr lang="en-US" altLang="en-US" sz="3600" dirty="0">
                <a:solidFill>
                  <a:schemeClr val="bg1"/>
                </a:solidFill>
              </a:rPr>
              <a:t>even when Lord delays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334000"/>
          </a:xfrm>
        </p:spPr>
        <p:txBody>
          <a:bodyPr/>
          <a:lstStyle/>
          <a:p>
            <a:r>
              <a:rPr lang="en-US" dirty="0">
                <a:solidFill>
                  <a:srgbClr val="FFFFCC"/>
                </a:solidFill>
              </a:rPr>
              <a:t>Abraham / Sarah: </a:t>
            </a:r>
            <a:r>
              <a:rPr lang="en-US" dirty="0">
                <a:solidFill>
                  <a:schemeClr val="bg1"/>
                </a:solidFill>
              </a:rPr>
              <a:t>waited for Isaac, Gn.15</a:t>
            </a:r>
          </a:p>
          <a:p>
            <a:r>
              <a:rPr lang="en-US" dirty="0">
                <a:solidFill>
                  <a:srgbClr val="FFFFCC"/>
                </a:solidFill>
              </a:rPr>
              <a:t>Jacob:</a:t>
            </a:r>
            <a:r>
              <a:rPr lang="en-US" dirty="0">
                <a:solidFill>
                  <a:schemeClr val="bg1"/>
                </a:solidFill>
              </a:rPr>
              <a:t> Gn.32:26</a:t>
            </a:r>
          </a:p>
          <a:p>
            <a:r>
              <a:rPr lang="en-US" dirty="0">
                <a:solidFill>
                  <a:srgbClr val="FFFFCC"/>
                </a:solidFill>
              </a:rPr>
              <a:t>Jairus: </a:t>
            </a:r>
            <a:r>
              <a:rPr lang="en-US" dirty="0">
                <a:solidFill>
                  <a:schemeClr val="bg1"/>
                </a:solidFill>
              </a:rPr>
              <a:t>delay getting to daughter, Lk.8</a:t>
            </a:r>
          </a:p>
          <a:p>
            <a:r>
              <a:rPr lang="en-US" dirty="0">
                <a:solidFill>
                  <a:srgbClr val="FFFFCC"/>
                </a:solidFill>
              </a:rPr>
              <a:t>Widow:</a:t>
            </a:r>
            <a:r>
              <a:rPr lang="en-US" dirty="0">
                <a:solidFill>
                  <a:schemeClr val="bg1"/>
                </a:solidFill>
              </a:rPr>
              <a:t> would not quit, Lk.18</a:t>
            </a:r>
          </a:p>
          <a:p>
            <a:r>
              <a:rPr lang="en-US" dirty="0">
                <a:solidFill>
                  <a:srgbClr val="FFFFCC"/>
                </a:solidFill>
              </a:rPr>
              <a:t>Lazarus:</a:t>
            </a:r>
            <a:r>
              <a:rPr lang="en-US" dirty="0">
                <a:solidFill>
                  <a:schemeClr val="bg1"/>
                </a:solidFill>
              </a:rPr>
              <a:t> delay getting to him, Jn.11</a:t>
            </a:r>
          </a:p>
          <a:p>
            <a:r>
              <a:rPr lang="en-US" dirty="0">
                <a:solidFill>
                  <a:srgbClr val="FFFFCC"/>
                </a:solidFill>
              </a:rPr>
              <a:t>Woman’s faith </a:t>
            </a:r>
            <a:r>
              <a:rPr lang="en-US" dirty="0">
                <a:solidFill>
                  <a:schemeClr val="bg1"/>
                </a:solidFill>
              </a:rPr>
              <a:t>triumphed in spite of …</a:t>
            </a:r>
          </a:p>
          <a:p>
            <a:pPr marL="0" indent="0">
              <a:buNone/>
            </a:pP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0BD0C48-D690-4450-8AC0-7C5257B1C3A8}"/>
              </a:ext>
            </a:extLst>
          </p:cNvPr>
          <p:cNvSpPr/>
          <p:nvPr/>
        </p:nvSpPr>
        <p:spPr>
          <a:xfrm>
            <a:off x="457200" y="4953000"/>
            <a:ext cx="4038600" cy="762000"/>
          </a:xfrm>
          <a:prstGeom prst="rect">
            <a:avLst/>
          </a:prstGeom>
          <a:solidFill>
            <a:schemeClr val="tx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Delay / silence of Lord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2E060D-8022-43CB-A965-6315621F4FEF}"/>
              </a:ext>
            </a:extLst>
          </p:cNvPr>
          <p:cNvSpPr/>
          <p:nvPr/>
        </p:nvSpPr>
        <p:spPr>
          <a:xfrm>
            <a:off x="457200" y="5858164"/>
            <a:ext cx="4038600" cy="762000"/>
          </a:xfrm>
          <a:prstGeom prst="rect">
            <a:avLst/>
          </a:prstGeom>
          <a:solidFill>
            <a:schemeClr val="tx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Rejection as foreigner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D11ADB-BF45-4249-BB43-04E07563CA24}"/>
              </a:ext>
            </a:extLst>
          </p:cNvPr>
          <p:cNvSpPr/>
          <p:nvPr/>
        </p:nvSpPr>
        <p:spPr>
          <a:xfrm>
            <a:off x="4648200" y="4953000"/>
            <a:ext cx="4038600" cy="762000"/>
          </a:xfrm>
          <a:prstGeom prst="rect">
            <a:avLst/>
          </a:prstGeom>
          <a:solidFill>
            <a:schemeClr val="tx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Comparison to dogs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252A4D-4C66-4845-BF6B-CDA67D6C98CF}"/>
              </a:ext>
            </a:extLst>
          </p:cNvPr>
          <p:cNvSpPr/>
          <p:nvPr/>
        </p:nvSpPr>
        <p:spPr>
          <a:xfrm>
            <a:off x="4648200" y="5858164"/>
            <a:ext cx="4038600" cy="762000"/>
          </a:xfrm>
          <a:prstGeom prst="rect">
            <a:avLst/>
          </a:prstGeom>
          <a:solidFill>
            <a:schemeClr val="tx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Indifferent disciples</a:t>
            </a:r>
          </a:p>
        </p:txBody>
      </p:sp>
    </p:spTree>
    <p:extLst>
      <p:ext uri="{BB962C8B-B14F-4D97-AF65-F5344CB8AC3E}">
        <p14:creationId xmlns:p14="http://schemas.microsoft.com/office/powerpoint/2010/main" val="1207693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/>
          <a:lstStyle/>
          <a:p>
            <a:r>
              <a:rPr lang="en-US" altLang="en-US" sz="2400" dirty="0">
                <a:solidFill>
                  <a:srgbClr val="FF9900"/>
                </a:solidFill>
              </a:rPr>
              <a:t>5. </a:t>
            </a:r>
            <a:r>
              <a:rPr lang="en-US" altLang="en-US" sz="3600" dirty="0">
                <a:solidFill>
                  <a:schemeClr val="bg1"/>
                </a:solidFill>
              </a:rPr>
              <a:t>Great faith believes</a:t>
            </a:r>
            <a:br>
              <a:rPr lang="en-US" altLang="en-US" sz="3600" dirty="0">
                <a:solidFill>
                  <a:schemeClr val="bg1"/>
                </a:solidFill>
              </a:rPr>
            </a:br>
            <a:r>
              <a:rPr lang="en-US" altLang="en-US" sz="3600" dirty="0">
                <a:solidFill>
                  <a:schemeClr val="bg1"/>
                </a:solidFill>
              </a:rPr>
              <a:t>Jesus can do anything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334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The woman knew little of Lord – probably hearsay</a:t>
            </a:r>
          </a:p>
          <a:p>
            <a:r>
              <a:rPr lang="en-US" dirty="0">
                <a:solidFill>
                  <a:schemeClr val="bg1"/>
                </a:solidFill>
              </a:rPr>
              <a:t>BUT her faith surpassed most in Israel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Jn.1:11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Mk.9:22-24</a:t>
            </a:r>
          </a:p>
          <a:p>
            <a:pPr marL="0" indent="0">
              <a:buNone/>
            </a:pPr>
            <a:endParaRPr lang="en-US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66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/>
          <a:lstStyle/>
          <a:p>
            <a:r>
              <a:rPr lang="en-US" altLang="en-US" sz="2400" dirty="0">
                <a:solidFill>
                  <a:srgbClr val="FF9900"/>
                </a:solidFill>
              </a:rPr>
              <a:t>6. </a:t>
            </a:r>
            <a:r>
              <a:rPr lang="en-US" altLang="en-US" sz="3600" dirty="0">
                <a:solidFill>
                  <a:schemeClr val="bg1"/>
                </a:solidFill>
              </a:rPr>
              <a:t>Great faith pleases Jesus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334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He found Israel in unbelief, </a:t>
            </a:r>
            <a:r>
              <a:rPr lang="en-US" sz="3200" dirty="0">
                <a:solidFill>
                  <a:schemeClr val="bg1"/>
                </a:solidFill>
              </a:rPr>
              <a:t>Mt.23:37</a:t>
            </a:r>
          </a:p>
          <a:p>
            <a:r>
              <a:rPr lang="en-US" dirty="0">
                <a:solidFill>
                  <a:schemeClr val="bg1"/>
                </a:solidFill>
              </a:rPr>
              <a:t>Gentiles outdid Jews – Mt.8;  15;  Jn.12:20</a:t>
            </a:r>
          </a:p>
          <a:p>
            <a:pPr marL="0" indent="0">
              <a:buNone/>
            </a:pPr>
            <a:endParaRPr lang="en-US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07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/>
          <a:lstStyle/>
          <a:p>
            <a:r>
              <a:rPr lang="en-US" altLang="en-US" sz="2400" dirty="0">
                <a:solidFill>
                  <a:srgbClr val="FF9900"/>
                </a:solidFill>
              </a:rPr>
              <a:t>7. </a:t>
            </a:r>
            <a:r>
              <a:rPr lang="en-US" altLang="en-US" sz="3600" dirty="0">
                <a:solidFill>
                  <a:schemeClr val="bg1"/>
                </a:solidFill>
              </a:rPr>
              <a:t>Great faith is greatly rewarded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334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‘Great is your faith…’</a:t>
            </a:r>
          </a:p>
          <a:p>
            <a:r>
              <a:rPr lang="en-US" dirty="0">
                <a:solidFill>
                  <a:schemeClr val="bg1"/>
                </a:solidFill>
              </a:rPr>
              <a:t>What if our reward depends on size of our faith?</a:t>
            </a:r>
          </a:p>
          <a:p>
            <a:pPr marL="0" indent="0">
              <a:buNone/>
            </a:pPr>
            <a:endParaRPr lang="en-US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68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/>
          <a:lstStyle/>
          <a:p>
            <a:r>
              <a:rPr lang="en-US" altLang="en-US" sz="2400" dirty="0">
                <a:solidFill>
                  <a:srgbClr val="FF9900"/>
                </a:solidFill>
              </a:rPr>
              <a:t>8. </a:t>
            </a:r>
            <a:r>
              <a:rPr lang="en-US" altLang="en-US" sz="3600" dirty="0">
                <a:solidFill>
                  <a:schemeClr val="bg1"/>
                </a:solidFill>
              </a:rPr>
              <a:t>Great faith is contagious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334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Mt.11:21</a:t>
            </a:r>
          </a:p>
          <a:p>
            <a:r>
              <a:rPr lang="en-US" dirty="0">
                <a:solidFill>
                  <a:schemeClr val="bg1"/>
                </a:solidFill>
              </a:rPr>
              <a:t>Ac.21:3-5</a:t>
            </a:r>
          </a:p>
          <a:p>
            <a:pPr lvl="1"/>
            <a:r>
              <a:rPr lang="en-US" sz="3200" dirty="0" err="1">
                <a:solidFill>
                  <a:schemeClr val="bg1"/>
                </a:solidFill>
              </a:rPr>
              <a:t>Tyre</a:t>
            </a:r>
            <a:r>
              <a:rPr lang="en-US" sz="3200" dirty="0">
                <a:solidFill>
                  <a:schemeClr val="bg1"/>
                </a:solidFill>
              </a:rPr>
              <a:t> – disciples – prophets – Jerusalem </a:t>
            </a:r>
          </a:p>
          <a:p>
            <a:pPr lvl="1"/>
            <a:r>
              <a:rPr lang="en-US" sz="3200" dirty="0" err="1">
                <a:solidFill>
                  <a:schemeClr val="bg1"/>
                </a:solidFill>
              </a:rPr>
              <a:t>Syro</a:t>
            </a:r>
            <a:r>
              <a:rPr lang="en-US" sz="3200" dirty="0">
                <a:solidFill>
                  <a:schemeClr val="bg1"/>
                </a:solidFill>
              </a:rPr>
              <a:t>-Phoenicia poses no threat to gospel; Jerusalem does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Wives and children – no longer puppies under the table…</a:t>
            </a:r>
          </a:p>
          <a:p>
            <a:pPr marL="0" indent="0">
              <a:buNone/>
            </a:pPr>
            <a:endParaRPr lang="en-US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90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The woman compared to Jews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334000"/>
          </a:xfrm>
        </p:spPr>
        <p:txBody>
          <a:bodyPr/>
          <a:lstStyle/>
          <a:p>
            <a:pPr marL="0" indent="0">
              <a:buNone/>
            </a:pPr>
            <a:endParaRPr lang="en-US" altLang="en-US" sz="3600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8572E79-3283-4D70-8272-F0F7697841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096582"/>
              </p:ext>
            </p:extLst>
          </p:nvPr>
        </p:nvGraphicFramePr>
        <p:xfrm>
          <a:off x="457200" y="914400"/>
          <a:ext cx="8229600" cy="5603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281262882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839927262"/>
                    </a:ext>
                  </a:extLst>
                </a:gridCol>
              </a:tblGrid>
              <a:tr h="1100636"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/>
                        <a:t>Woman merely heard of His works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/>
                        <a:t>Jews were eye-witnesses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620373"/>
                  </a:ext>
                </a:extLst>
              </a:tr>
              <a:tr h="1100636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solidFill>
                            <a:schemeClr val="bg1"/>
                          </a:solidFill>
                        </a:rPr>
                        <a:t>She possessed great faith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solidFill>
                            <a:schemeClr val="bg1"/>
                          </a:solidFill>
                        </a:rPr>
                        <a:t>Jews disbelieved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133357"/>
                  </a:ext>
                </a:extLst>
              </a:tr>
              <a:tr h="600347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solidFill>
                            <a:schemeClr val="bg1"/>
                          </a:solidFill>
                        </a:rPr>
                        <a:t>She worshipped Jesus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solidFill>
                            <a:schemeClr val="bg1"/>
                          </a:solidFill>
                        </a:rPr>
                        <a:t>Jews hated Him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375508"/>
                  </a:ext>
                </a:extLst>
              </a:tr>
              <a:tr h="1100636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solidFill>
                            <a:schemeClr val="bg1"/>
                          </a:solidFill>
                        </a:rPr>
                        <a:t>She wanted what He alone could give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solidFill>
                            <a:schemeClr val="bg1"/>
                          </a:solidFill>
                        </a:rPr>
                        <a:t>Did not want anything from Him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807814"/>
                  </a:ext>
                </a:extLst>
              </a:tr>
              <a:tr h="600347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solidFill>
                            <a:schemeClr val="bg1"/>
                          </a:solidFill>
                        </a:rPr>
                        <a:t>She begged Him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solidFill>
                            <a:schemeClr val="bg1"/>
                          </a:solidFill>
                        </a:rPr>
                        <a:t>Jews blamed Him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576454"/>
                  </a:ext>
                </a:extLst>
              </a:tr>
              <a:tr h="1100636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solidFill>
                            <a:schemeClr val="bg1"/>
                          </a:solidFill>
                        </a:rPr>
                        <a:t>She thought of another: daughter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solidFill>
                            <a:schemeClr val="bg1"/>
                          </a:solidFill>
                        </a:rPr>
                        <a:t>Jews thought only of themselves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491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8618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The woman compared to Christians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 Gentile with fewer privileges – 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Had this great faith</a:t>
            </a:r>
          </a:p>
          <a:p>
            <a:pPr lvl="2"/>
            <a:r>
              <a:rPr lang="en-US" sz="3200" dirty="0">
                <a:solidFill>
                  <a:schemeClr val="bg1"/>
                </a:solidFill>
              </a:rPr>
              <a:t>What is required of us with our multitude of privileges?</a:t>
            </a:r>
          </a:p>
          <a:p>
            <a:r>
              <a:rPr lang="en-US" dirty="0">
                <a:solidFill>
                  <a:schemeClr val="bg1"/>
                </a:solidFill>
              </a:rPr>
              <a:t>If modern parents love children as this woman did, what blessings would follow?</a:t>
            </a:r>
          </a:p>
          <a:p>
            <a:pPr marL="0" indent="0">
              <a:buNone/>
            </a:pPr>
            <a:endParaRPr lang="en-US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61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8116" y="1066800"/>
            <a:ext cx="5667768" cy="1143000"/>
          </a:xfrm>
          <a:solidFill>
            <a:schemeClr val="accent6">
              <a:lumMod val="50000"/>
            </a:schemeClr>
          </a:solidFill>
          <a:ln>
            <a:solidFill>
              <a:srgbClr val="FFCC00"/>
            </a:solidFill>
          </a:ln>
          <a:effectLst/>
        </p:spPr>
        <p:txBody>
          <a:bodyPr anchor="ctr" anchorCtr="0"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36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Meeting</a:t>
            </a:r>
            <a:b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Mt.15:21-28; Mk.7:24-30</a:t>
            </a:r>
            <a:endParaRPr lang="en-US" sz="3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65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Mt.15:21;  Mk.7:24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Context: Mt.14, Peter’s weak faith; 15, hostile scribes / Pharisees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Lord takes disciples away from . . . 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… Jews spiritually 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… Israel geographically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… hypocritical unbelief to plea of faith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 err="1">
                <a:solidFill>
                  <a:schemeClr val="bg1"/>
                </a:solidFill>
              </a:rPr>
              <a:t>Tyre</a:t>
            </a:r>
            <a:r>
              <a:rPr lang="en-US" altLang="en-US" dirty="0">
                <a:solidFill>
                  <a:schemeClr val="bg1"/>
                </a:solidFill>
              </a:rPr>
              <a:t> – Sidon</a:t>
            </a:r>
          </a:p>
        </p:txBody>
      </p:sp>
    </p:spTree>
    <p:extLst>
      <p:ext uri="{BB962C8B-B14F-4D97-AF65-F5344CB8AC3E}">
        <p14:creationId xmlns:p14="http://schemas.microsoft.com/office/powerpoint/2010/main" val="397466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F3C62B7-9593-47F7-8790-8B69EC7DED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3633"/>
            <a:ext cx="5191941" cy="684436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7760871-5F5A-4EE1-8772-FE0DC69243FE}"/>
              </a:ext>
            </a:extLst>
          </p:cNvPr>
          <p:cNvSpPr/>
          <p:nvPr/>
        </p:nvSpPr>
        <p:spPr>
          <a:xfrm>
            <a:off x="3429000" y="762000"/>
            <a:ext cx="2590800" cy="152400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800000"/>
                </a:solidFill>
              </a:rPr>
              <a:t>A believing</a:t>
            </a:r>
            <a:br>
              <a:rPr lang="en-US" sz="3200" b="1" dirty="0">
                <a:solidFill>
                  <a:srgbClr val="800000"/>
                </a:solidFill>
              </a:rPr>
            </a:br>
            <a:r>
              <a:rPr lang="en-US" sz="3200" b="1" dirty="0">
                <a:solidFill>
                  <a:srgbClr val="800000"/>
                </a:solidFill>
              </a:rPr>
              <a:t>heart awaits</a:t>
            </a:r>
            <a:br>
              <a:rPr lang="en-US" sz="3200" b="1" dirty="0">
                <a:solidFill>
                  <a:srgbClr val="800000"/>
                </a:solidFill>
              </a:rPr>
            </a:br>
            <a:r>
              <a:rPr lang="en-US" sz="3200" b="1" dirty="0">
                <a:solidFill>
                  <a:srgbClr val="800000"/>
                </a:solidFill>
              </a:rPr>
              <a:t>Him here</a:t>
            </a:r>
            <a:endParaRPr lang="en-US" sz="20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8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Mt.15:21;  Mk.7:24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 lvl="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C0C0C0"/>
                </a:solidFill>
              </a:rPr>
              <a:t>Context: Mt.14, Peter’s weak faith; 15, hostile scribes / Pharisees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C0C0C0"/>
                </a:solidFill>
              </a:rPr>
              <a:t>Lord takes disciples away from . . . 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0C0C0"/>
                </a:solidFill>
              </a:rPr>
              <a:t>… Jews spiritually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0C0C0"/>
                </a:solidFill>
              </a:rPr>
              <a:t>… Israel geographically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0C0C0"/>
                </a:solidFill>
              </a:rPr>
              <a:t>… hypocritical unbelief to plea of faith</a:t>
            </a:r>
          </a:p>
          <a:p>
            <a:pPr lvl="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 err="1">
                <a:solidFill>
                  <a:srgbClr val="C0C0C0"/>
                </a:solidFill>
              </a:rPr>
              <a:t>Tyre</a:t>
            </a:r>
            <a:r>
              <a:rPr lang="en-US" altLang="en-US" dirty="0">
                <a:solidFill>
                  <a:srgbClr val="C0C0C0"/>
                </a:solidFill>
              </a:rPr>
              <a:t> – Sidon</a:t>
            </a:r>
            <a:endParaRPr lang="en-US" altLang="en-US" sz="3600" dirty="0">
              <a:solidFill>
                <a:srgbClr val="C0C0C0"/>
              </a:solidFill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He cannot hide or rest . . . even in foreign country</a:t>
            </a:r>
          </a:p>
        </p:txBody>
      </p:sp>
    </p:spTree>
    <p:extLst>
      <p:ext uri="{BB962C8B-B14F-4D97-AF65-F5344CB8AC3E}">
        <p14:creationId xmlns:p14="http://schemas.microsoft.com/office/powerpoint/2010/main" val="1717409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Mt.15:22;  Mk.7:25-26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u="sng" dirty="0">
                <a:solidFill>
                  <a:schemeClr val="bg1"/>
                </a:solidFill>
              </a:rPr>
              <a:t>Woman of Canaan </a:t>
            </a:r>
            <a:r>
              <a:rPr lang="en-US" altLang="en-US" dirty="0">
                <a:solidFill>
                  <a:schemeClr val="bg1"/>
                </a:solidFill>
              </a:rPr>
              <a:t>/ </a:t>
            </a:r>
            <a:r>
              <a:rPr lang="en-US" altLang="en-US" u="sng" dirty="0">
                <a:solidFill>
                  <a:schemeClr val="bg1"/>
                </a:solidFill>
              </a:rPr>
              <a:t>Greek</a:t>
            </a:r>
            <a:r>
              <a:rPr lang="en-US" altLang="en-US" dirty="0">
                <a:solidFill>
                  <a:schemeClr val="bg1"/>
                </a:solidFill>
              </a:rPr>
              <a:t>, </a:t>
            </a:r>
            <a:r>
              <a:rPr lang="en-US" altLang="en-US" u="sng" dirty="0" err="1">
                <a:solidFill>
                  <a:schemeClr val="bg1"/>
                </a:solidFill>
              </a:rPr>
              <a:t>Syrophoen</a:t>
            </a:r>
            <a:r>
              <a:rPr lang="en-US" altLang="en-US" dirty="0">
                <a:solidFill>
                  <a:schemeClr val="bg1"/>
                </a:solidFill>
              </a:rPr>
              <a:t>.</a:t>
            </a:r>
          </a:p>
          <a:p>
            <a:pPr marL="517525" lvl="1" indent="-231775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‘Greek’ – heritage, or ‘alien’ (Gentile…)</a:t>
            </a:r>
          </a:p>
          <a:p>
            <a:pPr marL="517525" lvl="1" indent="-23177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Foreigner knows about Jesus  </a:t>
            </a:r>
          </a:p>
          <a:p>
            <a:pPr marL="914400" lvl="2" indent="0">
              <a:spcAft>
                <a:spcPts val="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D50BD1-A93A-4A05-A318-13E95D20FFD3}"/>
              </a:ext>
            </a:extLst>
          </p:cNvPr>
          <p:cNvSpPr/>
          <p:nvPr/>
        </p:nvSpPr>
        <p:spPr>
          <a:xfrm>
            <a:off x="762000" y="2743200"/>
            <a:ext cx="7620000" cy="3352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b="1" baseline="30000" dirty="0">
                <a:solidFill>
                  <a:srgbClr val="FFFF00"/>
                </a:solidFill>
              </a:rPr>
              <a:t>7</a:t>
            </a:r>
            <a:r>
              <a:rPr lang="en-US" sz="3000" dirty="0"/>
              <a:t> But Jesus withdrew with His disciples to the sea. And a great multitude from Galilee followed Him, and from Judea   </a:t>
            </a:r>
            <a:r>
              <a:rPr lang="en-US" sz="3000" b="1" baseline="30000" dirty="0">
                <a:solidFill>
                  <a:srgbClr val="FFFF00"/>
                </a:solidFill>
              </a:rPr>
              <a:t>8</a:t>
            </a:r>
            <a:r>
              <a:rPr lang="en-US" sz="3000" dirty="0"/>
              <a:t> and Jeru-</a:t>
            </a:r>
            <a:r>
              <a:rPr lang="en-US" sz="3000" dirty="0" err="1"/>
              <a:t>salem</a:t>
            </a:r>
            <a:r>
              <a:rPr lang="en-US" sz="3000" dirty="0"/>
              <a:t> and </a:t>
            </a:r>
            <a:r>
              <a:rPr lang="en-US" sz="3000" dirty="0" err="1"/>
              <a:t>Idumea</a:t>
            </a:r>
            <a:r>
              <a:rPr lang="en-US" sz="3000" dirty="0"/>
              <a:t> and beyond the Jordan; and those from </a:t>
            </a:r>
            <a:r>
              <a:rPr lang="en-US" sz="3000" dirty="0" err="1"/>
              <a:t>Tyre</a:t>
            </a:r>
            <a:r>
              <a:rPr lang="en-US" sz="3000" dirty="0"/>
              <a:t> and Sidon, a great multitude, when they heard how many things He was doing, came to Him </a:t>
            </a:r>
            <a:r>
              <a:rPr lang="en-US" sz="2400" dirty="0"/>
              <a:t>– Mk.3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97414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Mt.15:22;  Mk.7:25-26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u="sng" dirty="0">
                <a:solidFill>
                  <a:schemeClr val="bg1"/>
                </a:solidFill>
              </a:rPr>
              <a:t>Woman of Canaan </a:t>
            </a:r>
            <a:r>
              <a:rPr lang="en-US" altLang="en-US" dirty="0">
                <a:solidFill>
                  <a:schemeClr val="bg1"/>
                </a:solidFill>
              </a:rPr>
              <a:t>/ </a:t>
            </a:r>
            <a:r>
              <a:rPr lang="en-US" altLang="en-US" u="sng" dirty="0">
                <a:solidFill>
                  <a:schemeClr val="bg1"/>
                </a:solidFill>
              </a:rPr>
              <a:t>Greek</a:t>
            </a:r>
            <a:r>
              <a:rPr lang="en-US" altLang="en-US" dirty="0">
                <a:solidFill>
                  <a:schemeClr val="bg1"/>
                </a:solidFill>
              </a:rPr>
              <a:t>, </a:t>
            </a:r>
            <a:r>
              <a:rPr lang="en-US" altLang="en-US" u="sng" dirty="0" err="1">
                <a:solidFill>
                  <a:schemeClr val="bg1"/>
                </a:solidFill>
              </a:rPr>
              <a:t>Syrophoen</a:t>
            </a:r>
            <a:r>
              <a:rPr lang="en-US" altLang="en-US" dirty="0">
                <a:solidFill>
                  <a:schemeClr val="bg1"/>
                </a:solidFill>
              </a:rPr>
              <a:t>.</a:t>
            </a:r>
          </a:p>
          <a:p>
            <a:pPr marL="517525" lvl="1" indent="-231775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‘Greek’ – heritage, or ‘alien’ (Gentile…)</a:t>
            </a:r>
          </a:p>
          <a:p>
            <a:pPr marL="517525" lvl="1" indent="-23177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Foreigner knows about Jesus  </a:t>
            </a:r>
          </a:p>
          <a:p>
            <a:pPr marL="914400" lvl="2" indent="0">
              <a:spcAft>
                <a:spcPts val="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D50BD1-A93A-4A05-A318-13E95D20FFD3}"/>
              </a:ext>
            </a:extLst>
          </p:cNvPr>
          <p:cNvSpPr/>
          <p:nvPr/>
        </p:nvSpPr>
        <p:spPr>
          <a:xfrm>
            <a:off x="381000" y="2743200"/>
            <a:ext cx="8382000" cy="3886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b="1" baseline="30000" dirty="0">
                <a:solidFill>
                  <a:srgbClr val="FFFF00"/>
                </a:solidFill>
              </a:rPr>
              <a:t>17</a:t>
            </a:r>
            <a:r>
              <a:rPr lang="en-US" baseline="30000" dirty="0"/>
              <a:t> </a:t>
            </a:r>
            <a:r>
              <a:rPr lang="en-US" sz="2800" dirty="0"/>
              <a:t>And He came down with them and stood on a level place with a crowd of His disciples and a great multitude of people from all Judea and Jerusalem, and from the seacoast of </a:t>
            </a:r>
            <a:r>
              <a:rPr lang="en-US" sz="2800" dirty="0" err="1"/>
              <a:t>Tyre</a:t>
            </a:r>
            <a:r>
              <a:rPr lang="en-US" sz="2800" dirty="0"/>
              <a:t> and Sidon, who came to hear Him and be healed of their diseases, </a:t>
            </a:r>
            <a:r>
              <a:rPr lang="en-US" sz="2800" b="1" baseline="30000" dirty="0">
                <a:solidFill>
                  <a:srgbClr val="FFFF00"/>
                </a:solidFill>
              </a:rPr>
              <a:t>18</a:t>
            </a:r>
            <a:r>
              <a:rPr lang="en-US" sz="2800" dirty="0"/>
              <a:t> as well as those who were tormented with unclean spirits.  And they were healed.   </a:t>
            </a:r>
            <a:r>
              <a:rPr lang="en-US" sz="2800" b="1" baseline="30000" dirty="0">
                <a:solidFill>
                  <a:srgbClr val="FFFF00"/>
                </a:solidFill>
              </a:rPr>
              <a:t>19</a:t>
            </a:r>
            <a:r>
              <a:rPr lang="en-US" sz="2800" dirty="0"/>
              <a:t> And the whole multitude sought to touch Him, for power went out from Him and healed them all </a:t>
            </a:r>
            <a:r>
              <a:rPr lang="en-US" sz="2400" dirty="0"/>
              <a:t>– Lk.6 </a:t>
            </a:r>
          </a:p>
        </p:txBody>
      </p:sp>
    </p:spTree>
    <p:extLst>
      <p:ext uri="{BB962C8B-B14F-4D97-AF65-F5344CB8AC3E}">
        <p14:creationId xmlns:p14="http://schemas.microsoft.com/office/powerpoint/2010/main" val="1983291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Mt.15:22;  Mk.7:25-26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u="sng" dirty="0">
                <a:solidFill>
                  <a:srgbClr val="C0C0C0"/>
                </a:solidFill>
              </a:rPr>
              <a:t>Woman of Canaan </a:t>
            </a:r>
            <a:r>
              <a:rPr lang="en-US" altLang="en-US" dirty="0">
                <a:solidFill>
                  <a:srgbClr val="C0C0C0"/>
                </a:solidFill>
              </a:rPr>
              <a:t>/ </a:t>
            </a:r>
            <a:r>
              <a:rPr lang="en-US" altLang="en-US" u="sng" dirty="0">
                <a:solidFill>
                  <a:srgbClr val="C0C0C0"/>
                </a:solidFill>
              </a:rPr>
              <a:t>Greek</a:t>
            </a:r>
            <a:r>
              <a:rPr lang="en-US" altLang="en-US" dirty="0">
                <a:solidFill>
                  <a:srgbClr val="C0C0C0"/>
                </a:solidFill>
              </a:rPr>
              <a:t>, </a:t>
            </a:r>
            <a:r>
              <a:rPr lang="en-US" altLang="en-US" u="sng" dirty="0" err="1">
                <a:solidFill>
                  <a:srgbClr val="C0C0C0"/>
                </a:solidFill>
              </a:rPr>
              <a:t>Syrophoen</a:t>
            </a:r>
            <a:r>
              <a:rPr lang="en-US" altLang="en-US" dirty="0">
                <a:solidFill>
                  <a:srgbClr val="C0C0C0"/>
                </a:solidFill>
              </a:rPr>
              <a:t>.</a:t>
            </a:r>
          </a:p>
          <a:p>
            <a:pPr marL="517525" lvl="1" indent="-23177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C0C0C0"/>
                </a:solidFill>
              </a:rPr>
              <a:t>‘Greek’ – heritage, or ‘alien’ (Gentile…)</a:t>
            </a:r>
          </a:p>
          <a:p>
            <a:pPr marL="517525" lvl="1" indent="-23177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C0C0C0"/>
                </a:solidFill>
              </a:rPr>
              <a:t>Foreigner knows Jesus.  </a:t>
            </a:r>
            <a:r>
              <a:rPr lang="en-US" altLang="en-US" dirty="0">
                <a:solidFill>
                  <a:srgbClr val="C0C0C0"/>
                </a:solidFill>
              </a:rPr>
              <a:t>Mk.3:8; Lk.6:17-19</a:t>
            </a:r>
            <a:endParaRPr lang="en-US" altLang="en-US" sz="3200" dirty="0">
              <a:solidFill>
                <a:srgbClr val="C0C0C0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u="sng" dirty="0">
                <a:solidFill>
                  <a:schemeClr val="bg1"/>
                </a:solidFill>
              </a:rPr>
              <a:t>Cried out</a:t>
            </a:r>
            <a:r>
              <a:rPr lang="en-US" altLang="en-US" dirty="0">
                <a:solidFill>
                  <a:schemeClr val="bg1"/>
                </a:solidFill>
              </a:rPr>
              <a:t> – (‘kept crying out’);  not calm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u="sng" dirty="0">
                <a:solidFill>
                  <a:schemeClr val="bg1"/>
                </a:solidFill>
              </a:rPr>
              <a:t>Have mercy on me</a:t>
            </a:r>
            <a:r>
              <a:rPr lang="en-US" altLang="en-US" dirty="0">
                <a:solidFill>
                  <a:schemeClr val="bg1"/>
                </a:solidFill>
              </a:rPr>
              <a:t> – (‘me’?)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u="sng" dirty="0">
                <a:solidFill>
                  <a:schemeClr val="bg1"/>
                </a:solidFill>
              </a:rPr>
              <a:t>Lord / Son of David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u="sng" dirty="0">
                <a:solidFill>
                  <a:schemeClr val="bg1"/>
                </a:solidFill>
              </a:rPr>
              <a:t>Little daughter</a:t>
            </a:r>
            <a:r>
              <a:rPr lang="en-US" altLang="en-US" dirty="0">
                <a:solidFill>
                  <a:schemeClr val="bg1"/>
                </a:solidFill>
              </a:rPr>
              <a:t> – </a:t>
            </a:r>
            <a:r>
              <a:rPr lang="en-US" altLang="en-US" sz="2800" dirty="0">
                <a:solidFill>
                  <a:schemeClr val="bg1"/>
                </a:solidFill>
              </a:rPr>
              <a:t>(as Mk.5:23)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u="sng" dirty="0">
                <a:solidFill>
                  <a:schemeClr val="bg1"/>
                </a:solidFill>
              </a:rPr>
              <a:t>Severely demon-possessed </a:t>
            </a:r>
            <a:r>
              <a:rPr lang="en-US" altLang="en-US" sz="2800" dirty="0">
                <a:solidFill>
                  <a:schemeClr val="bg1"/>
                </a:solidFill>
              </a:rPr>
              <a:t>(Mt.9:32; 12:22)</a:t>
            </a:r>
          </a:p>
        </p:txBody>
      </p:sp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5E550006-BA9D-4ED5-A10D-7C7ACB9AEA70}"/>
              </a:ext>
            </a:extLst>
          </p:cNvPr>
          <p:cNvSpPr/>
          <p:nvPr/>
        </p:nvSpPr>
        <p:spPr>
          <a:xfrm>
            <a:off x="533400" y="334820"/>
            <a:ext cx="7010400" cy="1981200"/>
          </a:xfrm>
          <a:prstGeom prst="wedgeRectCallout">
            <a:avLst>
              <a:gd name="adj1" fmla="val 41755"/>
              <a:gd name="adj2" fmla="val 198662"/>
            </a:avLst>
          </a:prstGeom>
          <a:solidFill>
            <a:schemeClr val="accent6">
              <a:lumMod val="50000"/>
            </a:schemeClr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baseline="30000" dirty="0">
                <a:solidFill>
                  <a:srgbClr val="FFFF00"/>
                </a:solidFill>
              </a:rPr>
              <a:t>32</a:t>
            </a:r>
            <a:r>
              <a:rPr lang="en-US" sz="2000" dirty="0"/>
              <a:t> </a:t>
            </a:r>
            <a:r>
              <a:rPr lang="en-US" sz="2800" dirty="0"/>
              <a:t>As they went out, behold, they brought to Him a man, mute and demon-possessed. </a:t>
            </a:r>
            <a:r>
              <a:rPr lang="en-US" sz="2400" b="1" baseline="30000" dirty="0">
                <a:solidFill>
                  <a:srgbClr val="FFFF00"/>
                </a:solidFill>
              </a:rPr>
              <a:t>33</a:t>
            </a:r>
            <a:r>
              <a:rPr lang="en-US" sz="2000" dirty="0"/>
              <a:t> </a:t>
            </a:r>
            <a:r>
              <a:rPr lang="en-US" sz="2800" dirty="0"/>
              <a:t>And when the demon was cast out, the mute spoke…</a:t>
            </a:r>
            <a:endParaRPr lang="en-US" sz="2000" dirty="0"/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22D6F031-506F-48F6-9263-DC4B6514C006}"/>
              </a:ext>
            </a:extLst>
          </p:cNvPr>
          <p:cNvSpPr/>
          <p:nvPr/>
        </p:nvSpPr>
        <p:spPr>
          <a:xfrm>
            <a:off x="533400" y="2343728"/>
            <a:ext cx="7010400" cy="1729565"/>
          </a:xfrm>
          <a:prstGeom prst="wedgeRectCallout">
            <a:avLst>
              <a:gd name="adj1" fmla="val 53586"/>
              <a:gd name="adj2" fmla="val 118887"/>
            </a:avLst>
          </a:prstGeom>
          <a:solidFill>
            <a:schemeClr val="accent6">
              <a:lumMod val="50000"/>
            </a:schemeClr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baseline="30000" dirty="0">
                <a:solidFill>
                  <a:srgbClr val="FFFF00"/>
                </a:solidFill>
              </a:rPr>
              <a:t>22</a:t>
            </a:r>
            <a:r>
              <a:rPr lang="en-US" sz="2000" dirty="0"/>
              <a:t> </a:t>
            </a:r>
            <a:r>
              <a:rPr lang="en-US" sz="2800" dirty="0"/>
              <a:t>Then one was brought to Him who was demon-possessed, blind and mute; and He healed him, so that the blind and mute man both spoke and saw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9561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3533</TotalTime>
  <Words>1468</Words>
  <Application>Microsoft Office PowerPoint</Application>
  <PresentationFormat>On-screen Show (4:3)</PresentationFormat>
  <Paragraphs>198</Paragraphs>
  <Slides>28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Verdana</vt:lpstr>
      <vt:lpstr>Default Design</vt:lpstr>
      <vt:lpstr>1_Default Design</vt:lpstr>
      <vt:lpstr>What if someone said that . . . </vt:lpstr>
      <vt:lpstr>PowerPoint Presentation</vt:lpstr>
      <vt:lpstr>I. The Meeting Mt.15:21-28; Mk.7:24-30</vt:lpstr>
      <vt:lpstr>Mt.15:21;  Mk.7:24</vt:lpstr>
      <vt:lpstr>PowerPoint Presentation</vt:lpstr>
      <vt:lpstr>Mt.15:21;  Mk.7:24</vt:lpstr>
      <vt:lpstr>Mt.15:22;  Mk.7:25-26</vt:lpstr>
      <vt:lpstr>Mt.15:22;  Mk.7:25-26</vt:lpstr>
      <vt:lpstr>Mt.15:22;  Mk.7:25-26</vt:lpstr>
      <vt:lpstr>Mt.15:22;  Mk.7:25-26</vt:lpstr>
      <vt:lpstr>Mt.15:23</vt:lpstr>
      <vt:lpstr>Mt.15:24</vt:lpstr>
      <vt:lpstr>Mt.15:25;  Mk.7:25</vt:lpstr>
      <vt:lpstr>Mt.15:26;  Mk.7:27</vt:lpstr>
      <vt:lpstr>Mt.15:27</vt:lpstr>
      <vt:lpstr>Mt.15:28</vt:lpstr>
      <vt:lpstr>Mt.15:28</vt:lpstr>
      <vt:lpstr>I. The Meeting Mt.15:21-28; Mk.7:24-30</vt:lpstr>
      <vt:lpstr>1. Great faith is produced by tests</vt:lpstr>
      <vt:lpstr>2. Great faith knows Jesus cares even if He does nothing</vt:lpstr>
      <vt:lpstr>3. Great faith blooms in unexpected people</vt:lpstr>
      <vt:lpstr>4. Great faith continues even when Lord delays</vt:lpstr>
      <vt:lpstr>5. Great faith believes Jesus can do anything</vt:lpstr>
      <vt:lpstr>6. Great faith pleases Jesus</vt:lpstr>
      <vt:lpstr>7. Great faith is greatly rewarded</vt:lpstr>
      <vt:lpstr>8. Great faith is contagious</vt:lpstr>
      <vt:lpstr>The woman compared to Jews</vt:lpstr>
      <vt:lpstr>The woman compared to Christians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451</cp:revision>
  <dcterms:created xsi:type="dcterms:W3CDTF">2004-01-08T21:08:14Z</dcterms:created>
  <dcterms:modified xsi:type="dcterms:W3CDTF">2021-08-28T23:40:56Z</dcterms:modified>
</cp:coreProperties>
</file>