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446" r:id="rId3"/>
    <p:sldId id="369" r:id="rId4"/>
    <p:sldId id="447" r:id="rId5"/>
    <p:sldId id="456" r:id="rId6"/>
    <p:sldId id="448" r:id="rId7"/>
    <p:sldId id="366" r:id="rId8"/>
    <p:sldId id="401" r:id="rId9"/>
    <p:sldId id="449" r:id="rId10"/>
    <p:sldId id="430" r:id="rId11"/>
    <p:sldId id="428" r:id="rId12"/>
    <p:sldId id="450" r:id="rId13"/>
    <p:sldId id="451" r:id="rId14"/>
    <p:sldId id="431" r:id="rId15"/>
    <p:sldId id="452" r:id="rId16"/>
    <p:sldId id="433" r:id="rId17"/>
    <p:sldId id="453" r:id="rId18"/>
    <p:sldId id="434" r:id="rId19"/>
    <p:sldId id="454" r:id="rId20"/>
    <p:sldId id="45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9900"/>
    <a:srgbClr val="CCFFFF"/>
    <a:srgbClr val="99FF33"/>
    <a:srgbClr val="800000"/>
    <a:srgbClr val="FFCC00"/>
    <a:srgbClr val="B2B2B2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24C08C7B-11BF-41E2-B99D-26D78339C73E}"/>
    <pc:docChg chg="delSld">
      <pc:chgData name="Ty Johnson" userId="2df4d96252200d5b" providerId="LiveId" clId="{24C08C7B-11BF-41E2-B99D-26D78339C73E}" dt="2021-09-05T00:40:07.887" v="1" actId="47"/>
      <pc:docMkLst>
        <pc:docMk/>
      </pc:docMkLst>
      <pc:sldChg chg="del">
        <pc:chgData name="Ty Johnson" userId="2df4d96252200d5b" providerId="LiveId" clId="{24C08C7B-11BF-41E2-B99D-26D78339C73E}" dt="2021-09-05T00:40:07.887" v="1" actId="47"/>
        <pc:sldMkLst>
          <pc:docMk/>
          <pc:sldMk cId="0" sldId="289"/>
        </pc:sldMkLst>
      </pc:sldChg>
      <pc:sldChg chg="del">
        <pc:chgData name="Ty Johnson" userId="2df4d96252200d5b" providerId="LiveId" clId="{24C08C7B-11BF-41E2-B99D-26D78339C73E}" dt="2021-09-05T00:40:02.939" v="0" actId="47"/>
        <pc:sldMkLst>
          <pc:docMk/>
          <pc:sldMk cId="1456885882" sldId="301"/>
        </pc:sldMkLst>
      </pc:sldChg>
      <pc:sldChg chg="del">
        <pc:chgData name="Ty Johnson" userId="2df4d96252200d5b" providerId="LiveId" clId="{24C08C7B-11BF-41E2-B99D-26D78339C73E}" dt="2021-09-05T00:40:02.939" v="0" actId="47"/>
        <pc:sldMkLst>
          <pc:docMk/>
          <pc:sldMk cId="2890865879" sldId="303"/>
        </pc:sldMkLst>
      </pc:sldChg>
      <pc:sldChg chg="del">
        <pc:chgData name="Ty Johnson" userId="2df4d96252200d5b" providerId="LiveId" clId="{24C08C7B-11BF-41E2-B99D-26D78339C73E}" dt="2021-09-05T00:40:02.939" v="0" actId="47"/>
        <pc:sldMkLst>
          <pc:docMk/>
          <pc:sldMk cId="297008950" sldId="3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46C3E7-3477-4CA5-B7DB-80818BCA1274}"/>
              </a:ext>
            </a:extLst>
          </p:cNvPr>
          <p:cNvSpPr/>
          <p:nvPr/>
        </p:nvSpPr>
        <p:spPr>
          <a:xfrm>
            <a:off x="2080676" y="1447800"/>
            <a:ext cx="4987636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My Servant, Caleb</a:t>
            </a:r>
          </a:p>
        </p:txBody>
      </p:sp>
    </p:spTree>
    <p:extLst>
      <p:ext uri="{BB962C8B-B14F-4D97-AF65-F5344CB8AC3E}">
        <p14:creationId xmlns:p14="http://schemas.microsoft.com/office/powerpoint/2010/main" val="1039877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Three classes of people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Disobedient: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</a:rPr>
              <a:t> don’t care what God says,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Ex.5:1-2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Great pretenders: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</a:rPr>
              <a:t>follow God to a point; swayed by crowds, popular opinion, ignore His directions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54A7EA6-44F2-468E-ADC4-766D86C349DA}"/>
              </a:ext>
            </a:extLst>
          </p:cNvPr>
          <p:cNvSpPr/>
          <p:nvPr/>
        </p:nvSpPr>
        <p:spPr>
          <a:xfrm>
            <a:off x="579580" y="3429000"/>
            <a:ext cx="8001000" cy="3048000"/>
          </a:xfrm>
          <a:prstGeom prst="round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2">
              <a:spcBef>
                <a:spcPts val="0"/>
              </a:spcBef>
              <a:spcAft>
                <a:spcPts val="200"/>
              </a:spcAft>
              <a:buSzPts val="1400"/>
              <a:tabLst>
                <a:tab pos="685800" algn="l"/>
              </a:tabLst>
            </a:pPr>
            <a:r>
              <a:rPr lang="en-US" sz="3000" dirty="0">
                <a:ea typeface="Times New Roman" panose="02020603050405020304" pitchFamily="18" charset="0"/>
              </a:rPr>
              <a:t>The great difference between the real leader and the pretender is that the one sees into the future, while the other regards only the present; the one lives by the day, and acts upon expediency; the other acts on enduring principles and for the immortality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Burke</a:t>
            </a:r>
            <a:endParaRPr lang="en-US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Three classes of people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Disobedient: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</a:rPr>
              <a:t> don’t care what God says,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Ex.5:1-2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Great pretenders: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</a:rPr>
              <a:t>follow God to a point; swayed by crowds, popular opinion, ignore His directions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CCFFCC"/>
                </a:solidFill>
                <a:ea typeface="Verdana" panose="020B0604030504040204" pitchFamily="34" charset="0"/>
              </a:rPr>
              <a:t>Obedient: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14:9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Told truth against majority opposition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Obeyed God when truth was unpopular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</a:rPr>
              <a:t>Vote: 10-2 against God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6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838200"/>
            <a:ext cx="5152516" cy="6096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And Hope, 13:30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9F0814-2B6A-4851-809A-74D3FE6BBCBC}"/>
              </a:ext>
            </a:extLst>
          </p:cNvPr>
          <p:cNvSpPr txBox="1">
            <a:spLocks/>
          </p:cNvSpPr>
          <p:nvPr/>
        </p:nvSpPr>
        <p:spPr bwMode="auto">
          <a:xfrm>
            <a:off x="1459375" y="2362200"/>
            <a:ext cx="623454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Self-denial, Courage, Conviction,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14:9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105278-2423-4421-85F1-E716271AD85C}"/>
              </a:ext>
            </a:extLst>
          </p:cNvPr>
          <p:cNvSpPr txBox="1">
            <a:spLocks/>
          </p:cNvSpPr>
          <p:nvPr/>
        </p:nvSpPr>
        <p:spPr bwMode="auto">
          <a:xfrm>
            <a:off x="1999672" y="1600200"/>
            <a:ext cx="5152516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Obedience, 14:6-9</a:t>
            </a:r>
          </a:p>
        </p:txBody>
      </p:sp>
    </p:spTree>
    <p:extLst>
      <p:ext uri="{BB962C8B-B14F-4D97-AF65-F5344CB8AC3E}">
        <p14:creationId xmlns:p14="http://schemas.microsoft.com/office/powerpoint/2010/main" val="229756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Caleb’s first thought: glory of God (9)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Caleb followed God; others did own will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  <a:ea typeface="Verdana" panose="020B0604030504040204" pitchFamily="34" charset="0"/>
              </a:rPr>
              <a:t>Many buckle to pressure </a:t>
            </a:r>
          </a:p>
          <a:p>
            <a:pPr lvl="2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Ex.32, Aaron  . . .  1 Sm.15, Saul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03FF42-EB32-4205-9908-130D83A28F63}"/>
              </a:ext>
            </a:extLst>
          </p:cNvPr>
          <p:cNvSpPr/>
          <p:nvPr/>
        </p:nvSpPr>
        <p:spPr>
          <a:xfrm>
            <a:off x="960580" y="2895600"/>
            <a:ext cx="7239000" cy="16764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2">
              <a:spcBef>
                <a:spcPts val="0"/>
              </a:spcBef>
              <a:spcAft>
                <a:spcPts val="400"/>
              </a:spcAft>
              <a:buSzPts val="1400"/>
              <a:tabLst>
                <a:tab pos="685800" algn="l"/>
              </a:tabLst>
            </a:pPr>
            <a:r>
              <a:rPr lang="en-US" sz="3200" dirty="0">
                <a:solidFill>
                  <a:srgbClr val="FF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“…search for truth, hear truth, learn truth, love truth, speak the truth, hold the truth, defend the truth till death 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Jan Hus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E85E55-60C6-4196-9C6D-DBD31BC8348A}"/>
              </a:ext>
            </a:extLst>
          </p:cNvPr>
          <p:cNvSpPr/>
          <p:nvPr/>
        </p:nvSpPr>
        <p:spPr>
          <a:xfrm>
            <a:off x="1239984" y="4724400"/>
            <a:ext cx="6666344" cy="16764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2">
              <a:spcBef>
                <a:spcPts val="0"/>
              </a:spcBef>
              <a:spcAft>
                <a:spcPts val="400"/>
              </a:spcAft>
              <a:buSzPts val="1400"/>
              <a:tabLst>
                <a:tab pos="685800" algn="l"/>
              </a:tabLst>
            </a:pPr>
            <a:r>
              <a:rPr lang="en-US" sz="3200" dirty="0">
                <a:solidFill>
                  <a:srgbClr val="FF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“Courage is knowledge of how to fear what ought to be feared, and how not</a:t>
            </a:r>
            <a:br>
              <a:rPr lang="en-US" sz="3200" dirty="0">
                <a:solidFill>
                  <a:srgbClr val="FF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FF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fear what ought not to be feared”</a:t>
            </a:r>
          </a:p>
        </p:txBody>
      </p:sp>
    </p:spTree>
    <p:extLst>
      <p:ext uri="{BB962C8B-B14F-4D97-AF65-F5344CB8AC3E}">
        <p14:creationId xmlns:p14="http://schemas.microsoft.com/office/powerpoint/2010/main" val="266703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838200"/>
            <a:ext cx="5152516" cy="6096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And Hope, 13:30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9F0814-2B6A-4851-809A-74D3FE6BBCBC}"/>
              </a:ext>
            </a:extLst>
          </p:cNvPr>
          <p:cNvSpPr txBox="1">
            <a:spLocks/>
          </p:cNvSpPr>
          <p:nvPr/>
        </p:nvSpPr>
        <p:spPr bwMode="auto">
          <a:xfrm>
            <a:off x="1459375" y="3142672"/>
            <a:ext cx="623454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8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Whole-hearted Devotion to God, </a:t>
            </a:r>
            <a:r>
              <a:rPr lang="en-US" sz="3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14:9, 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105278-2423-4421-85F1-E716271AD85C}"/>
              </a:ext>
            </a:extLst>
          </p:cNvPr>
          <p:cNvSpPr txBox="1">
            <a:spLocks/>
          </p:cNvSpPr>
          <p:nvPr/>
        </p:nvSpPr>
        <p:spPr bwMode="auto">
          <a:xfrm>
            <a:off x="1999672" y="1600200"/>
            <a:ext cx="5152516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Obedience, 14:6-9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9A6C6-B4EC-4C94-BAA2-2F67852FA8D0}"/>
              </a:ext>
            </a:extLst>
          </p:cNvPr>
          <p:cNvSpPr txBox="1">
            <a:spLocks/>
          </p:cNvSpPr>
          <p:nvPr/>
        </p:nvSpPr>
        <p:spPr bwMode="auto">
          <a:xfrm>
            <a:off x="1999672" y="2362200"/>
            <a:ext cx="5152516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Self-denial, Courage…</a:t>
            </a:r>
          </a:p>
        </p:txBody>
      </p:sp>
    </p:spTree>
    <p:extLst>
      <p:ext uri="{BB962C8B-B14F-4D97-AF65-F5344CB8AC3E}">
        <p14:creationId xmlns:p14="http://schemas.microsoft.com/office/powerpoint/2010/main" val="246653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Loving God with whole heart is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not just a NT command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</a:rPr>
              <a:t>Dt.6:5,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</a:rPr>
              <a:t>You shall love the LORD your God with all your heart, with all your soul, and with all your strength.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2 Cor.8:1-5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FIRST: gave themselves</a:t>
            </a:r>
            <a:endParaRPr lang="en-US" altLang="en-US" sz="3200" dirty="0">
              <a:solidFill>
                <a:srgbClr val="FFFFCC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0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838200"/>
            <a:ext cx="5152516" cy="6096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And Hope, 13:30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9F0814-2B6A-4851-809A-74D3FE6BBCBC}"/>
              </a:ext>
            </a:extLst>
          </p:cNvPr>
          <p:cNvSpPr txBox="1">
            <a:spLocks/>
          </p:cNvSpPr>
          <p:nvPr/>
        </p:nvSpPr>
        <p:spPr bwMode="auto">
          <a:xfrm>
            <a:off x="1459375" y="3943928"/>
            <a:ext cx="623454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Perseverance,</a:t>
            </a:r>
            <a:b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Josh.14:7-15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E105278-2423-4421-85F1-E716271AD85C}"/>
              </a:ext>
            </a:extLst>
          </p:cNvPr>
          <p:cNvSpPr txBox="1">
            <a:spLocks/>
          </p:cNvSpPr>
          <p:nvPr/>
        </p:nvSpPr>
        <p:spPr bwMode="auto">
          <a:xfrm>
            <a:off x="1999672" y="1600200"/>
            <a:ext cx="5152516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Obedience, 14:6-9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B9A6C6-B4EC-4C94-BAA2-2F67852FA8D0}"/>
              </a:ext>
            </a:extLst>
          </p:cNvPr>
          <p:cNvSpPr txBox="1">
            <a:spLocks/>
          </p:cNvSpPr>
          <p:nvPr/>
        </p:nvSpPr>
        <p:spPr bwMode="auto">
          <a:xfrm>
            <a:off x="1999672" y="2362200"/>
            <a:ext cx="5152516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Self-denial, Courage…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D287E2-E3AE-49E3-98CA-074250AADB97}"/>
              </a:ext>
            </a:extLst>
          </p:cNvPr>
          <p:cNvSpPr txBox="1">
            <a:spLocks/>
          </p:cNvSpPr>
          <p:nvPr/>
        </p:nvSpPr>
        <p:spPr bwMode="auto">
          <a:xfrm>
            <a:off x="2001984" y="3142672"/>
            <a:ext cx="5152516" cy="6096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Whole-hearted Devotion…</a:t>
            </a:r>
          </a:p>
        </p:txBody>
      </p:sp>
    </p:spTree>
    <p:extLst>
      <p:ext uri="{BB962C8B-B14F-4D97-AF65-F5344CB8AC3E}">
        <p14:creationId xmlns:p14="http://schemas.microsoft.com/office/powerpoint/2010/main" val="54316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After 45 years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Caleb still active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Caleb still devoted to God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Josh.14:10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FFCC"/>
                </a:solidFill>
              </a:rPr>
              <a:t>40 + 38 = 78 </a:t>
            </a:r>
            <a:r>
              <a:rPr lang="en-US" altLang="en-US" sz="3200" dirty="0">
                <a:solidFill>
                  <a:schemeClr val="bg1"/>
                </a:solidFill>
              </a:rPr>
              <a:t>…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>
                <a:solidFill>
                  <a:srgbClr val="CCFFCC"/>
                </a:solidFill>
              </a:rPr>
              <a:t>78 + 7 = 85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Others started well; had same opportunities as Caleb…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After 45 years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Caleb still active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Caleb still devoted to God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Josh.14:10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Josh.14:11, maintained spiritual strength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Josh.14:12, did not retire from God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Josh.14:13, Hebron – 2 Sm.5:4-5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Josh.14:14, rewarded for total devotion to God.  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D5FB52FB-5130-4584-A7EE-A7B61813A2D7}"/>
              </a:ext>
            </a:extLst>
          </p:cNvPr>
          <p:cNvSpPr/>
          <p:nvPr/>
        </p:nvSpPr>
        <p:spPr>
          <a:xfrm>
            <a:off x="2895600" y="2133600"/>
            <a:ext cx="5638800" cy="1981200"/>
          </a:xfrm>
          <a:prstGeom prst="wedgeRectCallout">
            <a:avLst>
              <a:gd name="adj1" fmla="val -57717"/>
              <a:gd name="adj2" fmla="val 95968"/>
            </a:avLst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Yet in all these things we are more than conquerors through Him who loved us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2400" kern="0" dirty="0">
                <a:solidFill>
                  <a:schemeClr val="bg1"/>
                </a:solidFill>
              </a:rPr>
              <a:t>Ro.8:37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Caleb – what made him different? </a:t>
            </a:r>
            <a:r>
              <a:rPr lang="en-US" altLang="en-US" sz="3200" dirty="0">
                <a:solidFill>
                  <a:schemeClr val="bg1"/>
                </a:solidFill>
              </a:rPr>
              <a:t>(Joshua)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Bound to word of God,</a:t>
            </a:r>
            <a:r>
              <a:rPr lang="en-US" altLang="en-US" dirty="0">
                <a:solidFill>
                  <a:schemeClr val="bg1"/>
                </a:solidFill>
              </a:rPr>
              <a:t> 14:6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CCFFFF"/>
                </a:solidFill>
              </a:rPr>
              <a:t>Loyal to God, </a:t>
            </a:r>
            <a:r>
              <a:rPr lang="en-US" altLang="en-US" dirty="0">
                <a:solidFill>
                  <a:schemeClr val="bg1"/>
                </a:solidFill>
              </a:rPr>
              <a:t>14:7.   Hb.4:2;  Ps.106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rgbClr val="CCFFFF"/>
                </a:solidFill>
              </a:rPr>
              <a:t>Totally committed to God, </a:t>
            </a:r>
            <a:r>
              <a:rPr lang="en-US" altLang="en-US" dirty="0">
                <a:solidFill>
                  <a:schemeClr val="bg1"/>
                </a:solidFill>
              </a:rPr>
              <a:t>14:8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dirty="0">
                <a:solidFill>
                  <a:srgbClr val="CCFFFF"/>
                </a:solidFill>
              </a:rPr>
              <a:t>Remained faithful to God</a:t>
            </a:r>
            <a:r>
              <a:rPr lang="en-US" altLang="en-US" dirty="0">
                <a:solidFill>
                  <a:schemeClr val="bg1"/>
                </a:solidFill>
              </a:rPr>
              <a:t>, 14:9-10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dirty="0">
                <a:solidFill>
                  <a:srgbClr val="CCFFFF"/>
                </a:solidFill>
              </a:rPr>
              <a:t>Conquered through God, </a:t>
            </a:r>
            <a:r>
              <a:rPr lang="en-US" altLang="en-US" dirty="0">
                <a:solidFill>
                  <a:schemeClr val="bg1"/>
                </a:solidFill>
              </a:rPr>
              <a:t>14:11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6. </a:t>
            </a:r>
            <a:r>
              <a:rPr lang="en-US" altLang="en-US" dirty="0">
                <a:solidFill>
                  <a:srgbClr val="CCFFFF"/>
                </a:solidFill>
              </a:rPr>
              <a:t>Trusted God, </a:t>
            </a:r>
            <a:r>
              <a:rPr lang="en-US" altLang="en-US" dirty="0">
                <a:solidFill>
                  <a:schemeClr val="bg1"/>
                </a:solidFill>
              </a:rPr>
              <a:t>14:12.   Josh.14:15;  15:14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7. </a:t>
            </a:r>
            <a:r>
              <a:rPr lang="en-US" altLang="en-US" dirty="0">
                <a:solidFill>
                  <a:srgbClr val="CCFFFF"/>
                </a:solidFill>
              </a:rPr>
              <a:t>One man (two) with God: majority, </a:t>
            </a:r>
            <a:r>
              <a:rPr lang="en-US" altLang="en-US" dirty="0">
                <a:solidFill>
                  <a:schemeClr val="bg1"/>
                </a:solidFill>
              </a:rPr>
              <a:t>14:14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8. </a:t>
            </a:r>
            <a:r>
              <a:rPr lang="en-US" altLang="en-US" dirty="0">
                <a:solidFill>
                  <a:srgbClr val="CCFFFF"/>
                </a:solidFill>
              </a:rPr>
              <a:t>Channel for God,</a:t>
            </a:r>
            <a:r>
              <a:rPr lang="en-US" altLang="en-US" dirty="0">
                <a:solidFill>
                  <a:schemeClr val="bg1"/>
                </a:solidFill>
              </a:rPr>
              <a:t> 15:17-19</a:t>
            </a:r>
          </a:p>
          <a:p>
            <a:pPr marL="0" indent="0">
              <a:spcBef>
                <a:spcPts val="7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9.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No complaints, jealousy, bitterness…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Spies’ mission, Nu.13:1-5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40 year old, Caleb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17-20, </a:t>
            </a:r>
            <a:r>
              <a:rPr lang="en-US" altLang="en-US" dirty="0">
                <a:solidFill>
                  <a:srgbClr val="FFFFCC"/>
                </a:solidFill>
              </a:rPr>
              <a:t>spies’ mission  </a:t>
            </a:r>
            <a:r>
              <a:rPr lang="en-US" altLang="en-US" sz="3100" dirty="0">
                <a:solidFill>
                  <a:schemeClr val="bg1"/>
                </a:solidFill>
              </a:rPr>
              <a:t>[10:11;  Dt.1:2]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21-26, </a:t>
            </a:r>
            <a:r>
              <a:rPr lang="en-US" altLang="en-US" dirty="0">
                <a:solidFill>
                  <a:srgbClr val="FFFFCC"/>
                </a:solidFill>
              </a:rPr>
              <a:t>did as Moses commanded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23, </a:t>
            </a:r>
            <a:r>
              <a:rPr lang="en-US" altLang="en-US" sz="3200" dirty="0">
                <a:solidFill>
                  <a:srgbClr val="CCFFFF"/>
                </a:solidFill>
              </a:rPr>
              <a:t>cluster of grapes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</a:rPr>
              <a:t>Symbol of Israel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BBB37C2-F12D-4E30-8785-3CDE85243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473" y="3657600"/>
            <a:ext cx="22955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Spies’ mission, Nu.13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40 year old, Caleb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27-29, </a:t>
            </a:r>
            <a:r>
              <a:rPr lang="en-US" altLang="en-US" dirty="0">
                <a:solidFill>
                  <a:srgbClr val="FFFFCC"/>
                </a:solidFill>
              </a:rPr>
              <a:t>just as God promised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Strong people…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Fortified cities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Spies’ mission, Nu.13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40 year old, Caleb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30-33, Caleb – 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Resolve – </a:t>
            </a:r>
            <a:r>
              <a:rPr lang="en-US" altLang="en-US" sz="3000" dirty="0">
                <a:solidFill>
                  <a:srgbClr val="FFFFCC"/>
                </a:solidFill>
              </a:rPr>
              <a:t>let us go up at once</a:t>
            </a:r>
          </a:p>
          <a:p>
            <a:pPr lvl="1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Reliance – </a:t>
            </a:r>
            <a:r>
              <a:rPr lang="en-US" altLang="en-US" sz="3000" dirty="0">
                <a:solidFill>
                  <a:srgbClr val="FFFFCC"/>
                </a:solidFill>
              </a:rPr>
              <a:t>we are well able to overcome it</a:t>
            </a:r>
          </a:p>
          <a:p>
            <a:pPr lvl="2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Evil report of others: land eats people, 31-33 – </a:t>
            </a:r>
            <a:r>
              <a:rPr lang="en-US" altLang="en-US" sz="3000" dirty="0">
                <a:solidFill>
                  <a:srgbClr val="FFFF00"/>
                </a:solidFill>
              </a:rPr>
              <a:t>“</a:t>
            </a:r>
            <a:r>
              <a:rPr lang="en-US" altLang="en-US" sz="3200" dirty="0">
                <a:solidFill>
                  <a:srgbClr val="FFFF00"/>
                </a:solidFill>
              </a:rPr>
              <a:t>we</a:t>
            </a:r>
            <a:r>
              <a:rPr lang="en-US" altLang="en-US" sz="3000" dirty="0">
                <a:solidFill>
                  <a:srgbClr val="FFFF00"/>
                </a:solidFill>
              </a:rPr>
              <a:t>” – seven; “God” – zero</a:t>
            </a:r>
          </a:p>
          <a:p>
            <a:pPr lvl="2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Law: perjurer must receive sentence he sought to inflict on victim (Dt.19:16-19)</a:t>
            </a:r>
          </a:p>
          <a:p>
            <a:pPr lvl="2"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Death penalty – Nu.14:35-37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Spies’ mission, Nu.14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62000"/>
            <a:ext cx="83058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1-4: </a:t>
            </a:r>
            <a:r>
              <a:rPr lang="en-US" altLang="en-US" dirty="0">
                <a:solidFill>
                  <a:srgbClr val="CCFFCC"/>
                </a:solidFill>
              </a:rPr>
              <a:t>trust Egyptians over God</a:t>
            </a:r>
          </a:p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5-10: </a:t>
            </a:r>
            <a:r>
              <a:rPr lang="en-US" altLang="en-US" dirty="0">
                <a:solidFill>
                  <a:srgbClr val="CCFFCC"/>
                </a:solidFill>
              </a:rPr>
              <a:t>blasphemy.</a:t>
            </a:r>
            <a:r>
              <a:rPr lang="en-US" altLang="en-US" dirty="0">
                <a:solidFill>
                  <a:schemeClr val="bg1"/>
                </a:solidFill>
              </a:rPr>
              <a:t>   Tore clothes (Gn.37)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7-9, Joshua / Caleb agree with much that other spies said; land, people, defenses</a:t>
            </a:r>
            <a:r>
              <a:rPr lang="en-US" altLang="en-US" dirty="0">
                <a:solidFill>
                  <a:schemeClr val="bg1"/>
                </a:solidFill>
              </a:rPr>
              <a:t>…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10, stone them!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11-12: </a:t>
            </a:r>
            <a:r>
              <a:rPr lang="en-US" altLang="en-US" dirty="0">
                <a:solidFill>
                  <a:srgbClr val="CCFFCC"/>
                </a:solidFill>
              </a:rPr>
              <a:t>ten spies in real danger</a:t>
            </a:r>
          </a:p>
          <a:p>
            <a:pPr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20-24: </a:t>
            </a:r>
            <a:r>
              <a:rPr lang="en-US" altLang="en-US" dirty="0">
                <a:solidFill>
                  <a:srgbClr val="CCFFCC"/>
                </a:solidFill>
              </a:rPr>
              <a:t>Caleb’s example – worthy of our imitation</a:t>
            </a:r>
          </a:p>
          <a:p>
            <a:pPr marL="0" indent="0">
              <a:buNone/>
            </a:pPr>
            <a:endParaRPr lang="en-US" b="1" dirty="0"/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6858000" cy="1295400"/>
          </a:xfr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 and Hope,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13:30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 contrast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Caleb saw opportunity based on God; others saw obstacles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Size of </a:t>
            </a:r>
            <a:r>
              <a:rPr lang="en-US" altLang="en-US" sz="3200" dirty="0">
                <a:solidFill>
                  <a:srgbClr val="FFFFCC"/>
                </a:solidFill>
              </a:rPr>
              <a:t>God</a:t>
            </a:r>
            <a:r>
              <a:rPr lang="en-US" altLang="en-US" sz="3200" dirty="0">
                <a:solidFill>
                  <a:schemeClr val="bg1"/>
                </a:solidFill>
              </a:rPr>
              <a:t>, not size of </a:t>
            </a:r>
            <a:r>
              <a:rPr lang="en-US" altLang="en-US" sz="3200" dirty="0">
                <a:solidFill>
                  <a:srgbClr val="FFFFCC"/>
                </a:solidFill>
              </a:rPr>
              <a:t>giants</a:t>
            </a:r>
            <a:r>
              <a:rPr lang="en-US" altLang="en-US" sz="3200" dirty="0">
                <a:solidFill>
                  <a:schemeClr val="bg1"/>
                </a:solidFill>
              </a:rPr>
              <a:t>, counts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Spies look at God </a:t>
            </a:r>
            <a:r>
              <a:rPr lang="en-US" altLang="en-US" sz="3200" dirty="0">
                <a:solidFill>
                  <a:srgbClr val="FFFFCC"/>
                </a:solidFill>
              </a:rPr>
              <a:t>through circum-stances</a:t>
            </a:r>
            <a:r>
              <a:rPr lang="en-US" altLang="en-US" sz="3200" dirty="0">
                <a:solidFill>
                  <a:schemeClr val="bg1"/>
                </a:solidFill>
              </a:rPr>
              <a:t>; Caleb looks at circumstances </a:t>
            </a:r>
            <a:r>
              <a:rPr lang="en-US" altLang="en-US" sz="3200" dirty="0">
                <a:solidFill>
                  <a:srgbClr val="FFFFCC"/>
                </a:solidFill>
              </a:rPr>
              <a:t>through God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(1 Sm.17)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286B27-8FBC-44F9-B3ED-BA786E7070C9}"/>
              </a:ext>
            </a:extLst>
          </p:cNvPr>
          <p:cNvSpPr/>
          <p:nvPr/>
        </p:nvSpPr>
        <p:spPr>
          <a:xfrm>
            <a:off x="457200" y="990600"/>
            <a:ext cx="3962400" cy="1143000"/>
          </a:xfrm>
          <a:prstGeom prst="rect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are </a:t>
            </a:r>
            <a:r>
              <a:rPr lang="en-US" sz="3200" u="sng" dirty="0">
                <a:solidFill>
                  <a:srgbClr val="CCFFFF"/>
                </a:solidFill>
              </a:rPr>
              <a:t>well</a:t>
            </a:r>
            <a:r>
              <a:rPr lang="en-US" sz="3200" dirty="0"/>
              <a:t> able… (13:30)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76813-C933-41C0-9FB3-1961DF63B3C6}"/>
              </a:ext>
            </a:extLst>
          </p:cNvPr>
          <p:cNvSpPr/>
          <p:nvPr/>
        </p:nvSpPr>
        <p:spPr>
          <a:xfrm>
            <a:off x="4724400" y="990600"/>
            <a:ext cx="3962400" cy="1143000"/>
          </a:xfrm>
          <a:prstGeom prst="rect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are </a:t>
            </a:r>
            <a:r>
              <a:rPr lang="en-US" sz="3200" u="sng" dirty="0">
                <a:solidFill>
                  <a:srgbClr val="CCFFFF"/>
                </a:solidFill>
              </a:rPr>
              <a:t>not</a:t>
            </a:r>
            <a:r>
              <a:rPr lang="en-US" sz="3200" dirty="0"/>
              <a:t> able… (13:31)</a:t>
            </a:r>
          </a:p>
        </p:txBody>
      </p:sp>
    </p:spTree>
    <p:extLst>
      <p:ext uri="{BB962C8B-B14F-4D97-AF65-F5344CB8AC3E}">
        <p14:creationId xmlns:p14="http://schemas.microsoft.com/office/powerpoint/2010/main" val="37084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 contrast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Spies unbelief was much greater threat than giants of Canaan, </a:t>
            </a:r>
            <a:r>
              <a:rPr lang="en-US" altLang="en-US" dirty="0">
                <a:solidFill>
                  <a:schemeClr val="bg1"/>
                </a:solidFill>
              </a:rPr>
              <a:t>14:11-12.   Hb.3-4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It’s one thing to believe God exists…</a:t>
            </a:r>
            <a:br>
              <a:rPr lang="en-US" altLang="en-US" sz="3200" dirty="0">
                <a:solidFill>
                  <a:srgbClr val="CCFFCC"/>
                </a:solidFill>
              </a:rPr>
            </a:br>
            <a:r>
              <a:rPr lang="en-US" altLang="en-US" sz="3200" dirty="0">
                <a:solidFill>
                  <a:srgbClr val="CCFFCC"/>
                </a:solidFill>
              </a:rPr>
              <a:t>It’s another to trust Him.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Nu.14:21-23</a:t>
            </a:r>
            <a:r>
              <a:rPr lang="en-US" altLang="en-US" sz="3200" dirty="0">
                <a:solidFill>
                  <a:srgbClr val="FFFFCC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–</a:t>
            </a:r>
            <a:r>
              <a:rPr lang="en-US" altLang="en-US" sz="3200" dirty="0">
                <a:solidFill>
                  <a:srgbClr val="FFFFCC"/>
                </a:solidFill>
              </a:rPr>
              <a:t> saw God’s signs, but…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Nu.14:37 – </a:t>
            </a:r>
            <a:r>
              <a:rPr lang="en-US" altLang="en-US" sz="3200" dirty="0">
                <a:solidFill>
                  <a:srgbClr val="FFFFCC"/>
                </a:solidFill>
              </a:rPr>
              <a:t>spies died in wilderness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286B27-8FBC-44F9-B3ED-BA786E7070C9}"/>
              </a:ext>
            </a:extLst>
          </p:cNvPr>
          <p:cNvSpPr/>
          <p:nvPr/>
        </p:nvSpPr>
        <p:spPr>
          <a:xfrm>
            <a:off x="457200" y="990600"/>
            <a:ext cx="3962400" cy="1143000"/>
          </a:xfrm>
          <a:prstGeom prst="rect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are well able… (13:30)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76813-C933-41C0-9FB3-1961DF63B3C6}"/>
              </a:ext>
            </a:extLst>
          </p:cNvPr>
          <p:cNvSpPr/>
          <p:nvPr/>
        </p:nvSpPr>
        <p:spPr>
          <a:xfrm>
            <a:off x="4724400" y="990600"/>
            <a:ext cx="3962400" cy="1143000"/>
          </a:xfrm>
          <a:prstGeom prst="rect">
            <a:avLst/>
          </a:prstGeom>
          <a:solidFill>
            <a:schemeClr val="tx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are not able… (13:31)</a:t>
            </a:r>
          </a:p>
        </p:txBody>
      </p:sp>
    </p:spTree>
    <p:extLst>
      <p:ext uri="{BB962C8B-B14F-4D97-AF65-F5344CB8AC3E}">
        <p14:creationId xmlns:p14="http://schemas.microsoft.com/office/powerpoint/2010/main" val="14854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838200"/>
            <a:ext cx="5152516" cy="609600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Faith And Hope, 13:30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9F0814-2B6A-4851-809A-74D3FE6BBCBC}"/>
              </a:ext>
            </a:extLst>
          </p:cNvPr>
          <p:cNvSpPr txBox="1">
            <a:spLocks/>
          </p:cNvSpPr>
          <p:nvPr/>
        </p:nvSpPr>
        <p:spPr bwMode="auto">
          <a:xfrm>
            <a:off x="1459375" y="1600200"/>
            <a:ext cx="6234545" cy="1295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Obedience,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14:6-9</a:t>
            </a:r>
            <a:endParaRPr lang="en-US" sz="38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391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920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Default Design</vt:lpstr>
      <vt:lpstr>1_Default Design</vt:lpstr>
      <vt:lpstr>PowerPoint Presentation</vt:lpstr>
      <vt:lpstr>Spies’ mission, Nu.13:1-5</vt:lpstr>
      <vt:lpstr>Spies’ mission, Nu.13</vt:lpstr>
      <vt:lpstr>Spies’ mission, Nu.13</vt:lpstr>
      <vt:lpstr>Spies’ mission, Nu.14</vt:lpstr>
      <vt:lpstr>I. Faith and Hope, 13:30</vt:lpstr>
      <vt:lpstr>A contrast</vt:lpstr>
      <vt:lpstr>A contrast</vt:lpstr>
      <vt:lpstr>I. Faith And Hope, 13:30</vt:lpstr>
      <vt:lpstr>Three classes of people</vt:lpstr>
      <vt:lpstr>Three classes of people</vt:lpstr>
      <vt:lpstr>I. Faith And Hope, 13:30</vt:lpstr>
      <vt:lpstr>Caleb’s first thought: glory of God (9)</vt:lpstr>
      <vt:lpstr>I. Faith And Hope, 13:30</vt:lpstr>
      <vt:lpstr>Loving God with whole heart is not just a NT command</vt:lpstr>
      <vt:lpstr>I. Faith And Hope, 13:30</vt:lpstr>
      <vt:lpstr>After 45 years . . .</vt:lpstr>
      <vt:lpstr>After 45 years . . .</vt:lpstr>
      <vt:lpstr>Caleb – what made him different? (Joshua)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433</cp:revision>
  <dcterms:created xsi:type="dcterms:W3CDTF">2004-01-08T21:08:14Z</dcterms:created>
  <dcterms:modified xsi:type="dcterms:W3CDTF">2021-09-05T00:40:13Z</dcterms:modified>
</cp:coreProperties>
</file>