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87" r:id="rId2"/>
  </p:sldMasterIdLst>
  <p:notesMasterIdLst>
    <p:notesMasterId r:id="rId31"/>
  </p:notesMasterIdLst>
  <p:sldIdLst>
    <p:sldId id="303" r:id="rId3"/>
    <p:sldId id="512" r:id="rId4"/>
    <p:sldId id="607" r:id="rId5"/>
    <p:sldId id="633" r:id="rId6"/>
    <p:sldId id="634" r:id="rId7"/>
    <p:sldId id="635" r:id="rId8"/>
    <p:sldId id="475" r:id="rId9"/>
    <p:sldId id="601" r:id="rId10"/>
    <p:sldId id="623" r:id="rId11"/>
    <p:sldId id="637" r:id="rId12"/>
    <p:sldId id="636" r:id="rId13"/>
    <p:sldId id="638" r:id="rId14"/>
    <p:sldId id="624" r:id="rId15"/>
    <p:sldId id="625" r:id="rId16"/>
    <p:sldId id="606" r:id="rId17"/>
    <p:sldId id="626" r:id="rId18"/>
    <p:sldId id="627" r:id="rId19"/>
    <p:sldId id="621" r:id="rId20"/>
    <p:sldId id="628" r:id="rId21"/>
    <p:sldId id="640" r:id="rId22"/>
    <p:sldId id="641" r:id="rId23"/>
    <p:sldId id="642" r:id="rId24"/>
    <p:sldId id="639" r:id="rId25"/>
    <p:sldId id="629" r:id="rId26"/>
    <p:sldId id="609" r:id="rId27"/>
    <p:sldId id="630" r:id="rId28"/>
    <p:sldId id="631" r:id="rId29"/>
    <p:sldId id="63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FFFF"/>
    <a:srgbClr val="FFFFCC"/>
    <a:srgbClr val="CCFFCC"/>
    <a:srgbClr val="FFFF99"/>
    <a:srgbClr val="00FFCC"/>
    <a:srgbClr val="99FF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4" d="100"/>
          <a:sy n="64" d="100"/>
        </p:scale>
        <p:origin x="1340" y="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11AC90A3-4450-4749-81E2-617A1E8CB265}"/>
    <pc:docChg chg="delSld delMainMaster">
      <pc:chgData name="Ty Johnson" userId="2df4d96252200d5b" providerId="LiveId" clId="{11AC90A3-4450-4749-81E2-617A1E8CB265}" dt="2021-09-11T03:56:13.664" v="1" actId="47"/>
      <pc:docMkLst>
        <pc:docMk/>
      </pc:docMkLst>
      <pc:sldChg chg="del">
        <pc:chgData name="Ty Johnson" userId="2df4d96252200d5b" providerId="LiveId" clId="{11AC90A3-4450-4749-81E2-617A1E8CB265}" dt="2021-09-11T03:56:08.330" v="0" actId="47"/>
        <pc:sldMkLst>
          <pc:docMk/>
          <pc:sldMk cId="0" sldId="305"/>
        </pc:sldMkLst>
      </pc:sldChg>
      <pc:sldChg chg="del">
        <pc:chgData name="Ty Johnson" userId="2df4d96252200d5b" providerId="LiveId" clId="{11AC90A3-4450-4749-81E2-617A1E8CB265}" dt="2021-09-11T03:56:08.330" v="0" actId="47"/>
        <pc:sldMkLst>
          <pc:docMk/>
          <pc:sldMk cId="297008950" sldId="365"/>
        </pc:sldMkLst>
      </pc:sldChg>
      <pc:sldChg chg="del">
        <pc:chgData name="Ty Johnson" userId="2df4d96252200d5b" providerId="LiveId" clId="{11AC90A3-4450-4749-81E2-617A1E8CB265}" dt="2021-09-11T03:56:08.330" v="0" actId="47"/>
        <pc:sldMkLst>
          <pc:docMk/>
          <pc:sldMk cId="0" sldId="371"/>
        </pc:sldMkLst>
      </pc:sldChg>
      <pc:sldChg chg="del">
        <pc:chgData name="Ty Johnson" userId="2df4d96252200d5b" providerId="LiveId" clId="{11AC90A3-4450-4749-81E2-617A1E8CB265}" dt="2021-09-11T03:56:13.664" v="1" actId="47"/>
        <pc:sldMkLst>
          <pc:docMk/>
          <pc:sldMk cId="617913566" sldId="490"/>
        </pc:sldMkLst>
      </pc:sldChg>
      <pc:sldMasterChg chg="del delSldLayout">
        <pc:chgData name="Ty Johnson" userId="2df4d96252200d5b" providerId="LiveId" clId="{11AC90A3-4450-4749-81E2-617A1E8CB265}" dt="2021-09-11T03:56:13.664" v="1" actId="47"/>
        <pc:sldMasterMkLst>
          <pc:docMk/>
          <pc:sldMasterMk cId="0" sldId="2147483648"/>
        </pc:sldMasterMkLst>
        <pc:sldLayoutChg chg="del">
          <pc:chgData name="Ty Johnson" userId="2df4d96252200d5b" providerId="LiveId" clId="{11AC90A3-4450-4749-81E2-617A1E8CB265}" dt="2021-09-11T03:56:13.664" v="1" actId="47"/>
          <pc:sldLayoutMkLst>
            <pc:docMk/>
            <pc:sldMasterMk cId="0" sldId="2147483648"/>
            <pc:sldLayoutMk cId="4067111763" sldId="2147483753"/>
          </pc:sldLayoutMkLst>
        </pc:sldLayoutChg>
        <pc:sldLayoutChg chg="del">
          <pc:chgData name="Ty Johnson" userId="2df4d96252200d5b" providerId="LiveId" clId="{11AC90A3-4450-4749-81E2-617A1E8CB265}" dt="2021-09-11T03:56:13.664" v="1" actId="47"/>
          <pc:sldLayoutMkLst>
            <pc:docMk/>
            <pc:sldMasterMk cId="0" sldId="2147483648"/>
            <pc:sldLayoutMk cId="3845420065" sldId="2147483754"/>
          </pc:sldLayoutMkLst>
        </pc:sldLayoutChg>
        <pc:sldLayoutChg chg="del">
          <pc:chgData name="Ty Johnson" userId="2df4d96252200d5b" providerId="LiveId" clId="{11AC90A3-4450-4749-81E2-617A1E8CB265}" dt="2021-09-11T03:56:13.664" v="1" actId="47"/>
          <pc:sldLayoutMkLst>
            <pc:docMk/>
            <pc:sldMasterMk cId="0" sldId="2147483648"/>
            <pc:sldLayoutMk cId="713317642" sldId="2147483755"/>
          </pc:sldLayoutMkLst>
        </pc:sldLayoutChg>
        <pc:sldLayoutChg chg="del">
          <pc:chgData name="Ty Johnson" userId="2df4d96252200d5b" providerId="LiveId" clId="{11AC90A3-4450-4749-81E2-617A1E8CB265}" dt="2021-09-11T03:56:13.664" v="1" actId="47"/>
          <pc:sldLayoutMkLst>
            <pc:docMk/>
            <pc:sldMasterMk cId="0" sldId="2147483648"/>
            <pc:sldLayoutMk cId="1700179893" sldId="2147483756"/>
          </pc:sldLayoutMkLst>
        </pc:sldLayoutChg>
        <pc:sldLayoutChg chg="del">
          <pc:chgData name="Ty Johnson" userId="2df4d96252200d5b" providerId="LiveId" clId="{11AC90A3-4450-4749-81E2-617A1E8CB265}" dt="2021-09-11T03:56:13.664" v="1" actId="47"/>
          <pc:sldLayoutMkLst>
            <pc:docMk/>
            <pc:sldMasterMk cId="0" sldId="2147483648"/>
            <pc:sldLayoutMk cId="1612435593" sldId="2147483757"/>
          </pc:sldLayoutMkLst>
        </pc:sldLayoutChg>
        <pc:sldLayoutChg chg="del">
          <pc:chgData name="Ty Johnson" userId="2df4d96252200d5b" providerId="LiveId" clId="{11AC90A3-4450-4749-81E2-617A1E8CB265}" dt="2021-09-11T03:56:13.664" v="1" actId="47"/>
          <pc:sldLayoutMkLst>
            <pc:docMk/>
            <pc:sldMasterMk cId="0" sldId="2147483648"/>
            <pc:sldLayoutMk cId="578847068" sldId="2147483758"/>
          </pc:sldLayoutMkLst>
        </pc:sldLayoutChg>
        <pc:sldLayoutChg chg="del">
          <pc:chgData name="Ty Johnson" userId="2df4d96252200d5b" providerId="LiveId" clId="{11AC90A3-4450-4749-81E2-617A1E8CB265}" dt="2021-09-11T03:56:13.664" v="1" actId="47"/>
          <pc:sldLayoutMkLst>
            <pc:docMk/>
            <pc:sldMasterMk cId="0" sldId="2147483648"/>
            <pc:sldLayoutMk cId="2272735195" sldId="2147483759"/>
          </pc:sldLayoutMkLst>
        </pc:sldLayoutChg>
        <pc:sldLayoutChg chg="del">
          <pc:chgData name="Ty Johnson" userId="2df4d96252200d5b" providerId="LiveId" clId="{11AC90A3-4450-4749-81E2-617A1E8CB265}" dt="2021-09-11T03:56:13.664" v="1" actId="47"/>
          <pc:sldLayoutMkLst>
            <pc:docMk/>
            <pc:sldMasterMk cId="0" sldId="2147483648"/>
            <pc:sldLayoutMk cId="2476356380" sldId="2147483760"/>
          </pc:sldLayoutMkLst>
        </pc:sldLayoutChg>
        <pc:sldLayoutChg chg="del">
          <pc:chgData name="Ty Johnson" userId="2df4d96252200d5b" providerId="LiveId" clId="{11AC90A3-4450-4749-81E2-617A1E8CB265}" dt="2021-09-11T03:56:13.664" v="1" actId="47"/>
          <pc:sldLayoutMkLst>
            <pc:docMk/>
            <pc:sldMasterMk cId="0" sldId="2147483648"/>
            <pc:sldLayoutMk cId="2158287967" sldId="2147483761"/>
          </pc:sldLayoutMkLst>
        </pc:sldLayoutChg>
        <pc:sldLayoutChg chg="del">
          <pc:chgData name="Ty Johnson" userId="2df4d96252200d5b" providerId="LiveId" clId="{11AC90A3-4450-4749-81E2-617A1E8CB265}" dt="2021-09-11T03:56:13.664" v="1" actId="47"/>
          <pc:sldLayoutMkLst>
            <pc:docMk/>
            <pc:sldMasterMk cId="0" sldId="2147483648"/>
            <pc:sldLayoutMk cId="2332318255" sldId="2147483762"/>
          </pc:sldLayoutMkLst>
        </pc:sldLayoutChg>
        <pc:sldLayoutChg chg="del">
          <pc:chgData name="Ty Johnson" userId="2df4d96252200d5b" providerId="LiveId" clId="{11AC90A3-4450-4749-81E2-617A1E8CB265}" dt="2021-09-11T03:56:13.664" v="1" actId="47"/>
          <pc:sldLayoutMkLst>
            <pc:docMk/>
            <pc:sldMasterMk cId="0" sldId="2147483648"/>
            <pc:sldLayoutMk cId="3838306260" sldId="2147483763"/>
          </pc:sldLayoutMkLst>
        </pc:sldLayoutChg>
        <pc:sldLayoutChg chg="del">
          <pc:chgData name="Ty Johnson" userId="2df4d96252200d5b" providerId="LiveId" clId="{11AC90A3-4450-4749-81E2-617A1E8CB265}" dt="2021-09-11T03:56:13.664" v="1" actId="47"/>
          <pc:sldLayoutMkLst>
            <pc:docMk/>
            <pc:sldMasterMk cId="0" sldId="2147483648"/>
            <pc:sldLayoutMk cId="2918202717" sldId="2147483764"/>
          </pc:sldLayoutMkLst>
        </pc:sldLayoutChg>
      </pc:sldMasterChg>
      <pc:sldMasterChg chg="del delSldLayout">
        <pc:chgData name="Ty Johnson" userId="2df4d96252200d5b" providerId="LiveId" clId="{11AC90A3-4450-4749-81E2-617A1E8CB265}" dt="2021-09-11T03:56:08.330" v="0" actId="47"/>
        <pc:sldMasterMkLst>
          <pc:docMk/>
          <pc:sldMasterMk cId="0" sldId="2147483685"/>
        </pc:sldMasterMkLst>
        <pc:sldLayoutChg chg="del">
          <pc:chgData name="Ty Johnson" userId="2df4d96252200d5b" providerId="LiveId" clId="{11AC90A3-4450-4749-81E2-617A1E8CB265}" dt="2021-09-11T03:56:08.330" v="0" actId="47"/>
          <pc:sldLayoutMkLst>
            <pc:docMk/>
            <pc:sldMasterMk cId="0" sldId="2147483685"/>
            <pc:sldLayoutMk cId="2728375659" sldId="2147483776"/>
          </pc:sldLayoutMkLst>
        </pc:sldLayoutChg>
        <pc:sldLayoutChg chg="del">
          <pc:chgData name="Ty Johnson" userId="2df4d96252200d5b" providerId="LiveId" clId="{11AC90A3-4450-4749-81E2-617A1E8CB265}" dt="2021-09-11T03:56:08.330" v="0" actId="47"/>
          <pc:sldLayoutMkLst>
            <pc:docMk/>
            <pc:sldMasterMk cId="0" sldId="2147483685"/>
            <pc:sldLayoutMk cId="4181155252" sldId="2147483777"/>
          </pc:sldLayoutMkLst>
        </pc:sldLayoutChg>
        <pc:sldLayoutChg chg="del">
          <pc:chgData name="Ty Johnson" userId="2df4d96252200d5b" providerId="LiveId" clId="{11AC90A3-4450-4749-81E2-617A1E8CB265}" dt="2021-09-11T03:56:08.330" v="0" actId="47"/>
          <pc:sldLayoutMkLst>
            <pc:docMk/>
            <pc:sldMasterMk cId="0" sldId="2147483685"/>
            <pc:sldLayoutMk cId="4119882375" sldId="2147483778"/>
          </pc:sldLayoutMkLst>
        </pc:sldLayoutChg>
        <pc:sldLayoutChg chg="del">
          <pc:chgData name="Ty Johnson" userId="2df4d96252200d5b" providerId="LiveId" clId="{11AC90A3-4450-4749-81E2-617A1E8CB265}" dt="2021-09-11T03:56:08.330" v="0" actId="47"/>
          <pc:sldLayoutMkLst>
            <pc:docMk/>
            <pc:sldMasterMk cId="0" sldId="2147483685"/>
            <pc:sldLayoutMk cId="1789809940" sldId="2147483779"/>
          </pc:sldLayoutMkLst>
        </pc:sldLayoutChg>
        <pc:sldLayoutChg chg="del">
          <pc:chgData name="Ty Johnson" userId="2df4d96252200d5b" providerId="LiveId" clId="{11AC90A3-4450-4749-81E2-617A1E8CB265}" dt="2021-09-11T03:56:08.330" v="0" actId="47"/>
          <pc:sldLayoutMkLst>
            <pc:docMk/>
            <pc:sldMasterMk cId="0" sldId="2147483685"/>
            <pc:sldLayoutMk cId="1888889373" sldId="2147483780"/>
          </pc:sldLayoutMkLst>
        </pc:sldLayoutChg>
        <pc:sldLayoutChg chg="del">
          <pc:chgData name="Ty Johnson" userId="2df4d96252200d5b" providerId="LiveId" clId="{11AC90A3-4450-4749-81E2-617A1E8CB265}" dt="2021-09-11T03:56:08.330" v="0" actId="47"/>
          <pc:sldLayoutMkLst>
            <pc:docMk/>
            <pc:sldMasterMk cId="0" sldId="2147483685"/>
            <pc:sldLayoutMk cId="486921730" sldId="2147483781"/>
          </pc:sldLayoutMkLst>
        </pc:sldLayoutChg>
        <pc:sldLayoutChg chg="del">
          <pc:chgData name="Ty Johnson" userId="2df4d96252200d5b" providerId="LiveId" clId="{11AC90A3-4450-4749-81E2-617A1E8CB265}" dt="2021-09-11T03:56:08.330" v="0" actId="47"/>
          <pc:sldLayoutMkLst>
            <pc:docMk/>
            <pc:sldMasterMk cId="0" sldId="2147483685"/>
            <pc:sldLayoutMk cId="542433036" sldId="2147483782"/>
          </pc:sldLayoutMkLst>
        </pc:sldLayoutChg>
        <pc:sldLayoutChg chg="del">
          <pc:chgData name="Ty Johnson" userId="2df4d96252200d5b" providerId="LiveId" clId="{11AC90A3-4450-4749-81E2-617A1E8CB265}" dt="2021-09-11T03:56:08.330" v="0" actId="47"/>
          <pc:sldLayoutMkLst>
            <pc:docMk/>
            <pc:sldMasterMk cId="0" sldId="2147483685"/>
            <pc:sldLayoutMk cId="3586926319" sldId="2147483783"/>
          </pc:sldLayoutMkLst>
        </pc:sldLayoutChg>
        <pc:sldLayoutChg chg="del">
          <pc:chgData name="Ty Johnson" userId="2df4d96252200d5b" providerId="LiveId" clId="{11AC90A3-4450-4749-81E2-617A1E8CB265}" dt="2021-09-11T03:56:08.330" v="0" actId="47"/>
          <pc:sldLayoutMkLst>
            <pc:docMk/>
            <pc:sldMasterMk cId="0" sldId="2147483685"/>
            <pc:sldLayoutMk cId="1038106249" sldId="2147483784"/>
          </pc:sldLayoutMkLst>
        </pc:sldLayoutChg>
        <pc:sldLayoutChg chg="del">
          <pc:chgData name="Ty Johnson" userId="2df4d96252200d5b" providerId="LiveId" clId="{11AC90A3-4450-4749-81E2-617A1E8CB265}" dt="2021-09-11T03:56:08.330" v="0" actId="47"/>
          <pc:sldLayoutMkLst>
            <pc:docMk/>
            <pc:sldMasterMk cId="0" sldId="2147483685"/>
            <pc:sldLayoutMk cId="543112818" sldId="2147483785"/>
          </pc:sldLayoutMkLst>
        </pc:sldLayoutChg>
        <pc:sldLayoutChg chg="del">
          <pc:chgData name="Ty Johnson" userId="2df4d96252200d5b" providerId="LiveId" clId="{11AC90A3-4450-4749-81E2-617A1E8CB265}" dt="2021-09-11T03:56:08.330" v="0" actId="47"/>
          <pc:sldLayoutMkLst>
            <pc:docMk/>
            <pc:sldMasterMk cId="0" sldId="2147483685"/>
            <pc:sldLayoutMk cId="2277643862" sldId="21474837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621502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706008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2875310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962014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593151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031661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482069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20697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3866691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509963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298816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2109926717"/>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EC4801-A6BC-4EF4-98B1-5BF4AFD045C8}"/>
              </a:ext>
            </a:extLst>
          </p:cNvPr>
          <p:cNvSpPr/>
          <p:nvPr/>
        </p:nvSpPr>
        <p:spPr>
          <a:xfrm>
            <a:off x="1422405" y="1274619"/>
            <a:ext cx="6299200" cy="1265381"/>
          </a:xfrm>
          <a:prstGeom prst="rect">
            <a:avLst/>
          </a:prstGeom>
          <a:solidFill>
            <a:schemeClr val="bg1">
              <a:lumMod val="6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Duplicating The Devil</a:t>
            </a:r>
          </a:p>
        </p:txBody>
      </p:sp>
    </p:spTree>
    <p:extLst>
      <p:ext uri="{BB962C8B-B14F-4D97-AF65-F5344CB8AC3E}">
        <p14:creationId xmlns:p14="http://schemas.microsoft.com/office/powerpoint/2010/main" val="289086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Satan is still persistent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504872"/>
          </a:xfrm>
        </p:spPr>
        <p:txBody>
          <a:bodyPr/>
          <a:lstStyle/>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Mt.16</a:t>
            </a:r>
            <a:r>
              <a:rPr lang="en-US" sz="2600" baseline="30000" dirty="0">
                <a:solidFill>
                  <a:srgbClr val="FFFF00"/>
                </a:solidFill>
                <a:ea typeface="Times New Roman" panose="02020603050405020304" pitchFamily="18" charset="0"/>
              </a:rPr>
              <a:t>23 </a:t>
            </a: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Lk.22</a:t>
            </a:r>
            <a:r>
              <a:rPr lang="en-US" sz="2600" baseline="30000" dirty="0">
                <a:solidFill>
                  <a:srgbClr val="FFFF00"/>
                </a:solidFill>
                <a:ea typeface="Times New Roman" panose="02020603050405020304" pitchFamily="18" charset="0"/>
              </a:rPr>
              <a:t>31</a:t>
            </a:r>
            <a:r>
              <a:rPr lang="en-US" sz="2800" dirty="0">
                <a:solidFill>
                  <a:schemeClr val="bg1"/>
                </a:solidFill>
                <a:ea typeface="Times New Roman" panose="02020603050405020304" pitchFamily="18" charset="0"/>
              </a:rPr>
              <a:t> </a:t>
            </a:r>
          </a:p>
          <a:p>
            <a:pPr>
              <a:spcAft>
                <a:spcPts val="300"/>
              </a:spcAft>
              <a:buFont typeface="Wingdings" panose="05000000000000000000" pitchFamily="2" charset="2"/>
              <a:buChar char="§"/>
            </a:pPr>
            <a:r>
              <a:rPr lang="en-US" dirty="0">
                <a:solidFill>
                  <a:schemeClr val="bg1"/>
                </a:solidFill>
                <a:ea typeface="Times New Roman" panose="02020603050405020304" pitchFamily="18" charset="0"/>
              </a:rPr>
              <a:t>2 Tim.4</a:t>
            </a:r>
            <a:r>
              <a:rPr lang="en-US" baseline="30000" dirty="0">
                <a:solidFill>
                  <a:srgbClr val="FFFF00"/>
                </a:solidFill>
                <a:ea typeface="Times New Roman" panose="02020603050405020304" pitchFamily="18" charset="0"/>
              </a:rPr>
              <a:t>10</a:t>
            </a:r>
            <a:r>
              <a:rPr lang="en-US" dirty="0">
                <a:solidFill>
                  <a:schemeClr val="bg1"/>
                </a:solidFill>
                <a:ea typeface="Times New Roman" panose="02020603050405020304" pitchFamily="18" charset="0"/>
              </a:rPr>
              <a:t> </a:t>
            </a:r>
            <a:r>
              <a:rPr lang="en-US" sz="3000" dirty="0">
                <a:solidFill>
                  <a:schemeClr val="bg1"/>
                </a:solidFill>
                <a:ea typeface="Times New Roman" panose="02020603050405020304" pitchFamily="18" charset="0"/>
              </a:rPr>
              <a:t>Demas has forsaken me, having loved this present world.</a:t>
            </a:r>
          </a:p>
          <a:p>
            <a:pPr marL="0" indent="0" algn="ctr">
              <a:spcAft>
                <a:spcPts val="1200"/>
              </a:spcAft>
              <a:buNone/>
            </a:pPr>
            <a:r>
              <a:rPr lang="en-US" dirty="0">
                <a:solidFill>
                  <a:srgbClr val="CCFFFF"/>
                </a:solidFill>
                <a:ea typeface="Times New Roman" panose="02020603050405020304" pitchFamily="18" charset="0"/>
              </a:rPr>
              <a:t>Satan’s Strategy…</a:t>
            </a:r>
          </a:p>
          <a:p>
            <a:pPr marL="0" indent="0" algn="ctr">
              <a:spcAft>
                <a:spcPts val="300"/>
              </a:spcAft>
              <a:buNone/>
            </a:pPr>
            <a:endParaRPr lang="en-US" dirty="0">
              <a:solidFill>
                <a:srgbClr val="CCFFFF"/>
              </a:solidFill>
              <a:ea typeface="Times New Roman" panose="02020603050405020304" pitchFamily="18" charset="0"/>
            </a:endParaRPr>
          </a:p>
          <a:p>
            <a:pPr marL="0" indent="0" algn="ctr">
              <a:spcAft>
                <a:spcPts val="300"/>
              </a:spcAft>
              <a:buNone/>
            </a:pPr>
            <a:endParaRPr lang="en-US" dirty="0">
              <a:solidFill>
                <a:srgbClr val="CCFFFF"/>
              </a:solidFill>
              <a:ea typeface="Times New Roman" panose="02020603050405020304" pitchFamily="18" charset="0"/>
            </a:endParaRPr>
          </a:p>
          <a:p>
            <a:pPr lvl="1">
              <a:spcBef>
                <a:spcPts val="1200"/>
              </a:spcBef>
              <a:spcAft>
                <a:spcPts val="300"/>
              </a:spcAft>
              <a:buFont typeface="Arial" panose="020B0604020202020204" pitchFamily="34" charset="0"/>
              <a:buChar char="•"/>
            </a:pPr>
            <a:r>
              <a:rPr lang="en-US" sz="3200" dirty="0">
                <a:solidFill>
                  <a:schemeClr val="bg1"/>
                </a:solidFill>
                <a:ea typeface="Times New Roman" panose="02020603050405020304" pitchFamily="18" charset="0"/>
              </a:rPr>
              <a:t>Reject </a:t>
            </a:r>
            <a:r>
              <a:rPr lang="en-US" sz="3200" dirty="0" err="1">
                <a:solidFill>
                  <a:schemeClr val="bg1"/>
                </a:solidFill>
                <a:ea typeface="Times New Roman" panose="02020603050405020304" pitchFamily="18" charset="0"/>
              </a:rPr>
              <a:t>satan</a:t>
            </a:r>
            <a:r>
              <a:rPr lang="en-US" sz="3200" dirty="0">
                <a:solidFill>
                  <a:schemeClr val="bg1"/>
                </a:solidFill>
                <a:ea typeface="Times New Roman" panose="02020603050405020304" pitchFamily="18" charset="0"/>
              </a:rPr>
              <a:t> every day for 100 years…</a:t>
            </a:r>
          </a:p>
          <a:p>
            <a:pPr lvl="1">
              <a:spcBef>
                <a:spcPts val="1200"/>
              </a:spcBef>
              <a:spcAft>
                <a:spcPts val="300"/>
              </a:spcAft>
              <a:buFont typeface="Arial" panose="020B0604020202020204" pitchFamily="34" charset="0"/>
              <a:buChar char="•"/>
            </a:pPr>
            <a:r>
              <a:rPr lang="en-US" sz="3200" dirty="0">
                <a:solidFill>
                  <a:schemeClr val="bg1"/>
                </a:solidFill>
                <a:ea typeface="Times New Roman" panose="02020603050405020304" pitchFamily="18" charset="0"/>
              </a:rPr>
              <a:t>David: stellar reputation…</a:t>
            </a:r>
          </a:p>
          <a:p>
            <a:pPr lvl="1">
              <a:spcBef>
                <a:spcPts val="1200"/>
              </a:spcBef>
              <a:spcAft>
                <a:spcPts val="300"/>
              </a:spcAft>
              <a:buFont typeface="Arial" panose="020B0604020202020204" pitchFamily="34" charset="0"/>
              <a:buChar char="•"/>
            </a:pPr>
            <a:endParaRPr lang="en-US" sz="3200" dirty="0">
              <a:solidFill>
                <a:schemeClr val="bg1"/>
              </a:solidFill>
              <a:ea typeface="Times New Roman" panose="02020603050405020304" pitchFamily="18" charset="0"/>
            </a:endParaRPr>
          </a:p>
          <a:p>
            <a:pPr lvl="1">
              <a:spcAft>
                <a:spcPts val="300"/>
              </a:spcAft>
              <a:buFont typeface="Arial" panose="020B0604020202020204" pitchFamily="34" charset="0"/>
              <a:buChar char="•"/>
            </a:pPr>
            <a:endParaRPr lang="en-US" sz="3200" dirty="0">
              <a:solidFill>
                <a:schemeClr val="bg1"/>
              </a:solidFill>
              <a:ea typeface="Times New Roman" panose="02020603050405020304" pitchFamily="18" charset="0"/>
            </a:endParaRPr>
          </a:p>
          <a:p>
            <a:pPr marL="457200" lvl="1" indent="0">
              <a:spcAft>
                <a:spcPts val="900"/>
              </a:spcAft>
              <a:buNone/>
            </a:pPr>
            <a:endParaRPr lang="en-US" sz="3000" dirty="0">
              <a:solidFill>
                <a:schemeClr val="bg1"/>
              </a:solidFill>
              <a:ea typeface="Times New Roman" panose="02020603050405020304" pitchFamily="18" charset="0"/>
            </a:endParaRPr>
          </a:p>
        </p:txBody>
      </p:sp>
      <p:sp>
        <p:nvSpPr>
          <p:cNvPr id="5" name="Rectangle 4">
            <a:extLst>
              <a:ext uri="{FF2B5EF4-FFF2-40B4-BE49-F238E27FC236}">
                <a16:creationId xmlns:a16="http://schemas.microsoft.com/office/drawing/2014/main" id="{CE650335-A1A2-4854-BEE4-0431FD829FCF}"/>
              </a:ext>
            </a:extLst>
          </p:cNvPr>
          <p:cNvSpPr/>
          <p:nvPr/>
        </p:nvSpPr>
        <p:spPr>
          <a:xfrm>
            <a:off x="794322" y="3814624"/>
            <a:ext cx="3713019" cy="48289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aseline="30000" dirty="0">
                <a:solidFill>
                  <a:srgbClr val="FFFF00"/>
                </a:solidFill>
              </a:rPr>
              <a:t>1</a:t>
            </a:r>
            <a:r>
              <a:rPr lang="en-US" sz="3000" dirty="0">
                <a:solidFill>
                  <a:srgbClr val="CCFFFF"/>
                </a:solidFill>
              </a:rPr>
              <a:t>Do not obey gospel</a:t>
            </a:r>
          </a:p>
        </p:txBody>
      </p:sp>
      <p:sp>
        <p:nvSpPr>
          <p:cNvPr id="8" name="Rectangle 7">
            <a:extLst>
              <a:ext uri="{FF2B5EF4-FFF2-40B4-BE49-F238E27FC236}">
                <a16:creationId xmlns:a16="http://schemas.microsoft.com/office/drawing/2014/main" id="{63F580EE-344D-4190-9E8B-4903695C2638}"/>
              </a:ext>
            </a:extLst>
          </p:cNvPr>
          <p:cNvSpPr/>
          <p:nvPr/>
        </p:nvSpPr>
        <p:spPr>
          <a:xfrm>
            <a:off x="4650510" y="3810012"/>
            <a:ext cx="3713019" cy="48289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aseline="30000" dirty="0">
                <a:solidFill>
                  <a:srgbClr val="FFFF00"/>
                </a:solidFill>
              </a:rPr>
              <a:t>2</a:t>
            </a:r>
            <a:r>
              <a:rPr lang="en-US" sz="3000" dirty="0">
                <a:solidFill>
                  <a:srgbClr val="CCFFFF"/>
                </a:solidFill>
              </a:rPr>
              <a:t>Forsake assemblies</a:t>
            </a:r>
          </a:p>
        </p:txBody>
      </p:sp>
      <p:sp>
        <p:nvSpPr>
          <p:cNvPr id="9" name="Rectangle 8">
            <a:extLst>
              <a:ext uri="{FF2B5EF4-FFF2-40B4-BE49-F238E27FC236}">
                <a16:creationId xmlns:a16="http://schemas.microsoft.com/office/drawing/2014/main" id="{76975DFC-81F1-4B41-82A5-7B7CA3AB13AF}"/>
              </a:ext>
            </a:extLst>
          </p:cNvPr>
          <p:cNvSpPr/>
          <p:nvPr/>
        </p:nvSpPr>
        <p:spPr>
          <a:xfrm>
            <a:off x="789710" y="4465785"/>
            <a:ext cx="3713019" cy="48289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aseline="30000" dirty="0">
                <a:solidFill>
                  <a:srgbClr val="FFFF00"/>
                </a:solidFill>
              </a:rPr>
              <a:t>3</a:t>
            </a:r>
            <a:r>
              <a:rPr lang="en-US" sz="3000" dirty="0">
                <a:solidFill>
                  <a:srgbClr val="CCFFFF"/>
                </a:solidFill>
              </a:rPr>
              <a:t>Do not listen</a:t>
            </a:r>
          </a:p>
        </p:txBody>
      </p:sp>
      <p:sp>
        <p:nvSpPr>
          <p:cNvPr id="10" name="Rectangle 9">
            <a:extLst>
              <a:ext uri="{FF2B5EF4-FFF2-40B4-BE49-F238E27FC236}">
                <a16:creationId xmlns:a16="http://schemas.microsoft.com/office/drawing/2014/main" id="{FFAEEEE0-C716-422F-AA87-CCCE676D6186}"/>
              </a:ext>
            </a:extLst>
          </p:cNvPr>
          <p:cNvSpPr/>
          <p:nvPr/>
        </p:nvSpPr>
        <p:spPr>
          <a:xfrm>
            <a:off x="4655134" y="4461173"/>
            <a:ext cx="3713019" cy="48289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aseline="30000" dirty="0">
                <a:solidFill>
                  <a:srgbClr val="FFFF00"/>
                </a:solidFill>
              </a:rPr>
              <a:t>4</a:t>
            </a:r>
            <a:r>
              <a:rPr lang="en-US" sz="3000" dirty="0">
                <a:solidFill>
                  <a:srgbClr val="CCFFFF"/>
                </a:solidFill>
              </a:rPr>
              <a:t>Apply to others</a:t>
            </a:r>
          </a:p>
        </p:txBody>
      </p:sp>
    </p:spTree>
    <p:extLst>
      <p:ext uri="{BB962C8B-B14F-4D97-AF65-F5344CB8AC3E}">
        <p14:creationId xmlns:p14="http://schemas.microsoft.com/office/powerpoint/2010/main" val="398742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Satan is still persistent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Mt.16</a:t>
            </a:r>
            <a:r>
              <a:rPr lang="en-US" sz="2600" baseline="30000" dirty="0">
                <a:solidFill>
                  <a:srgbClr val="FFFF00"/>
                </a:solidFill>
                <a:ea typeface="Times New Roman" panose="02020603050405020304" pitchFamily="18" charset="0"/>
              </a:rPr>
              <a:t>23</a:t>
            </a:r>
            <a:endParaRPr lang="en-US" sz="2600" dirty="0">
              <a:solidFill>
                <a:schemeClr val="bg1"/>
              </a:solidFill>
              <a:ea typeface="Times New Roman" panose="02020603050405020304" pitchFamily="18" charset="0"/>
            </a:endParaRP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Lk.22</a:t>
            </a:r>
            <a:r>
              <a:rPr lang="en-US" sz="2600" baseline="30000" dirty="0">
                <a:solidFill>
                  <a:srgbClr val="FFFF00"/>
                </a:solidFill>
                <a:ea typeface="Times New Roman" panose="02020603050405020304" pitchFamily="18" charset="0"/>
              </a:rPr>
              <a:t>31</a:t>
            </a:r>
            <a:r>
              <a:rPr lang="en-US" sz="2600" dirty="0">
                <a:solidFill>
                  <a:srgbClr val="FFFFCC"/>
                </a:solidFill>
                <a:ea typeface="Times New Roman" panose="02020603050405020304" pitchFamily="18" charset="0"/>
              </a:rPr>
              <a:t>   </a:t>
            </a: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2 Tim.4</a:t>
            </a:r>
            <a:r>
              <a:rPr lang="en-US" sz="2600" baseline="30000" dirty="0">
                <a:solidFill>
                  <a:srgbClr val="FFFF00"/>
                </a:solidFill>
                <a:ea typeface="Times New Roman" panose="02020603050405020304" pitchFamily="18" charset="0"/>
              </a:rPr>
              <a:t>10</a:t>
            </a:r>
            <a:r>
              <a:rPr lang="en-US" sz="2800" dirty="0">
                <a:solidFill>
                  <a:schemeClr val="bg1"/>
                </a:solidFill>
                <a:ea typeface="Times New Roman" panose="02020603050405020304" pitchFamily="18" charset="0"/>
              </a:rPr>
              <a:t> </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1 Co.5</a:t>
            </a:r>
            <a:r>
              <a:rPr lang="en-US" baseline="30000" dirty="0">
                <a:solidFill>
                  <a:srgbClr val="FFFF00"/>
                </a:solidFill>
              </a:rPr>
              <a:t>5</a:t>
            </a:r>
            <a:r>
              <a:rPr lang="en-US" baseline="30000" dirty="0">
                <a:solidFill>
                  <a:schemeClr val="bg1"/>
                </a:solidFill>
              </a:rPr>
              <a:t> </a:t>
            </a:r>
            <a:r>
              <a:rPr lang="en-US" sz="3000" dirty="0">
                <a:solidFill>
                  <a:schemeClr val="bg1"/>
                </a:solidFill>
              </a:rPr>
              <a:t>deliver such a one to Satan for the destruction of the flesh, that his spirit may be saved in the day of the Lord Jesus.</a:t>
            </a:r>
          </a:p>
          <a:p>
            <a:pPr lvl="1"/>
            <a:r>
              <a:rPr lang="en-US" sz="3100" dirty="0">
                <a:solidFill>
                  <a:srgbClr val="FFFF99"/>
                </a:solidFill>
              </a:rPr>
              <a:t>Recognize him for what he is; give him to his master…</a:t>
            </a:r>
          </a:p>
          <a:p>
            <a:pPr lvl="1"/>
            <a:r>
              <a:rPr lang="en-US" sz="3100" dirty="0">
                <a:solidFill>
                  <a:schemeClr val="bg1"/>
                </a:solidFill>
                <a:ea typeface="Times New Roman" panose="02020603050405020304" pitchFamily="18" charset="0"/>
              </a:rPr>
              <a:t>2 Co.2 – </a:t>
            </a:r>
            <a:r>
              <a:rPr lang="en-US" sz="3100" dirty="0">
                <a:solidFill>
                  <a:srgbClr val="FFFF99"/>
                </a:solidFill>
                <a:ea typeface="Times New Roman" panose="02020603050405020304" pitchFamily="18" charset="0"/>
              </a:rPr>
              <a:t>defeated </a:t>
            </a:r>
            <a:r>
              <a:rPr lang="en-US" sz="3100" dirty="0" err="1">
                <a:solidFill>
                  <a:srgbClr val="FFFF99"/>
                </a:solidFill>
                <a:ea typeface="Times New Roman" panose="02020603050405020304" pitchFamily="18" charset="0"/>
              </a:rPr>
              <a:t>satan</a:t>
            </a:r>
            <a:r>
              <a:rPr lang="en-US" sz="3100" dirty="0">
                <a:solidFill>
                  <a:srgbClr val="FFFF99"/>
                </a:solidFill>
                <a:ea typeface="Times New Roman" panose="02020603050405020304" pitchFamily="18" charset="0"/>
              </a:rPr>
              <a:t> </a:t>
            </a:r>
          </a:p>
          <a:p>
            <a:pPr marL="457200" lvl="1" indent="0">
              <a:spcAft>
                <a:spcPts val="900"/>
              </a:spcAft>
              <a:buNone/>
            </a:pPr>
            <a:endParaRPr lang="en-US" sz="30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72714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Satan is still persistent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1" y="923637"/>
            <a:ext cx="8298873" cy="5384799"/>
          </a:xfrm>
        </p:spPr>
        <p:txBody>
          <a:bodyPr/>
          <a:lstStyle/>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Mt.16</a:t>
            </a:r>
            <a:r>
              <a:rPr lang="en-US" sz="2600" baseline="30000" dirty="0">
                <a:solidFill>
                  <a:srgbClr val="FFFF00"/>
                </a:solidFill>
                <a:ea typeface="Times New Roman" panose="02020603050405020304" pitchFamily="18" charset="0"/>
              </a:rPr>
              <a:t>23</a:t>
            </a:r>
            <a:endParaRPr lang="en-US" sz="2600" dirty="0">
              <a:solidFill>
                <a:schemeClr val="bg1"/>
              </a:solidFill>
              <a:ea typeface="Times New Roman" panose="02020603050405020304" pitchFamily="18" charset="0"/>
            </a:endParaRP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Lk.22</a:t>
            </a:r>
            <a:r>
              <a:rPr lang="en-US" sz="2600" baseline="30000" dirty="0">
                <a:solidFill>
                  <a:srgbClr val="FFFF00"/>
                </a:solidFill>
                <a:ea typeface="Times New Roman" panose="02020603050405020304" pitchFamily="18" charset="0"/>
              </a:rPr>
              <a:t>31</a:t>
            </a:r>
            <a:r>
              <a:rPr lang="en-US" sz="2600" dirty="0">
                <a:solidFill>
                  <a:srgbClr val="FFFFCC"/>
                </a:solidFill>
                <a:ea typeface="Times New Roman" panose="02020603050405020304" pitchFamily="18" charset="0"/>
              </a:rPr>
              <a:t>   </a:t>
            </a: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2 Tim.4</a:t>
            </a:r>
            <a:r>
              <a:rPr lang="en-US" sz="2600" baseline="30000" dirty="0">
                <a:solidFill>
                  <a:srgbClr val="FFFF00"/>
                </a:solidFill>
                <a:ea typeface="Times New Roman" panose="02020603050405020304" pitchFamily="18" charset="0"/>
              </a:rPr>
              <a:t>10</a:t>
            </a:r>
            <a:r>
              <a:rPr lang="en-US" sz="2600" dirty="0">
                <a:solidFill>
                  <a:schemeClr val="bg1"/>
                </a:solidFill>
                <a:ea typeface="Times New Roman" panose="02020603050405020304" pitchFamily="18" charset="0"/>
              </a:rPr>
              <a:t> </a:t>
            </a:r>
          </a:p>
          <a:p>
            <a:pPr>
              <a:spcAft>
                <a:spcPts val="0"/>
              </a:spcAft>
              <a:buFont typeface="Wingdings" panose="05000000000000000000" pitchFamily="2" charset="2"/>
              <a:buChar char="§"/>
            </a:pPr>
            <a:r>
              <a:rPr lang="en-US" sz="2600" dirty="0">
                <a:solidFill>
                  <a:schemeClr val="bg1"/>
                </a:solidFill>
                <a:ea typeface="Times New Roman" panose="02020603050405020304" pitchFamily="18" charset="0"/>
              </a:rPr>
              <a:t>1 Co.5</a:t>
            </a:r>
            <a:r>
              <a:rPr lang="en-US" sz="2600" baseline="30000" dirty="0">
                <a:solidFill>
                  <a:srgbClr val="FFFF00"/>
                </a:solidFill>
              </a:rPr>
              <a:t>5</a:t>
            </a:r>
            <a:r>
              <a:rPr lang="en-US" sz="2600" baseline="30000" dirty="0">
                <a:solidFill>
                  <a:schemeClr val="bg1"/>
                </a:solidFill>
              </a:rPr>
              <a:t> </a:t>
            </a:r>
          </a:p>
          <a:p>
            <a:pPr>
              <a:spcAft>
                <a:spcPts val="0"/>
              </a:spcAft>
              <a:buFont typeface="Wingdings" panose="05000000000000000000" pitchFamily="2" charset="2"/>
              <a:buChar char="§"/>
            </a:pPr>
            <a:r>
              <a:rPr lang="en-US" sz="3100" dirty="0">
                <a:solidFill>
                  <a:schemeClr val="bg1"/>
                </a:solidFill>
                <a:ea typeface="Times New Roman" panose="02020603050405020304" pitchFamily="18" charset="0"/>
              </a:rPr>
              <a:t>1 Tim</a:t>
            </a:r>
            <a:r>
              <a:rPr lang="en-US" sz="3000" dirty="0">
                <a:solidFill>
                  <a:schemeClr val="bg1"/>
                </a:solidFill>
                <a:ea typeface="Times New Roman" panose="02020603050405020304" pitchFamily="18" charset="0"/>
              </a:rPr>
              <a:t>.</a:t>
            </a:r>
            <a:r>
              <a:rPr lang="en-US" sz="3100" dirty="0">
                <a:solidFill>
                  <a:schemeClr val="bg1"/>
                </a:solidFill>
                <a:ea typeface="Times New Roman" panose="02020603050405020304" pitchFamily="18" charset="0"/>
              </a:rPr>
              <a:t>1</a:t>
            </a:r>
            <a:r>
              <a:rPr lang="en-US" baseline="30000" dirty="0">
                <a:solidFill>
                  <a:srgbClr val="FFFF00"/>
                </a:solidFill>
                <a:ea typeface="Times New Roman" panose="02020603050405020304" pitchFamily="18" charset="0"/>
              </a:rPr>
              <a:t>19</a:t>
            </a:r>
            <a:r>
              <a:rPr lang="en-US"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having faith and a good con-science, which some having rejected, concerning the faith have suffered ship-wreck</a:t>
            </a:r>
            <a:r>
              <a:rPr lang="en-US" sz="3000" dirty="0">
                <a:solidFill>
                  <a:schemeClr val="bg1"/>
                </a:solidFill>
                <a:ea typeface="Times New Roman" panose="02020603050405020304" pitchFamily="18" charset="0"/>
              </a:rPr>
              <a:t>, </a:t>
            </a:r>
            <a:r>
              <a:rPr lang="en-US" baseline="30000" dirty="0">
                <a:solidFill>
                  <a:srgbClr val="FFFF00"/>
                </a:solidFill>
                <a:ea typeface="Times New Roman" panose="02020603050405020304" pitchFamily="18" charset="0"/>
              </a:rPr>
              <a:t>20</a:t>
            </a:r>
            <a:r>
              <a:rPr lang="en-US" dirty="0">
                <a:solidFill>
                  <a:schemeClr val="bg1"/>
                </a:solidFill>
                <a:ea typeface="Times New Roman" panose="02020603050405020304" pitchFamily="18" charset="0"/>
              </a:rPr>
              <a:t> </a:t>
            </a:r>
            <a:r>
              <a:rPr lang="en-US" sz="3100" dirty="0">
                <a:solidFill>
                  <a:schemeClr val="bg1"/>
                </a:solidFill>
                <a:ea typeface="Times New Roman" panose="02020603050405020304" pitchFamily="18" charset="0"/>
              </a:rPr>
              <a:t>of whom are Hymenaeus and Alexander, whom I delivered to Satan</a:t>
            </a:r>
            <a:br>
              <a:rPr lang="en-US" sz="3100" dirty="0">
                <a:solidFill>
                  <a:schemeClr val="bg1"/>
                </a:solidFill>
                <a:ea typeface="Times New Roman" panose="02020603050405020304" pitchFamily="18" charset="0"/>
              </a:rPr>
            </a:br>
            <a:r>
              <a:rPr lang="en-US" sz="3100" dirty="0">
                <a:solidFill>
                  <a:schemeClr val="bg1"/>
                </a:solidFill>
                <a:ea typeface="Times New Roman" panose="02020603050405020304" pitchFamily="18" charset="0"/>
              </a:rPr>
              <a:t>that they may learn not to blaspheme</a:t>
            </a:r>
            <a:r>
              <a:rPr lang="en-US" sz="3000" dirty="0">
                <a:solidFill>
                  <a:schemeClr val="bg1"/>
                </a:solidFill>
                <a:ea typeface="Times New Roman" panose="02020603050405020304" pitchFamily="18" charset="0"/>
              </a:rPr>
              <a:t>.</a:t>
            </a:r>
          </a:p>
          <a:p>
            <a:pPr marL="457200" lvl="1" indent="0">
              <a:spcAft>
                <a:spcPts val="900"/>
              </a:spcAft>
              <a:buNone/>
            </a:pPr>
            <a:endParaRPr lang="en-US" sz="30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117776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Are </a:t>
            </a:r>
            <a:r>
              <a:rPr lang="en-US" sz="3400" u="sng" dirty="0">
                <a:solidFill>
                  <a:schemeClr val="bg1"/>
                </a:solidFill>
              </a:rPr>
              <a:t>we</a:t>
            </a:r>
            <a:r>
              <a:rPr lang="en-US" sz="3400" dirty="0">
                <a:solidFill>
                  <a:schemeClr val="bg1"/>
                </a:solidFill>
              </a:rPr>
              <a:t> persistent in gospel?</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900"/>
              </a:spcAft>
              <a:buFont typeface="Wingdings" panose="05000000000000000000" pitchFamily="2" charset="2"/>
              <a:buChar char="§"/>
            </a:pPr>
            <a:r>
              <a:rPr lang="en-US" dirty="0">
                <a:solidFill>
                  <a:srgbClr val="FFFF99"/>
                </a:solidFill>
                <a:ea typeface="Times New Roman" panose="02020603050405020304" pitchFamily="18" charset="0"/>
              </a:rPr>
              <a:t>Bible study?  </a:t>
            </a:r>
            <a:r>
              <a:rPr lang="en-US" dirty="0">
                <a:solidFill>
                  <a:schemeClr val="bg1"/>
                </a:solidFill>
                <a:ea typeface="Times New Roman" panose="02020603050405020304" pitchFamily="18" charset="0"/>
              </a:rPr>
              <a:t>Jn.8:31-32?</a:t>
            </a:r>
          </a:p>
          <a:p>
            <a:pPr>
              <a:spcAft>
                <a:spcPts val="900"/>
              </a:spcAft>
              <a:buFont typeface="Wingdings" panose="05000000000000000000" pitchFamily="2" charset="2"/>
              <a:buChar char="§"/>
            </a:pPr>
            <a:r>
              <a:rPr lang="en-US" sz="3200" dirty="0">
                <a:solidFill>
                  <a:srgbClr val="FFFF99"/>
                </a:solidFill>
                <a:ea typeface="Times New Roman" panose="02020603050405020304" pitchFamily="18" charset="0"/>
              </a:rPr>
              <a:t>Evangelism?  </a:t>
            </a:r>
            <a:r>
              <a:rPr lang="en-US" sz="3200" dirty="0">
                <a:solidFill>
                  <a:schemeClr val="bg1"/>
                </a:solidFill>
                <a:ea typeface="Times New Roman" panose="02020603050405020304" pitchFamily="18" charset="0"/>
              </a:rPr>
              <a:t>Jn.9:4?</a:t>
            </a:r>
          </a:p>
          <a:p>
            <a:pPr>
              <a:spcAft>
                <a:spcPts val="600"/>
              </a:spcAft>
              <a:buFont typeface="Wingdings" panose="05000000000000000000" pitchFamily="2" charset="2"/>
              <a:buChar char="§"/>
            </a:pPr>
            <a:r>
              <a:rPr lang="en-US" dirty="0">
                <a:solidFill>
                  <a:srgbClr val="FFFF99"/>
                </a:solidFill>
                <a:ea typeface="Times New Roman" panose="02020603050405020304" pitchFamily="18" charset="0"/>
              </a:rPr>
              <a:t>Godliness? </a:t>
            </a:r>
            <a:r>
              <a:rPr lang="en-US" dirty="0">
                <a:solidFill>
                  <a:schemeClr val="bg1"/>
                </a:solidFill>
                <a:ea typeface="Times New Roman" panose="02020603050405020304" pitchFamily="18" charset="0"/>
              </a:rPr>
              <a:t> Jn.17:14-16?  </a:t>
            </a:r>
            <a:endParaRPr lang="en-US" sz="3200" dirty="0">
              <a:solidFill>
                <a:schemeClr val="bg1"/>
              </a:solidFill>
              <a:ea typeface="Times New Roman" panose="02020603050405020304" pitchFamily="18" charset="0"/>
            </a:endParaRPr>
          </a:p>
          <a:p>
            <a:pPr marL="457200" lvl="1" indent="0">
              <a:spcAft>
                <a:spcPts val="900"/>
              </a:spcAft>
              <a:buNone/>
            </a:pPr>
            <a:endParaRPr lang="en-US" sz="30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45735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887217" y="630385"/>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He Never Gives Up</a:t>
            </a:r>
          </a:p>
        </p:txBody>
      </p:sp>
      <p:sp>
        <p:nvSpPr>
          <p:cNvPr id="4" name="Rectangle: Rounded Corners 3">
            <a:extLst>
              <a:ext uri="{FF2B5EF4-FFF2-40B4-BE49-F238E27FC236}">
                <a16:creationId xmlns:a16="http://schemas.microsoft.com/office/drawing/2014/main" id="{B59EA8B8-165A-4E56-86E7-B7880A106CC5}"/>
              </a:ext>
            </a:extLst>
          </p:cNvPr>
          <p:cNvSpPr/>
          <p:nvPr/>
        </p:nvSpPr>
        <p:spPr>
          <a:xfrm>
            <a:off x="634122" y="1346210"/>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II. </a:t>
            </a:r>
            <a:r>
              <a:rPr lang="en-US" sz="3600" dirty="0">
                <a:solidFill>
                  <a:srgbClr val="FFFF00"/>
                </a:solidFill>
                <a:ea typeface="Verdana" panose="020B0604030504040204" pitchFamily="34" charset="0"/>
              </a:rPr>
              <a:t>He Gets All Help He Can Find</a:t>
            </a:r>
            <a:endParaRPr lang="en-US" sz="3600" dirty="0">
              <a:solidFill>
                <a:schemeClr val="bg1"/>
              </a:solidFill>
              <a:ea typeface="Verdana" panose="020B0604030504040204" pitchFamily="34" charset="0"/>
            </a:endParaRPr>
          </a:p>
        </p:txBody>
      </p:sp>
    </p:spTree>
    <p:extLst>
      <p:ext uri="{BB962C8B-B14F-4D97-AF65-F5344CB8AC3E}">
        <p14:creationId xmlns:p14="http://schemas.microsoft.com/office/powerpoint/2010/main" val="40405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Job 1-2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Job lost . . . </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Possessions</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Children</a:t>
            </a:r>
            <a:endParaRPr lang="en-US" sz="3200" dirty="0">
              <a:solidFill>
                <a:schemeClr val="bg1"/>
              </a:solidFill>
              <a:ea typeface="Times New Roman" panose="02020603050405020304" pitchFamily="18" charset="0"/>
            </a:endParaRP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Health</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Wife</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Friends</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Servants </a:t>
            </a:r>
          </a:p>
          <a:p>
            <a:pPr lvl="1">
              <a:spcAft>
                <a:spcPts val="600"/>
              </a:spcAft>
              <a:buFont typeface="Wingdings" panose="05000000000000000000" pitchFamily="2" charset="2"/>
              <a:buChar char="§"/>
            </a:pPr>
            <a:r>
              <a:rPr lang="en-US" sz="3200" dirty="0">
                <a:solidFill>
                  <a:srgbClr val="FFFFCC"/>
                </a:solidFill>
                <a:ea typeface="Times New Roman" panose="02020603050405020304" pitchFamily="18" charset="0"/>
              </a:rPr>
              <a:t>Neighbors…</a:t>
            </a:r>
            <a:endParaRPr lang="en-US" dirty="0">
              <a:solidFill>
                <a:srgbClr val="FFFFCC"/>
              </a:solidFill>
              <a:ea typeface="Times New Roman" panose="02020603050405020304" pitchFamily="18" charset="0"/>
            </a:endParaRPr>
          </a:p>
        </p:txBody>
      </p:sp>
      <p:sp>
        <p:nvSpPr>
          <p:cNvPr id="5" name="Rectangle 4">
            <a:extLst>
              <a:ext uri="{FF2B5EF4-FFF2-40B4-BE49-F238E27FC236}">
                <a16:creationId xmlns:a16="http://schemas.microsoft.com/office/drawing/2014/main" id="{D15F301B-4A77-41AE-A6B6-7DA4103C44FC}"/>
              </a:ext>
            </a:extLst>
          </p:cNvPr>
          <p:cNvSpPr/>
          <p:nvPr/>
        </p:nvSpPr>
        <p:spPr>
          <a:xfrm>
            <a:off x="4571999" y="1597890"/>
            <a:ext cx="3962401" cy="2133599"/>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solidFill>
                  <a:srgbClr val="CCFFFF"/>
                </a:solidFill>
              </a:rPr>
              <a:t>Satan enlists helpers</a:t>
            </a:r>
          </a:p>
          <a:p>
            <a:pPr algn="ctr">
              <a:spcAft>
                <a:spcPts val="600"/>
              </a:spcAft>
            </a:pPr>
            <a:r>
              <a:rPr lang="en-US" sz="3000" dirty="0"/>
              <a:t>Mt.16:23, Peter</a:t>
            </a:r>
          </a:p>
          <a:p>
            <a:pPr algn="ctr"/>
            <a:r>
              <a:rPr lang="en-US" sz="3000" dirty="0"/>
              <a:t>Jn.6:70, Judas</a:t>
            </a:r>
            <a:endParaRPr lang="en-US" dirty="0"/>
          </a:p>
        </p:txBody>
      </p:sp>
    </p:spTree>
    <p:extLst>
      <p:ext uri="{BB962C8B-B14F-4D97-AF65-F5344CB8AC3E}">
        <p14:creationId xmlns:p14="http://schemas.microsoft.com/office/powerpoint/2010/main" val="371513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Do we get all the help we need?</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Jn.17:20-21</a:t>
            </a:r>
          </a:p>
          <a:p>
            <a:pPr lvl="1">
              <a:spcAft>
                <a:spcPts val="600"/>
              </a:spcAft>
              <a:buFont typeface="Wingdings" panose="05000000000000000000" pitchFamily="2" charset="2"/>
              <a:buChar char="§"/>
            </a:pPr>
            <a:r>
              <a:rPr lang="en-US" sz="3200" dirty="0">
                <a:solidFill>
                  <a:srgbClr val="CCFFCC"/>
                </a:solidFill>
                <a:ea typeface="Times New Roman" panose="02020603050405020304" pitchFamily="18" charset="0"/>
              </a:rPr>
              <a:t>Nothing could stop united disciples…</a:t>
            </a:r>
          </a:p>
          <a:p>
            <a:pPr lvl="1">
              <a:spcAft>
                <a:spcPts val="1200"/>
              </a:spcAft>
              <a:buFont typeface="Wingdings" panose="05000000000000000000" pitchFamily="2" charset="2"/>
              <a:buChar char="§"/>
            </a:pPr>
            <a:r>
              <a:rPr lang="en-US" sz="3200" dirty="0">
                <a:solidFill>
                  <a:srgbClr val="CCFFCC"/>
                </a:solidFill>
                <a:ea typeface="Times New Roman" panose="02020603050405020304" pitchFamily="18" charset="0"/>
              </a:rPr>
              <a:t>But division would defeat them</a:t>
            </a:r>
          </a:p>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Hb.10:24</a:t>
            </a:r>
          </a:p>
          <a:p>
            <a:pPr lvl="1">
              <a:spcAft>
                <a:spcPts val="600"/>
              </a:spcAft>
              <a:buFont typeface="Wingdings" panose="05000000000000000000" pitchFamily="2" charset="2"/>
              <a:buChar char="§"/>
            </a:pPr>
            <a:r>
              <a:rPr lang="en-US" sz="3200" dirty="0">
                <a:solidFill>
                  <a:srgbClr val="CCFFCC"/>
                </a:solidFill>
                <a:ea typeface="Times New Roman" panose="02020603050405020304" pitchFamily="18" charset="0"/>
              </a:rPr>
              <a:t>We are not in competition with others</a:t>
            </a:r>
          </a:p>
          <a:p>
            <a:pPr lvl="1">
              <a:spcAft>
                <a:spcPts val="600"/>
              </a:spcAft>
              <a:buFont typeface="Wingdings" panose="05000000000000000000" pitchFamily="2" charset="2"/>
              <a:buChar char="§"/>
            </a:pPr>
            <a:r>
              <a:rPr lang="en-US" sz="3200" dirty="0">
                <a:solidFill>
                  <a:srgbClr val="CCFFCC"/>
                </a:solidFill>
                <a:ea typeface="Times New Roman" panose="02020603050405020304" pitchFamily="18" charset="0"/>
              </a:rPr>
              <a:t>We need one another</a:t>
            </a:r>
          </a:p>
        </p:txBody>
      </p:sp>
    </p:spTree>
    <p:extLst>
      <p:ext uri="{BB962C8B-B14F-4D97-AF65-F5344CB8AC3E}">
        <p14:creationId xmlns:p14="http://schemas.microsoft.com/office/powerpoint/2010/main" val="196138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887217" y="630385"/>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He Never Gives Up</a:t>
            </a:r>
          </a:p>
        </p:txBody>
      </p:sp>
      <p:sp>
        <p:nvSpPr>
          <p:cNvPr id="4" name="Rectangle: Rounded Corners 3">
            <a:extLst>
              <a:ext uri="{FF2B5EF4-FFF2-40B4-BE49-F238E27FC236}">
                <a16:creationId xmlns:a16="http://schemas.microsoft.com/office/drawing/2014/main" id="{B59EA8B8-165A-4E56-86E7-B7880A106CC5}"/>
              </a:ext>
            </a:extLst>
          </p:cNvPr>
          <p:cNvSpPr/>
          <p:nvPr/>
        </p:nvSpPr>
        <p:spPr>
          <a:xfrm>
            <a:off x="634122" y="2029698"/>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III. </a:t>
            </a:r>
            <a:r>
              <a:rPr lang="en-US" sz="3600" dirty="0">
                <a:solidFill>
                  <a:srgbClr val="FFFF00"/>
                </a:solidFill>
                <a:ea typeface="Verdana" panose="020B0604030504040204" pitchFamily="34" charset="0"/>
              </a:rPr>
              <a:t>He Focuses His Powers</a:t>
            </a:r>
            <a:br>
              <a:rPr lang="en-US" sz="3600" dirty="0">
                <a:solidFill>
                  <a:srgbClr val="FFFF00"/>
                </a:solidFill>
                <a:ea typeface="Verdana" panose="020B0604030504040204" pitchFamily="34" charset="0"/>
              </a:rPr>
            </a:br>
            <a:r>
              <a:rPr lang="en-US" sz="3600" dirty="0">
                <a:solidFill>
                  <a:srgbClr val="FFFF00"/>
                </a:solidFill>
                <a:ea typeface="Verdana" panose="020B0604030504040204" pitchFamily="34" charset="0"/>
              </a:rPr>
              <a:t>Against Our Weaknesses</a:t>
            </a:r>
            <a:endParaRPr lang="en-US" sz="3600" dirty="0">
              <a:solidFill>
                <a:schemeClr val="bg1"/>
              </a:solidFill>
              <a:ea typeface="Verdana" panose="020B0604030504040204" pitchFamily="34" charset="0"/>
            </a:endParaRPr>
          </a:p>
        </p:txBody>
      </p:sp>
      <p:sp>
        <p:nvSpPr>
          <p:cNvPr id="5" name="Rectangle: Rounded Corners 4">
            <a:extLst>
              <a:ext uri="{FF2B5EF4-FFF2-40B4-BE49-F238E27FC236}">
                <a16:creationId xmlns:a16="http://schemas.microsoft.com/office/drawing/2014/main" id="{98CF0A59-79EA-41A7-9883-7CB970B96716}"/>
              </a:ext>
            </a:extLst>
          </p:cNvPr>
          <p:cNvSpPr/>
          <p:nvPr/>
        </p:nvSpPr>
        <p:spPr>
          <a:xfrm>
            <a:off x="1882603" y="1336960"/>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He Gets All Help He Can Find</a:t>
            </a:r>
          </a:p>
        </p:txBody>
      </p:sp>
    </p:spTree>
    <p:extLst>
      <p:ext uri="{BB962C8B-B14F-4D97-AF65-F5344CB8AC3E}">
        <p14:creationId xmlns:p14="http://schemas.microsoft.com/office/powerpoint/2010/main" val="24200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Mt.4, tempted Jesus at vulnerable places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rgbClr val="CCFFFF"/>
                </a:solidFill>
                <a:ea typeface="Times New Roman" panose="02020603050405020304" pitchFamily="18" charset="0"/>
              </a:rPr>
              <a:t>Hunger:</a:t>
            </a:r>
            <a:r>
              <a:rPr lang="en-US" dirty="0">
                <a:solidFill>
                  <a:srgbClr val="00FFCC"/>
                </a:solidFill>
                <a:ea typeface="Times New Roman" panose="02020603050405020304" pitchFamily="18" charset="0"/>
              </a:rPr>
              <a:t>  </a:t>
            </a:r>
            <a:r>
              <a:rPr lang="en-US" dirty="0">
                <a:solidFill>
                  <a:srgbClr val="FFFFCC"/>
                </a:solidFill>
                <a:ea typeface="Times New Roman" panose="02020603050405020304" pitchFamily="18" charset="0"/>
              </a:rPr>
              <a:t>distrust God.  </a:t>
            </a:r>
          </a:p>
          <a:p>
            <a:pPr lvl="1">
              <a:spcAft>
                <a:spcPts val="1200"/>
              </a:spcAft>
              <a:buFont typeface="Wingdings" panose="05000000000000000000" pitchFamily="2" charset="2"/>
              <a:buChar char="§"/>
            </a:pPr>
            <a:r>
              <a:rPr lang="en-US" sz="3100" dirty="0">
                <a:solidFill>
                  <a:schemeClr val="bg1"/>
                </a:solidFill>
                <a:ea typeface="Times New Roman" panose="02020603050405020304" pitchFamily="18" charset="0"/>
              </a:rPr>
              <a:t>Jesus relied on Father, not miraculous power…as we must</a:t>
            </a:r>
          </a:p>
          <a:p>
            <a:pPr>
              <a:spcAft>
                <a:spcPts val="0"/>
              </a:spcAft>
              <a:buFont typeface="Wingdings" panose="05000000000000000000" pitchFamily="2" charset="2"/>
              <a:buChar char="§"/>
            </a:pPr>
            <a:r>
              <a:rPr lang="en-US" dirty="0">
                <a:solidFill>
                  <a:srgbClr val="CCFFFF"/>
                </a:solidFill>
                <a:ea typeface="Times New Roman" panose="02020603050405020304" pitchFamily="18" charset="0"/>
              </a:rPr>
              <a:t>Scripture:</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false trust in God</a:t>
            </a:r>
            <a:r>
              <a:rPr lang="en-US" sz="3000" dirty="0">
                <a:solidFill>
                  <a:srgbClr val="FFFFCC"/>
                </a:solidFill>
                <a:ea typeface="Times New Roman" panose="02020603050405020304" pitchFamily="18" charset="0"/>
              </a:rPr>
              <a:t>.</a:t>
            </a:r>
          </a:p>
          <a:p>
            <a:pPr lvl="1">
              <a:spcAft>
                <a:spcPts val="1200"/>
              </a:spcAft>
              <a:buFont typeface="Wingdings" panose="05000000000000000000" pitchFamily="2" charset="2"/>
              <a:buChar char="§"/>
            </a:pPr>
            <a:r>
              <a:rPr lang="en-US" sz="3100" dirty="0">
                <a:solidFill>
                  <a:schemeClr val="bg1"/>
                </a:solidFill>
                <a:ea typeface="Times New Roman" panose="02020603050405020304" pitchFamily="18" charset="0"/>
              </a:rPr>
              <a:t>“If you really trust God, jump!”</a:t>
            </a:r>
          </a:p>
          <a:p>
            <a:pPr>
              <a:spcAft>
                <a:spcPts val="0"/>
              </a:spcAft>
              <a:buFont typeface="Wingdings" panose="05000000000000000000" pitchFamily="2" charset="2"/>
              <a:buChar char="§"/>
            </a:pPr>
            <a:r>
              <a:rPr lang="en-US" dirty="0">
                <a:solidFill>
                  <a:srgbClr val="CCFFFF"/>
                </a:solidFill>
                <a:ea typeface="Times New Roman" panose="02020603050405020304" pitchFamily="18" charset="0"/>
              </a:rPr>
              <a:t>Mission:</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misplaced trust in God</a:t>
            </a:r>
            <a:r>
              <a:rPr lang="en-US" sz="3000" dirty="0">
                <a:solidFill>
                  <a:srgbClr val="FFFFCC"/>
                </a:solidFill>
                <a:ea typeface="Times New Roman" panose="02020603050405020304" pitchFamily="18" charset="0"/>
              </a:rPr>
              <a:t>.  </a:t>
            </a:r>
          </a:p>
          <a:p>
            <a:pPr lvl="1">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Jesus would not trust </a:t>
            </a:r>
            <a:r>
              <a:rPr lang="en-US" sz="3100" dirty="0" err="1">
                <a:solidFill>
                  <a:schemeClr val="bg1"/>
                </a:solidFill>
                <a:ea typeface="Times New Roman" panose="02020603050405020304" pitchFamily="18" charset="0"/>
              </a:rPr>
              <a:t>satan</a:t>
            </a:r>
            <a:r>
              <a:rPr lang="en-US" sz="3100" dirty="0">
                <a:solidFill>
                  <a:schemeClr val="bg1"/>
                </a:solidFill>
                <a:ea typeface="Times New Roman" panose="02020603050405020304" pitchFamily="18" charset="0"/>
              </a:rPr>
              <a:t> </a:t>
            </a:r>
          </a:p>
          <a:p>
            <a:pPr lvl="1">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Jesus would not obtain crown without cross</a:t>
            </a: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46204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We can resist temptation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Mt.5</a:t>
            </a:r>
            <a:r>
              <a:rPr lang="en-US" baseline="30000" dirty="0">
                <a:solidFill>
                  <a:schemeClr val="bg1"/>
                </a:solidFill>
                <a:ea typeface="Times New Roman" panose="02020603050405020304" pitchFamily="18" charset="0"/>
              </a:rPr>
              <a:t>28</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But I say to you that whoever looks at a woman to lust for her has already committed adultery with her in his heart.</a:t>
            </a:r>
            <a:endParaRPr lang="en-US" sz="3200" dirty="0">
              <a:solidFill>
                <a:srgbClr val="FFFFCC"/>
              </a:solidFill>
              <a:ea typeface="Times New Roman" panose="02020603050405020304" pitchFamily="18" charset="0"/>
            </a:endParaRP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Two choices – </a:t>
            </a:r>
          </a:p>
          <a:p>
            <a:pPr marL="914400" lvl="2" indent="0">
              <a:spcAft>
                <a:spcPts val="600"/>
              </a:spcAft>
              <a:buNone/>
            </a:pPr>
            <a:r>
              <a:rPr lang="en-US" dirty="0">
                <a:solidFill>
                  <a:srgbClr val="00FFCC"/>
                </a:solidFill>
                <a:ea typeface="Times New Roman" panose="02020603050405020304" pitchFamily="18" charset="0"/>
              </a:rPr>
              <a:t>1. </a:t>
            </a:r>
            <a:r>
              <a:rPr lang="en-US" sz="3200" dirty="0">
                <a:solidFill>
                  <a:schemeClr val="bg1"/>
                </a:solidFill>
                <a:ea typeface="Times New Roman" panose="02020603050405020304" pitchFamily="18" charset="0"/>
              </a:rPr>
              <a:t>I can’t help it</a:t>
            </a:r>
          </a:p>
          <a:p>
            <a:pPr marL="914400" lvl="2" indent="0">
              <a:spcAft>
                <a:spcPts val="600"/>
              </a:spcAft>
              <a:buNone/>
            </a:pPr>
            <a:r>
              <a:rPr lang="en-US" dirty="0">
                <a:solidFill>
                  <a:srgbClr val="00FFCC"/>
                </a:solidFill>
                <a:ea typeface="Times New Roman" panose="02020603050405020304" pitchFamily="18" charset="0"/>
              </a:rPr>
              <a:t>2. </a:t>
            </a:r>
            <a:r>
              <a:rPr lang="en-US" sz="3200" dirty="0">
                <a:solidFill>
                  <a:schemeClr val="bg1"/>
                </a:solidFill>
                <a:ea typeface="Times New Roman" panose="02020603050405020304" pitchFamily="18" charset="0"/>
              </a:rPr>
              <a:t>I will not give in</a:t>
            </a: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06821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517237"/>
            <a:ext cx="8229600" cy="5846616"/>
          </a:xfrm>
        </p:spPr>
        <p:txBody>
          <a:bodyPr/>
          <a:lstStyle/>
          <a:p>
            <a:pPr>
              <a:spcAft>
                <a:spcPts val="600"/>
              </a:spcAft>
              <a:buFont typeface="Wingdings" panose="05000000000000000000" pitchFamily="2" charset="2"/>
              <a:buChar char="§"/>
            </a:pPr>
            <a:r>
              <a:rPr lang="en-US" dirty="0">
                <a:solidFill>
                  <a:schemeClr val="bg1"/>
                </a:solidFill>
              </a:rPr>
              <a:t>Aesop used </a:t>
            </a:r>
            <a:r>
              <a:rPr lang="en-US" dirty="0">
                <a:solidFill>
                  <a:srgbClr val="FFFF00"/>
                </a:solidFill>
              </a:rPr>
              <a:t>animals</a:t>
            </a:r>
            <a:r>
              <a:rPr lang="en-US" dirty="0">
                <a:solidFill>
                  <a:schemeClr val="bg1"/>
                </a:solidFill>
              </a:rPr>
              <a:t> to teach morals</a:t>
            </a:r>
          </a:p>
          <a:p>
            <a:pPr>
              <a:spcAft>
                <a:spcPts val="600"/>
              </a:spcAft>
              <a:buFont typeface="Wingdings" panose="05000000000000000000" pitchFamily="2" charset="2"/>
              <a:buChar char="§"/>
            </a:pPr>
            <a:r>
              <a:rPr lang="en-US" dirty="0">
                <a:solidFill>
                  <a:srgbClr val="FFFF00"/>
                </a:solidFill>
                <a:ea typeface="Times New Roman" panose="02020603050405020304" pitchFamily="18" charset="0"/>
              </a:rPr>
              <a:t>Evil men </a:t>
            </a:r>
            <a:r>
              <a:rPr lang="en-US" dirty="0">
                <a:solidFill>
                  <a:schemeClr val="bg1"/>
                </a:solidFill>
                <a:ea typeface="Times New Roman" panose="02020603050405020304" pitchFamily="18" charset="0"/>
              </a:rPr>
              <a:t>can teach us . . . what </a:t>
            </a:r>
            <a:r>
              <a:rPr lang="en-US" u="sng" dirty="0">
                <a:solidFill>
                  <a:schemeClr val="bg1"/>
                </a:solidFill>
                <a:ea typeface="Times New Roman" panose="02020603050405020304" pitchFamily="18" charset="0"/>
              </a:rPr>
              <a:t>not</a:t>
            </a:r>
            <a:r>
              <a:rPr lang="en-US" dirty="0">
                <a:solidFill>
                  <a:schemeClr val="bg1"/>
                </a:solidFill>
                <a:ea typeface="Times New Roman" panose="02020603050405020304" pitchFamily="18" charset="0"/>
              </a:rPr>
              <a:t> </a:t>
            </a:r>
            <a:r>
              <a:rPr lang="en-US" u="sng" dirty="0">
                <a:solidFill>
                  <a:schemeClr val="bg1"/>
                </a:solidFill>
                <a:ea typeface="Times New Roman" panose="02020603050405020304" pitchFamily="18" charset="0"/>
              </a:rPr>
              <a:t>to</a:t>
            </a:r>
            <a:r>
              <a:rPr lang="en-US" dirty="0">
                <a:solidFill>
                  <a:schemeClr val="bg1"/>
                </a:solidFill>
                <a:ea typeface="Times New Roman" panose="02020603050405020304" pitchFamily="18" charset="0"/>
              </a:rPr>
              <a:t> </a:t>
            </a:r>
            <a:r>
              <a:rPr lang="en-US" u="sng" dirty="0">
                <a:solidFill>
                  <a:schemeClr val="bg1"/>
                </a:solidFill>
                <a:ea typeface="Times New Roman" panose="02020603050405020304" pitchFamily="18" charset="0"/>
              </a:rPr>
              <a:t>do</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Does </a:t>
            </a:r>
            <a:r>
              <a:rPr lang="en-US" dirty="0" err="1">
                <a:solidFill>
                  <a:srgbClr val="FFFF00"/>
                </a:solidFill>
                <a:ea typeface="Times New Roman" panose="02020603050405020304" pitchFamily="18" charset="0"/>
              </a:rPr>
              <a:t>satan</a:t>
            </a:r>
            <a:r>
              <a:rPr lang="en-US" dirty="0">
                <a:solidFill>
                  <a:schemeClr val="bg1"/>
                </a:solidFill>
                <a:ea typeface="Times New Roman" panose="02020603050405020304" pitchFamily="18" charset="0"/>
              </a:rPr>
              <a:t> serve as a good example for us?</a:t>
            </a:r>
          </a:p>
          <a:p>
            <a:pPr marL="0" indent="0">
              <a:spcAft>
                <a:spcPts val="300"/>
              </a:spcAft>
              <a:buNone/>
            </a:pPr>
            <a:endParaRPr lang="en-US" dirty="0">
              <a:solidFill>
                <a:schemeClr val="bg1"/>
              </a:solidFill>
              <a:ea typeface="Times New Roman" panose="02020603050405020304" pitchFamily="18" charset="0"/>
            </a:endParaRPr>
          </a:p>
        </p:txBody>
      </p:sp>
      <p:sp>
        <p:nvSpPr>
          <p:cNvPr id="4" name="Rectangle: Rounded Corners 3">
            <a:extLst>
              <a:ext uri="{FF2B5EF4-FFF2-40B4-BE49-F238E27FC236}">
                <a16:creationId xmlns:a16="http://schemas.microsoft.com/office/drawing/2014/main" id="{D84CDDA9-14E8-4C98-B24F-5341CC3925BE}"/>
              </a:ext>
            </a:extLst>
          </p:cNvPr>
          <p:cNvSpPr/>
          <p:nvPr/>
        </p:nvSpPr>
        <p:spPr>
          <a:xfrm>
            <a:off x="1665031" y="3112655"/>
            <a:ext cx="5829328" cy="1265382"/>
          </a:xfrm>
          <a:prstGeom prst="round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Jesus used </a:t>
            </a:r>
            <a:r>
              <a:rPr lang="en-US" sz="3200" dirty="0" err="1">
                <a:solidFill>
                  <a:srgbClr val="CCFFFF"/>
                </a:solidFill>
              </a:rPr>
              <a:t>satan’s</a:t>
            </a:r>
            <a:r>
              <a:rPr lang="en-US" sz="3200" dirty="0">
                <a:solidFill>
                  <a:srgbClr val="CCFFFF"/>
                </a:solidFill>
              </a:rPr>
              <a:t> example</a:t>
            </a:r>
            <a:br>
              <a:rPr lang="en-US" sz="3200" dirty="0">
                <a:solidFill>
                  <a:srgbClr val="CCFFFF"/>
                </a:solidFill>
              </a:rPr>
            </a:br>
            <a:r>
              <a:rPr lang="en-US" sz="3200" dirty="0">
                <a:solidFill>
                  <a:srgbClr val="CCFFFF"/>
                </a:solidFill>
              </a:rPr>
              <a:t>to instruct disciples</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We can resist temptation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1 Co.10</a:t>
            </a:r>
            <a:r>
              <a:rPr lang="en-US" baseline="30000" dirty="0">
                <a:solidFill>
                  <a:schemeClr val="bg1"/>
                </a:solidFill>
                <a:ea typeface="Times New Roman" panose="02020603050405020304" pitchFamily="18" charset="0"/>
              </a:rPr>
              <a:t>13</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No temptation has overtaken you except such as is common to man; but God is faithful, who will not allow you to be tempted beyond what you are able, but with the temptation will also make the way of escape, that you may be able to bear it.</a:t>
            </a:r>
            <a:endParaRPr lang="en-US" sz="3200" dirty="0">
              <a:solidFill>
                <a:srgbClr val="FFFFCC"/>
              </a:solidFill>
              <a:ea typeface="Times New Roman" panose="02020603050405020304" pitchFamily="18" charset="0"/>
            </a:endParaRP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God gives greatest help / guarantee</a:t>
            </a:r>
          </a:p>
          <a:p>
            <a:pPr lvl="2">
              <a:spcAft>
                <a:spcPts val="0"/>
              </a:spcAft>
              <a:buFont typeface="Wingdings" panose="05000000000000000000" pitchFamily="2" charset="2"/>
              <a:buChar char="§"/>
            </a:pPr>
            <a:r>
              <a:rPr lang="en-US" sz="3200" dirty="0">
                <a:solidFill>
                  <a:schemeClr val="bg1"/>
                </a:solidFill>
                <a:ea typeface="Times New Roman" panose="02020603050405020304" pitchFamily="18" charset="0"/>
              </a:rPr>
              <a:t>James 4:7</a:t>
            </a:r>
          </a:p>
          <a:p>
            <a:pPr lvl="2">
              <a:spcAft>
                <a:spcPts val="0"/>
              </a:spcAft>
              <a:buFont typeface="Wingdings" panose="05000000000000000000" pitchFamily="2" charset="2"/>
              <a:buChar char="§"/>
            </a:pPr>
            <a:r>
              <a:rPr lang="en-US" sz="3200" dirty="0">
                <a:solidFill>
                  <a:schemeClr val="bg1"/>
                </a:solidFill>
                <a:ea typeface="Times New Roman" panose="02020603050405020304" pitchFamily="18" charset="0"/>
              </a:rPr>
              <a:t>Joseph, Gn.39</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34309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We can resist temptation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1 Tim.5</a:t>
            </a:r>
            <a:r>
              <a:rPr lang="en-US" baseline="30000" dirty="0">
                <a:solidFill>
                  <a:schemeClr val="bg1"/>
                </a:solidFill>
                <a:ea typeface="Times New Roman" panose="02020603050405020304" pitchFamily="18" charset="0"/>
              </a:rPr>
              <a:t>13</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And besides they learn to be idle, wandering about from house to house, and not only idle but also gossips and busybodies, saying things which they ought not.</a:t>
            </a:r>
            <a:endParaRPr lang="en-US" sz="3200" dirty="0">
              <a:solidFill>
                <a:srgbClr val="FFFFCC"/>
              </a:solidFill>
              <a:ea typeface="Times New Roman" panose="02020603050405020304" pitchFamily="18" charset="0"/>
            </a:endParaRP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Temptation to gossip</a:t>
            </a: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We can resist . . . or yield</a:t>
            </a: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4432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We can resist temptation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2 Tim.2</a:t>
            </a:r>
            <a:r>
              <a:rPr lang="en-US" baseline="30000" dirty="0">
                <a:solidFill>
                  <a:schemeClr val="bg1"/>
                </a:solidFill>
                <a:ea typeface="Times New Roman" panose="02020603050405020304" pitchFamily="18" charset="0"/>
              </a:rPr>
              <a:t>15</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Be diligent to present yourself approved to God, a worker who does not need to be ashamed, rightly dividing the word of truth. </a:t>
            </a:r>
            <a:endParaRPr lang="en-US" sz="3200" dirty="0">
              <a:solidFill>
                <a:srgbClr val="FFFFCC"/>
              </a:solidFill>
              <a:ea typeface="Times New Roman" panose="02020603050405020304" pitchFamily="18" charset="0"/>
            </a:endParaRP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Diligence can defeat temptation…</a:t>
            </a: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38133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God’s help gives us strength</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Ph.4</a:t>
            </a:r>
            <a:r>
              <a:rPr lang="en-US" baseline="30000" dirty="0">
                <a:solidFill>
                  <a:schemeClr val="bg1"/>
                </a:solidFill>
                <a:ea typeface="Times New Roman" panose="02020603050405020304" pitchFamily="18" charset="0"/>
              </a:rPr>
              <a:t>13</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I can do all things … t</a:t>
            </a:r>
            <a:r>
              <a:rPr lang="en-US" sz="3200" dirty="0">
                <a:solidFill>
                  <a:srgbClr val="FFFFCC"/>
                </a:solidFill>
                <a:ea typeface="Times New Roman" panose="02020603050405020304" pitchFamily="18" charset="0"/>
              </a:rPr>
              <a:t>hrough Him … Who strengthens me</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Ph.4</a:t>
            </a:r>
            <a:r>
              <a:rPr lang="en-US" baseline="30000" dirty="0">
                <a:solidFill>
                  <a:schemeClr val="bg1"/>
                </a:solidFill>
                <a:ea typeface="Times New Roman" panose="02020603050405020304" pitchFamily="18" charset="0"/>
              </a:rPr>
              <a:t>6</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Be anxious for nothing, but in every-thing by prayer and supplication, with thanksgiving, let your requests be made known to God; </a:t>
            </a:r>
            <a:r>
              <a:rPr lang="en-US" baseline="30000" dirty="0">
                <a:solidFill>
                  <a:schemeClr val="bg1"/>
                </a:solidFill>
                <a:ea typeface="Times New Roman" panose="02020603050405020304" pitchFamily="18" charset="0"/>
              </a:rPr>
              <a:t>7</a:t>
            </a:r>
            <a:r>
              <a:rPr lang="en-US" dirty="0">
                <a:solidFill>
                  <a:schemeClr val="bg1"/>
                </a:solidFill>
                <a:ea typeface="Times New Roman" panose="02020603050405020304" pitchFamily="18" charset="0"/>
              </a:rPr>
              <a:t> </a:t>
            </a:r>
            <a:r>
              <a:rPr lang="en-US" dirty="0">
                <a:solidFill>
                  <a:srgbClr val="FFFFCC"/>
                </a:solidFill>
                <a:ea typeface="Times New Roman" panose="02020603050405020304" pitchFamily="18" charset="0"/>
              </a:rPr>
              <a:t>and the peace of God, which surpasses all understanding, will guard your hearts and minds through Christ Jesus.</a:t>
            </a:r>
          </a:p>
          <a:p>
            <a:pPr>
              <a:spcAft>
                <a:spcPts val="600"/>
              </a:spcAft>
              <a:buFont typeface="Wingdings" panose="05000000000000000000" pitchFamily="2" charset="2"/>
              <a:buChar char="§"/>
            </a:pPr>
            <a:endParaRPr lang="en-US" sz="3600" dirty="0">
              <a:solidFill>
                <a:srgbClr val="FFFFCC"/>
              </a:solidFill>
              <a:ea typeface="Times New Roman" panose="02020603050405020304" pitchFamily="18" charset="0"/>
            </a:endParaRPr>
          </a:p>
          <a:p>
            <a:pPr>
              <a:spcAft>
                <a:spcPts val="300"/>
              </a:spcAft>
              <a:buFont typeface="Wingdings" panose="05000000000000000000" pitchFamily="2" charset="2"/>
              <a:buChar char="§"/>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140597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887217" y="630385"/>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He Never Gives Up</a:t>
            </a:r>
          </a:p>
        </p:txBody>
      </p:sp>
      <p:sp>
        <p:nvSpPr>
          <p:cNvPr id="4" name="Rectangle: Rounded Corners 3">
            <a:extLst>
              <a:ext uri="{FF2B5EF4-FFF2-40B4-BE49-F238E27FC236}">
                <a16:creationId xmlns:a16="http://schemas.microsoft.com/office/drawing/2014/main" id="{B59EA8B8-165A-4E56-86E7-B7880A106CC5}"/>
              </a:ext>
            </a:extLst>
          </p:cNvPr>
          <p:cNvSpPr/>
          <p:nvPr/>
        </p:nvSpPr>
        <p:spPr>
          <a:xfrm>
            <a:off x="634122" y="2777841"/>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IV. </a:t>
            </a:r>
            <a:r>
              <a:rPr lang="en-US" sz="3600" dirty="0">
                <a:solidFill>
                  <a:srgbClr val="FFFF00"/>
                </a:solidFill>
                <a:ea typeface="Verdana" panose="020B0604030504040204" pitchFamily="34" charset="0"/>
              </a:rPr>
              <a:t>He Is Loyal To His Cause</a:t>
            </a:r>
            <a:endParaRPr lang="en-US" sz="3600" dirty="0">
              <a:solidFill>
                <a:schemeClr val="bg1"/>
              </a:solidFill>
              <a:ea typeface="Verdana" panose="020B0604030504040204" pitchFamily="34" charset="0"/>
            </a:endParaRPr>
          </a:p>
        </p:txBody>
      </p:sp>
      <p:sp>
        <p:nvSpPr>
          <p:cNvPr id="5" name="Rectangle: Rounded Corners 4">
            <a:extLst>
              <a:ext uri="{FF2B5EF4-FFF2-40B4-BE49-F238E27FC236}">
                <a16:creationId xmlns:a16="http://schemas.microsoft.com/office/drawing/2014/main" id="{98CF0A59-79EA-41A7-9883-7CB970B96716}"/>
              </a:ext>
            </a:extLst>
          </p:cNvPr>
          <p:cNvSpPr/>
          <p:nvPr/>
        </p:nvSpPr>
        <p:spPr>
          <a:xfrm>
            <a:off x="1882603" y="1336960"/>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 </a:t>
            </a:r>
            <a:r>
              <a:rPr lang="en-US" sz="2400" dirty="0">
                <a:solidFill>
                  <a:schemeClr val="bg1"/>
                </a:solidFill>
                <a:ea typeface="Verdana" panose="020B0604030504040204" pitchFamily="34" charset="0"/>
              </a:rPr>
              <a:t>He Gets All Help He Can Find</a:t>
            </a:r>
          </a:p>
        </p:txBody>
      </p:sp>
      <p:sp>
        <p:nvSpPr>
          <p:cNvPr id="6" name="Rectangle: Rounded Corners 5">
            <a:extLst>
              <a:ext uri="{FF2B5EF4-FFF2-40B4-BE49-F238E27FC236}">
                <a16:creationId xmlns:a16="http://schemas.microsoft.com/office/drawing/2014/main" id="{92043A10-0A53-460C-9702-F0259EFD2AB2}"/>
              </a:ext>
            </a:extLst>
          </p:cNvPr>
          <p:cNvSpPr/>
          <p:nvPr/>
        </p:nvSpPr>
        <p:spPr>
          <a:xfrm>
            <a:off x="1887227" y="2043541"/>
            <a:ext cx="5380232" cy="542634"/>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III. </a:t>
            </a:r>
            <a:r>
              <a:rPr lang="en-US" sz="2400" dirty="0">
                <a:solidFill>
                  <a:schemeClr val="bg1"/>
                </a:solidFill>
                <a:ea typeface="Verdana" panose="020B0604030504040204" pitchFamily="34" charset="0"/>
              </a:rPr>
              <a:t>He Focuses On Our Weaknesses</a:t>
            </a:r>
          </a:p>
        </p:txBody>
      </p:sp>
    </p:spTree>
    <p:extLst>
      <p:ext uri="{BB962C8B-B14F-4D97-AF65-F5344CB8AC3E}">
        <p14:creationId xmlns:p14="http://schemas.microsoft.com/office/powerpoint/2010/main" val="582005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FF"/>
                </a:solidFill>
              </a:rPr>
              <a:t>Gn.3 to eternity: one focus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86693"/>
            <a:ext cx="8229600" cy="5384799"/>
          </a:xfrm>
        </p:spPr>
        <p:txBody>
          <a:bodyPr/>
          <a:lstStyle/>
          <a:p>
            <a:pPr marL="0" indent="0" algn="ctr">
              <a:spcAft>
                <a:spcPts val="300"/>
              </a:spcAft>
              <a:buNone/>
            </a:pPr>
            <a:r>
              <a:rPr lang="en-US" dirty="0">
                <a:solidFill>
                  <a:srgbClr val="CCFFFF"/>
                </a:solidFill>
                <a:ea typeface="Times New Roman" panose="02020603050405020304" pitchFamily="18" charset="0"/>
              </a:rPr>
              <a:t>Fight God and His people </a:t>
            </a:r>
          </a:p>
          <a:p>
            <a:pPr marL="0" indent="0" algn="ctr">
              <a:spcAft>
                <a:spcPts val="600"/>
              </a:spcAft>
              <a:buNone/>
            </a:pPr>
            <a:r>
              <a:rPr lang="en-US" sz="3100" dirty="0">
                <a:solidFill>
                  <a:srgbClr val="CCFFFF"/>
                </a:solidFill>
                <a:ea typeface="Times New Roman" panose="02020603050405020304" pitchFamily="18" charset="0"/>
              </a:rPr>
              <a:t>Divided Christians are easy prey</a:t>
            </a:r>
          </a:p>
          <a:p>
            <a:pPr>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Problems in families</a:t>
            </a:r>
          </a:p>
          <a:p>
            <a:pPr>
              <a:spcAft>
                <a:spcPts val="600"/>
              </a:spcAft>
              <a:buFont typeface="Wingdings" panose="05000000000000000000" pitchFamily="2" charset="2"/>
              <a:buChar char="§"/>
            </a:pPr>
            <a:r>
              <a:rPr lang="en-US" sz="3100" dirty="0">
                <a:solidFill>
                  <a:schemeClr val="bg1"/>
                </a:solidFill>
                <a:ea typeface="Times New Roman" panose="02020603050405020304" pitchFamily="18" charset="0"/>
              </a:rPr>
              <a:t>Problems in nations</a:t>
            </a:r>
          </a:p>
          <a:p>
            <a:pPr>
              <a:spcAft>
                <a:spcPts val="300"/>
              </a:spcAft>
              <a:buFont typeface="Wingdings" panose="05000000000000000000" pitchFamily="2" charset="2"/>
              <a:buChar char="§"/>
            </a:pPr>
            <a:r>
              <a:rPr lang="en-US" sz="3100" dirty="0">
                <a:solidFill>
                  <a:schemeClr val="bg1"/>
                </a:solidFill>
                <a:ea typeface="Times New Roman" panose="02020603050405020304" pitchFamily="18" charset="0"/>
              </a:rPr>
              <a:t>Problems in churches…</a:t>
            </a:r>
          </a:p>
        </p:txBody>
      </p:sp>
    </p:spTree>
    <p:extLst>
      <p:ext uri="{BB962C8B-B14F-4D97-AF65-F5344CB8AC3E}">
        <p14:creationId xmlns:p14="http://schemas.microsoft.com/office/powerpoint/2010/main" val="306221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30900" y="55134"/>
            <a:ext cx="8686800" cy="886975"/>
          </a:xfrm>
        </p:spPr>
        <p:txBody>
          <a:bodyPr/>
          <a:lstStyle/>
          <a:p>
            <a:r>
              <a:rPr lang="en-US" sz="3400" dirty="0">
                <a:solidFill>
                  <a:srgbClr val="CCFFFF"/>
                </a:solidFill>
              </a:rPr>
              <a:t>God’s people tend to detour from God’s plan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05165"/>
            <a:ext cx="8229600" cy="5384799"/>
          </a:xfrm>
        </p:spPr>
        <p:txBody>
          <a:bodyPr/>
          <a:lstStyle/>
          <a:p>
            <a:pPr>
              <a:spcAft>
                <a:spcPts val="0"/>
              </a:spcAft>
              <a:buFont typeface="Wingdings" panose="05000000000000000000" pitchFamily="2" charset="2"/>
              <a:buChar char="§"/>
            </a:pPr>
            <a:r>
              <a:rPr lang="en-US" dirty="0">
                <a:solidFill>
                  <a:srgbClr val="FFFF00"/>
                </a:solidFill>
                <a:ea typeface="Times New Roman" panose="02020603050405020304" pitchFamily="18" charset="0"/>
              </a:rPr>
              <a:t>Josh.24:15, indecision</a:t>
            </a: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Indecision paralyzes spiritual power</a:t>
            </a:r>
          </a:p>
          <a:p>
            <a:pPr lvl="2">
              <a:spcAft>
                <a:spcPts val="300"/>
              </a:spcAft>
              <a:buFont typeface="Wingdings" panose="05000000000000000000" pitchFamily="2" charset="2"/>
              <a:buChar char="§"/>
            </a:pPr>
            <a:r>
              <a:rPr lang="en-US" sz="3200" dirty="0">
                <a:solidFill>
                  <a:srgbClr val="FFFFCC"/>
                </a:solidFill>
                <a:ea typeface="Times New Roman" panose="02020603050405020304" pitchFamily="18" charset="0"/>
              </a:rPr>
              <a:t>It shuts out thanksgiving</a:t>
            </a:r>
          </a:p>
          <a:p>
            <a:pPr lvl="2">
              <a:spcAft>
                <a:spcPts val="800"/>
              </a:spcAft>
              <a:buFont typeface="Wingdings" panose="05000000000000000000" pitchFamily="2" charset="2"/>
              <a:buChar char="§"/>
            </a:pPr>
            <a:r>
              <a:rPr lang="en-US" sz="3200" dirty="0">
                <a:solidFill>
                  <a:srgbClr val="FFFFCC"/>
                </a:solidFill>
                <a:ea typeface="Times New Roman" panose="02020603050405020304" pitchFamily="18" charset="0"/>
              </a:rPr>
              <a:t>It cripples perseverance</a:t>
            </a:r>
          </a:p>
          <a:p>
            <a:pPr>
              <a:spcAft>
                <a:spcPts val="0"/>
              </a:spcAft>
              <a:buFont typeface="Wingdings" panose="05000000000000000000" pitchFamily="2" charset="2"/>
              <a:buChar char="§"/>
            </a:pPr>
            <a:r>
              <a:rPr lang="en-US" dirty="0">
                <a:solidFill>
                  <a:srgbClr val="FFFF00"/>
                </a:solidFill>
                <a:ea typeface="Times New Roman" panose="02020603050405020304" pitchFamily="18" charset="0"/>
              </a:rPr>
              <a:t>Jg.21:25, right in own eyes</a:t>
            </a:r>
          </a:p>
          <a:p>
            <a:pPr lvl="1">
              <a:spcAft>
                <a:spcPts val="0"/>
              </a:spcAft>
              <a:buFont typeface="Wingdings" panose="05000000000000000000" pitchFamily="2" charset="2"/>
              <a:buChar char="§"/>
            </a:pPr>
            <a:r>
              <a:rPr lang="en-US" sz="3200" dirty="0">
                <a:solidFill>
                  <a:schemeClr val="bg1"/>
                </a:solidFill>
                <a:ea typeface="Times New Roman" panose="02020603050405020304" pitchFamily="18" charset="0"/>
              </a:rPr>
              <a:t>This eye trouble caused . . . </a:t>
            </a:r>
          </a:p>
          <a:p>
            <a:pPr lvl="2">
              <a:spcAft>
                <a:spcPts val="300"/>
              </a:spcAft>
              <a:buFont typeface="Wingdings" panose="05000000000000000000" pitchFamily="2" charset="2"/>
              <a:buChar char="§"/>
            </a:pPr>
            <a:r>
              <a:rPr lang="en-US" sz="3200" dirty="0" err="1">
                <a:solidFill>
                  <a:srgbClr val="CCFFFF"/>
                </a:solidFill>
                <a:ea typeface="Times New Roman" panose="02020603050405020304" pitchFamily="18" charset="0"/>
              </a:rPr>
              <a:t>Achan</a:t>
            </a:r>
            <a:r>
              <a:rPr lang="en-US" sz="3200" dirty="0">
                <a:solidFill>
                  <a:schemeClr val="bg1"/>
                </a:solidFill>
                <a:ea typeface="Times New Roman" panose="02020603050405020304" pitchFamily="18" charset="0"/>
              </a:rPr>
              <a:t> to see garments/gold, not God</a:t>
            </a:r>
          </a:p>
          <a:p>
            <a:pPr lvl="2">
              <a:spcAft>
                <a:spcPts val="300"/>
              </a:spcAft>
              <a:buFont typeface="Wingdings" panose="05000000000000000000" pitchFamily="2" charset="2"/>
              <a:buChar char="§"/>
            </a:pPr>
            <a:r>
              <a:rPr lang="en-US" sz="3200" dirty="0">
                <a:solidFill>
                  <a:srgbClr val="CCFFFF"/>
                </a:solidFill>
                <a:ea typeface="Times New Roman" panose="02020603050405020304" pitchFamily="18" charset="0"/>
              </a:rPr>
              <a:t>Gehazi</a:t>
            </a:r>
            <a:r>
              <a:rPr lang="en-US" sz="3200" dirty="0">
                <a:solidFill>
                  <a:schemeClr val="bg1"/>
                </a:solidFill>
                <a:ea typeface="Times New Roman" panose="02020603050405020304" pitchFamily="18" charset="0"/>
              </a:rPr>
              <a:t> to see Naaman’s treasure…</a:t>
            </a:r>
          </a:p>
          <a:p>
            <a:pPr lvl="2">
              <a:spcAft>
                <a:spcPts val="300"/>
              </a:spcAft>
              <a:buFont typeface="Wingdings" panose="05000000000000000000" pitchFamily="2" charset="2"/>
              <a:buChar char="§"/>
            </a:pPr>
            <a:r>
              <a:rPr lang="en-US" sz="3200" dirty="0">
                <a:solidFill>
                  <a:srgbClr val="CCFFFF"/>
                </a:solidFill>
                <a:ea typeface="Times New Roman" panose="02020603050405020304" pitchFamily="18" charset="0"/>
              </a:rPr>
              <a:t>Judas</a:t>
            </a:r>
            <a:r>
              <a:rPr lang="en-US" sz="3200" dirty="0">
                <a:solidFill>
                  <a:schemeClr val="bg1"/>
                </a:solidFill>
                <a:ea typeface="Times New Roman" panose="02020603050405020304" pitchFamily="18" charset="0"/>
              </a:rPr>
              <a:t> to see glitter of silver…</a:t>
            </a:r>
          </a:p>
        </p:txBody>
      </p:sp>
    </p:spTree>
    <p:extLst>
      <p:ext uri="{BB962C8B-B14F-4D97-AF65-F5344CB8AC3E}">
        <p14:creationId xmlns:p14="http://schemas.microsoft.com/office/powerpoint/2010/main" val="220889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30900" y="55134"/>
            <a:ext cx="8686800" cy="886975"/>
          </a:xfrm>
        </p:spPr>
        <p:txBody>
          <a:bodyPr/>
          <a:lstStyle/>
          <a:p>
            <a:r>
              <a:rPr lang="en-US" sz="3400" dirty="0">
                <a:solidFill>
                  <a:srgbClr val="CCFFFF"/>
                </a:solidFill>
              </a:rPr>
              <a:t>God’s people tend to detour from God’s plan</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a:spcAft>
                <a:spcPts val="0"/>
              </a:spcAft>
              <a:buFont typeface="Wingdings" panose="05000000000000000000" pitchFamily="2" charset="2"/>
              <a:buChar char="§"/>
            </a:pPr>
            <a:r>
              <a:rPr lang="en-US" dirty="0">
                <a:solidFill>
                  <a:srgbClr val="FFFF00"/>
                </a:solidFill>
                <a:ea typeface="Times New Roman" panose="02020603050405020304" pitchFamily="18" charset="0"/>
              </a:rPr>
              <a:t>1 K.18:21</a:t>
            </a:r>
          </a:p>
          <a:p>
            <a:pPr lvl="1">
              <a:spcAft>
                <a:spcPts val="1200"/>
              </a:spcAft>
              <a:buFont typeface="Wingdings" panose="05000000000000000000" pitchFamily="2" charset="2"/>
              <a:buChar char="§"/>
            </a:pPr>
            <a:r>
              <a:rPr lang="en-US" sz="3200" dirty="0">
                <a:solidFill>
                  <a:schemeClr val="bg1"/>
                </a:solidFill>
                <a:ea typeface="Times New Roman" panose="02020603050405020304" pitchFamily="18" charset="0"/>
              </a:rPr>
              <a:t>Spiritual confusion is fatal</a:t>
            </a:r>
          </a:p>
          <a:p>
            <a:pPr>
              <a:spcAft>
                <a:spcPts val="0"/>
              </a:spcAft>
              <a:buFont typeface="Wingdings" panose="05000000000000000000" pitchFamily="2" charset="2"/>
              <a:buChar char="§"/>
            </a:pPr>
            <a:r>
              <a:rPr lang="en-US" dirty="0">
                <a:solidFill>
                  <a:srgbClr val="FFFF00"/>
                </a:solidFill>
                <a:ea typeface="Times New Roman" panose="02020603050405020304" pitchFamily="18" charset="0"/>
              </a:rPr>
              <a:t>Mt.6:33</a:t>
            </a:r>
          </a:p>
          <a:p>
            <a:pPr lvl="1">
              <a:spcAft>
                <a:spcPts val="300"/>
              </a:spcAft>
              <a:buFont typeface="Wingdings" panose="05000000000000000000" pitchFamily="2" charset="2"/>
              <a:buChar char="§"/>
            </a:pPr>
            <a:r>
              <a:rPr lang="en-US" sz="3200" dirty="0">
                <a:solidFill>
                  <a:schemeClr val="bg1"/>
                </a:solidFill>
                <a:ea typeface="Times New Roman" panose="02020603050405020304" pitchFamily="18" charset="0"/>
              </a:rPr>
              <a:t>Priorities</a:t>
            </a:r>
          </a:p>
          <a:p>
            <a:pPr lvl="1">
              <a:spcAft>
                <a:spcPts val="300"/>
              </a:spcAft>
              <a:buFont typeface="Wingdings" panose="05000000000000000000" pitchFamily="2" charset="2"/>
              <a:buChar char="§"/>
            </a:pPr>
            <a:r>
              <a:rPr lang="en-US" sz="3200" dirty="0">
                <a:solidFill>
                  <a:srgbClr val="FFCC66"/>
                </a:solidFill>
                <a:ea typeface="Times New Roman" panose="02020603050405020304" pitchFamily="18" charset="0"/>
              </a:rPr>
              <a:t>Nothing</a:t>
            </a:r>
            <a:r>
              <a:rPr lang="en-US" sz="3200" dirty="0">
                <a:solidFill>
                  <a:schemeClr val="bg1"/>
                </a:solidFill>
                <a:ea typeface="Times New Roman" panose="02020603050405020304" pitchFamily="18" charset="0"/>
              </a:rPr>
              <a:t> is more important than serving God</a:t>
            </a:r>
          </a:p>
        </p:txBody>
      </p:sp>
    </p:spTree>
    <p:extLst>
      <p:ext uri="{BB962C8B-B14F-4D97-AF65-F5344CB8AC3E}">
        <p14:creationId xmlns:p14="http://schemas.microsoft.com/office/powerpoint/2010/main" val="314695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230900" y="55134"/>
            <a:ext cx="8686800" cy="886975"/>
          </a:xfrm>
        </p:spPr>
        <p:txBody>
          <a:bodyPr/>
          <a:lstStyle/>
          <a:p>
            <a:r>
              <a:rPr lang="en-US" sz="3400" dirty="0">
                <a:solidFill>
                  <a:srgbClr val="CCFFFF"/>
                </a:solidFill>
              </a:rPr>
              <a:t>Satan is our eternal enemy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40515"/>
            <a:ext cx="8229600" cy="5643411"/>
          </a:xfrm>
        </p:spPr>
        <p:txBody>
          <a:bodyPr/>
          <a:lstStyle/>
          <a:p>
            <a:pPr>
              <a:spcAft>
                <a:spcPts val="600"/>
              </a:spcAft>
              <a:buFont typeface="Wingdings" panose="05000000000000000000" pitchFamily="2" charset="2"/>
              <a:buChar char="§"/>
            </a:pPr>
            <a:r>
              <a:rPr lang="en-US" sz="3100" dirty="0">
                <a:solidFill>
                  <a:schemeClr val="bg1">
                    <a:lumMod val="95000"/>
                  </a:schemeClr>
                </a:solidFill>
                <a:ea typeface="Times New Roman" panose="02020603050405020304" pitchFamily="18" charset="0"/>
              </a:rPr>
              <a:t>He does many things we dare not imitate</a:t>
            </a:r>
          </a:p>
          <a:p>
            <a:pPr>
              <a:spcAft>
                <a:spcPts val="600"/>
              </a:spcAft>
              <a:buFont typeface="Wingdings" panose="05000000000000000000" pitchFamily="2" charset="2"/>
              <a:buChar char="§"/>
            </a:pPr>
            <a:r>
              <a:rPr lang="en-US" sz="3100" dirty="0">
                <a:solidFill>
                  <a:schemeClr val="bg1">
                    <a:lumMod val="95000"/>
                  </a:schemeClr>
                </a:solidFill>
                <a:ea typeface="Times New Roman" panose="02020603050405020304" pitchFamily="18" charset="0"/>
              </a:rPr>
              <a:t>But we can use some of his own traits against him</a:t>
            </a:r>
          </a:p>
          <a:p>
            <a:pPr>
              <a:spcAft>
                <a:spcPts val="400"/>
              </a:spcAft>
              <a:buFont typeface="Wingdings" panose="05000000000000000000" pitchFamily="2" charset="2"/>
              <a:buChar char="§"/>
            </a:pPr>
            <a:r>
              <a:rPr lang="en-US" sz="3100" dirty="0">
                <a:solidFill>
                  <a:schemeClr val="bg1">
                    <a:lumMod val="95000"/>
                  </a:schemeClr>
                </a:solidFill>
                <a:ea typeface="Times New Roman" panose="02020603050405020304" pitchFamily="18" charset="0"/>
              </a:rPr>
              <a:t>Lk.4</a:t>
            </a:r>
            <a:r>
              <a:rPr lang="en-US" sz="3100" baseline="30000" dirty="0">
                <a:solidFill>
                  <a:srgbClr val="FFFF00"/>
                </a:solidFill>
                <a:ea typeface="Times New Roman" panose="02020603050405020304" pitchFamily="18" charset="0"/>
              </a:rPr>
              <a:t>1</a:t>
            </a:r>
            <a:r>
              <a:rPr lang="en-US" baseline="30000" dirty="0">
                <a:solidFill>
                  <a:srgbClr val="FFFF00"/>
                </a:solidFill>
                <a:ea typeface="Times New Roman" panose="02020603050405020304" pitchFamily="18" charset="0"/>
              </a:rPr>
              <a:t>3</a:t>
            </a:r>
            <a:r>
              <a:rPr lang="en-US" dirty="0">
                <a:solidFill>
                  <a:schemeClr val="bg1">
                    <a:lumMod val="95000"/>
                  </a:schemeClr>
                </a:solidFill>
                <a:ea typeface="Times New Roman" panose="02020603050405020304" pitchFamily="18" charset="0"/>
              </a:rPr>
              <a:t> </a:t>
            </a:r>
            <a:r>
              <a:rPr lang="en-US" sz="3100" dirty="0">
                <a:solidFill>
                  <a:schemeClr val="bg1">
                    <a:lumMod val="95000"/>
                  </a:schemeClr>
                </a:solidFill>
                <a:ea typeface="Times New Roman" panose="02020603050405020304" pitchFamily="18" charset="0"/>
              </a:rPr>
              <a:t>Now when the devil had ended every temptation, he departed from Him </a:t>
            </a:r>
            <a:r>
              <a:rPr lang="en-US" sz="3100" dirty="0">
                <a:solidFill>
                  <a:srgbClr val="FFFF00"/>
                </a:solidFill>
                <a:ea typeface="Times New Roman" panose="02020603050405020304" pitchFamily="18" charset="0"/>
              </a:rPr>
              <a:t>until an opportune time </a:t>
            </a:r>
          </a:p>
          <a:p>
            <a:pPr lvl="1">
              <a:spcAft>
                <a:spcPts val="600"/>
              </a:spcAft>
              <a:buFont typeface="Wingdings" panose="05000000000000000000" pitchFamily="2" charset="2"/>
              <a:buChar char="§"/>
            </a:pPr>
            <a:r>
              <a:rPr lang="en-US" sz="3100" dirty="0">
                <a:solidFill>
                  <a:srgbClr val="CCFFCC"/>
                </a:solidFill>
                <a:ea typeface="Times New Roman" panose="02020603050405020304" pitchFamily="18" charset="0"/>
              </a:rPr>
              <a:t>Satan had been thoroughly defeated</a:t>
            </a:r>
          </a:p>
          <a:p>
            <a:pPr lvl="1">
              <a:spcAft>
                <a:spcPts val="1200"/>
              </a:spcAft>
              <a:buFont typeface="Wingdings" panose="05000000000000000000" pitchFamily="2" charset="2"/>
              <a:buChar char="§"/>
            </a:pPr>
            <a:r>
              <a:rPr lang="en-US" sz="3100" dirty="0">
                <a:solidFill>
                  <a:srgbClr val="CCFFCC"/>
                </a:solidFill>
                <a:ea typeface="Times New Roman" panose="02020603050405020304" pitchFamily="18" charset="0"/>
              </a:rPr>
              <a:t>He does not give up…but waits for favorable opportunity</a:t>
            </a:r>
          </a:p>
          <a:p>
            <a:pPr lvl="2">
              <a:spcAft>
                <a:spcPts val="1200"/>
              </a:spcAft>
              <a:buFont typeface="Wingdings" panose="05000000000000000000" pitchFamily="2" charset="2"/>
              <a:buChar char="§"/>
            </a:pPr>
            <a:endParaRPr lang="en-US" sz="2700" dirty="0">
              <a:solidFill>
                <a:srgbClr val="CCFFCC"/>
              </a:solidFill>
              <a:ea typeface="Times New Roman" panose="02020603050405020304" pitchFamily="18" charset="0"/>
            </a:endParaRPr>
          </a:p>
          <a:p>
            <a:pPr marL="457200" lvl="1" indent="0">
              <a:spcAft>
                <a:spcPts val="300"/>
              </a:spcAft>
              <a:buNone/>
            </a:pPr>
            <a:endParaRPr lang="en-US" sz="3200"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64077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Mark 3 </a:t>
            </a:r>
            <a:r>
              <a:rPr kumimoji="0" lang="en-US" sz="2400" b="0" i="0" u="none" strike="noStrike" kern="1200" cap="none" spc="0" normalizeH="0" baseline="0" noProof="0" dirty="0">
                <a:ln>
                  <a:noFill/>
                </a:ln>
                <a:solidFill>
                  <a:srgbClr val="FFFFFF"/>
                </a:solidFill>
                <a:effectLst/>
                <a:uLnTx/>
                <a:uFillTx/>
                <a:latin typeface="Arial"/>
                <a:ea typeface="+mj-ea"/>
                <a:cs typeface="+mj-cs"/>
              </a:rPr>
              <a:t>(1/4)</a:t>
            </a:r>
            <a:endParaRPr lang="en-US" sz="3400" dirty="0">
              <a:solidFill>
                <a:srgbClr val="CCFFCC"/>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0" indent="0">
              <a:spcAft>
                <a:spcPts val="600"/>
              </a:spcAft>
              <a:buNone/>
            </a:pPr>
            <a:r>
              <a:rPr lang="en-US" dirty="0">
                <a:solidFill>
                  <a:srgbClr val="CCFFCC"/>
                </a:solidFill>
              </a:rPr>
              <a:t>15: </a:t>
            </a:r>
            <a:r>
              <a:rPr lang="en-US" dirty="0">
                <a:solidFill>
                  <a:schemeClr val="bg1"/>
                </a:solidFill>
              </a:rPr>
              <a:t>apostles: power to cast out demons</a:t>
            </a:r>
          </a:p>
          <a:p>
            <a:pPr marL="0" indent="0">
              <a:spcAft>
                <a:spcPts val="100"/>
              </a:spcAft>
              <a:buNone/>
            </a:pPr>
            <a:r>
              <a:rPr lang="en-US" sz="3200" dirty="0">
                <a:solidFill>
                  <a:srgbClr val="CCFFCC"/>
                </a:solidFill>
                <a:ea typeface="Times New Roman" panose="02020603050405020304" pitchFamily="18" charset="0"/>
              </a:rPr>
              <a:t>22: </a:t>
            </a:r>
            <a:r>
              <a:rPr lang="en-US" sz="3200" dirty="0">
                <a:solidFill>
                  <a:schemeClr val="bg1"/>
                </a:solidFill>
                <a:ea typeface="Times New Roman" panose="02020603050405020304" pitchFamily="18" charset="0"/>
              </a:rPr>
              <a:t>absurd charge: </a:t>
            </a:r>
            <a:r>
              <a:rPr lang="en-US" sz="3200" dirty="0" err="1">
                <a:solidFill>
                  <a:srgbClr val="FFFFCC"/>
                </a:solidFill>
                <a:ea typeface="Times New Roman" panose="02020603050405020304" pitchFamily="18" charset="0"/>
              </a:rPr>
              <a:t>satan</a:t>
            </a:r>
            <a:r>
              <a:rPr lang="en-US" sz="3200" dirty="0">
                <a:solidFill>
                  <a:srgbClr val="FFFFCC"/>
                </a:solidFill>
                <a:ea typeface="Times New Roman" panose="02020603050405020304" pitchFamily="18" charset="0"/>
              </a:rPr>
              <a:t> casts out </a:t>
            </a:r>
            <a:r>
              <a:rPr lang="en-US" sz="3200" dirty="0" err="1">
                <a:solidFill>
                  <a:srgbClr val="FFFFCC"/>
                </a:solidFill>
                <a:ea typeface="Times New Roman" panose="02020603050405020304" pitchFamily="18" charset="0"/>
              </a:rPr>
              <a:t>satan</a:t>
            </a:r>
            <a:endParaRPr lang="en-US" sz="3200" dirty="0">
              <a:solidFill>
                <a:srgbClr val="FFFFCC"/>
              </a:solidFill>
              <a:ea typeface="Times New Roman" panose="02020603050405020304" pitchFamily="18" charset="0"/>
            </a:endParaRPr>
          </a:p>
          <a:p>
            <a:pPr lvl="1" defTabSz="85883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Jesus dominated demons  </a:t>
            </a:r>
            <a:r>
              <a:rPr lang="en-US" sz="3200" dirty="0">
                <a:solidFill>
                  <a:schemeClr val="bg1"/>
                </a:solidFill>
                <a:ea typeface="Times New Roman" panose="02020603050405020304" pitchFamily="18" charset="0"/>
              </a:rPr>
              <a:t>(Mk.1:27)</a:t>
            </a:r>
          </a:p>
          <a:p>
            <a:pPr marL="0" indent="0" defTabSz="858838">
              <a:spcAft>
                <a:spcPts val="0"/>
              </a:spcAft>
              <a:buNone/>
            </a:pPr>
            <a:r>
              <a:rPr lang="en-US" dirty="0">
                <a:solidFill>
                  <a:srgbClr val="CCFFCC"/>
                </a:solidFill>
                <a:ea typeface="Times New Roman" panose="02020603050405020304" pitchFamily="18" charset="0"/>
              </a:rPr>
              <a:t>23: </a:t>
            </a:r>
            <a:r>
              <a:rPr lang="en-US" dirty="0" err="1">
                <a:solidFill>
                  <a:schemeClr val="bg1"/>
                </a:solidFill>
                <a:ea typeface="Times New Roman" panose="02020603050405020304" pitchFamily="18" charset="0"/>
              </a:rPr>
              <a:t>satan</a:t>
            </a:r>
            <a:r>
              <a:rPr lang="en-US" dirty="0">
                <a:solidFill>
                  <a:schemeClr val="bg1"/>
                </a:solidFill>
                <a:ea typeface="Times New Roman" panose="02020603050405020304" pitchFamily="18" charset="0"/>
              </a:rPr>
              <a:t> is too smart to divide his forces</a:t>
            </a:r>
          </a:p>
          <a:p>
            <a:pPr marL="684213" lvl="1" indent="-227013">
              <a:spcAft>
                <a:spcPts val="300"/>
              </a:spcAft>
              <a:buFont typeface="Arial" panose="020B0604020202020204" pitchFamily="34" charset="0"/>
              <a:buChar char="•"/>
            </a:pPr>
            <a:r>
              <a:rPr lang="en-US" sz="3200" dirty="0">
                <a:solidFill>
                  <a:schemeClr val="bg1"/>
                </a:solidFill>
                <a:ea typeface="Times New Roman" panose="02020603050405020304" pitchFamily="18" charset="0"/>
              </a:rPr>
              <a:t>Jesus uses </a:t>
            </a:r>
            <a:r>
              <a:rPr lang="en-US" sz="3200" dirty="0" err="1">
                <a:solidFill>
                  <a:schemeClr val="bg1"/>
                </a:solidFill>
                <a:ea typeface="Times New Roman" panose="02020603050405020304" pitchFamily="18" charset="0"/>
              </a:rPr>
              <a:t>satan’s</a:t>
            </a:r>
            <a:r>
              <a:rPr lang="en-US" sz="3200" dirty="0">
                <a:solidFill>
                  <a:schemeClr val="bg1"/>
                </a:solidFill>
                <a:ea typeface="Times New Roman" panose="02020603050405020304" pitchFamily="18" charset="0"/>
              </a:rPr>
              <a:t> example to teach disciples</a:t>
            </a:r>
          </a:p>
          <a:p>
            <a:pPr marL="684213" lvl="1" indent="-227013">
              <a:spcAft>
                <a:spcPts val="600"/>
              </a:spcAft>
              <a:buFont typeface="Arial" panose="020B0604020202020204" pitchFamily="34" charset="0"/>
              <a:buChar char="•"/>
            </a:pPr>
            <a:r>
              <a:rPr lang="en-US" sz="3200" dirty="0">
                <a:solidFill>
                  <a:schemeClr val="bg1"/>
                </a:solidFill>
                <a:ea typeface="Times New Roman" panose="02020603050405020304" pitchFamily="18" charset="0"/>
              </a:rPr>
              <a:t>Disciples / churches who fight among themselves undo their good work</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330638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Mark 3 </a:t>
            </a:r>
            <a:r>
              <a:rPr lang="en-US" sz="2400" dirty="0">
                <a:solidFill>
                  <a:schemeClr val="bg1"/>
                </a:solidFill>
              </a:rPr>
              <a:t>(2/4)</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57150" indent="0">
              <a:spcAft>
                <a:spcPts val="200"/>
              </a:spcAft>
              <a:buNone/>
            </a:pPr>
            <a:r>
              <a:rPr lang="en-US" dirty="0">
                <a:solidFill>
                  <a:srgbClr val="CCFFCC"/>
                </a:solidFill>
                <a:ea typeface="Times New Roman" panose="02020603050405020304" pitchFamily="18" charset="0"/>
              </a:rPr>
              <a:t>24-26: </a:t>
            </a:r>
            <a:r>
              <a:rPr lang="en-US" dirty="0">
                <a:solidFill>
                  <a:schemeClr val="bg1"/>
                </a:solidFill>
                <a:ea typeface="Times New Roman" panose="02020603050405020304" pitchFamily="18" charset="0"/>
              </a:rPr>
              <a:t>kingdom / house divided can’t stand</a:t>
            </a:r>
          </a:p>
          <a:p>
            <a:pPr marL="738188" lvl="1" indent="-28098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If </a:t>
            </a:r>
            <a:r>
              <a:rPr lang="en-US" sz="3200" dirty="0" err="1">
                <a:solidFill>
                  <a:srgbClr val="FFFFCC"/>
                </a:solidFill>
                <a:ea typeface="Times New Roman" panose="02020603050405020304" pitchFamily="18" charset="0"/>
              </a:rPr>
              <a:t>satan</a:t>
            </a:r>
            <a:r>
              <a:rPr lang="en-US" sz="3200" dirty="0">
                <a:solidFill>
                  <a:srgbClr val="FFFFCC"/>
                </a:solidFill>
                <a:ea typeface="Times New Roman" panose="02020603050405020304" pitchFamily="18" charset="0"/>
              </a:rPr>
              <a:t> rises against himself, he is finished.</a:t>
            </a:r>
          </a:p>
          <a:p>
            <a:pPr marL="738188" lvl="1" indent="-28098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Satan knows: strength depends on unity.</a:t>
            </a:r>
          </a:p>
          <a:p>
            <a:pPr marL="738188" lvl="1" indent="-28098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This answers charge of </a:t>
            </a:r>
            <a:r>
              <a:rPr lang="en-US" sz="3200" dirty="0">
                <a:solidFill>
                  <a:schemeClr val="bg1"/>
                </a:solidFill>
                <a:ea typeface="Times New Roman" panose="02020603050405020304" pitchFamily="18" charset="0"/>
              </a:rPr>
              <a:t>v.22.</a:t>
            </a:r>
          </a:p>
          <a:p>
            <a:pPr marL="738188" lvl="1" indent="-28098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Satan is not suicidal (to divide forces); </a:t>
            </a:r>
            <a:r>
              <a:rPr lang="en-US" sz="3200" u="sng" dirty="0">
                <a:solidFill>
                  <a:srgbClr val="CCFFFF"/>
                </a:solidFill>
                <a:ea typeface="Times New Roman" panose="02020603050405020304" pitchFamily="18" charset="0"/>
              </a:rPr>
              <a:t>his unity is an example to disciples</a:t>
            </a:r>
            <a:r>
              <a:rPr lang="en-US" sz="3200" dirty="0">
                <a:solidFill>
                  <a:srgbClr val="FFFFCC"/>
                </a:solidFill>
                <a:ea typeface="Times New Roman" panose="02020603050405020304" pitchFamily="18" charset="0"/>
              </a:rPr>
              <a:t>.</a:t>
            </a:r>
          </a:p>
          <a:p>
            <a:pPr marL="0" indent="0">
              <a:spcAft>
                <a:spcPts val="600"/>
              </a:spcAft>
              <a:buNone/>
            </a:pPr>
            <a:endParaRPr lang="en-US" sz="4000" dirty="0">
              <a:solidFill>
                <a:srgbClr val="FFFFCC"/>
              </a:solidFill>
              <a:ea typeface="Times New Roman" panose="02020603050405020304" pitchFamily="18" charset="0"/>
            </a:endParaRP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53038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Mark 3 </a:t>
            </a:r>
            <a:r>
              <a:rPr lang="en-US" sz="2400" dirty="0">
                <a:solidFill>
                  <a:schemeClr val="bg1"/>
                </a:solidFill>
              </a:rPr>
              <a:t>(3/4)</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79053"/>
            <a:ext cx="8229600" cy="5384799"/>
          </a:xfrm>
        </p:spPr>
        <p:txBody>
          <a:bodyPr/>
          <a:lstStyle/>
          <a:p>
            <a:pPr marL="57150" indent="0">
              <a:spcAft>
                <a:spcPts val="600"/>
              </a:spcAft>
              <a:buNone/>
            </a:pPr>
            <a:r>
              <a:rPr lang="en-US" dirty="0">
                <a:solidFill>
                  <a:srgbClr val="CCFFCC"/>
                </a:solidFill>
                <a:ea typeface="Times New Roman" panose="02020603050405020304" pitchFamily="18" charset="0"/>
              </a:rPr>
              <a:t>27: </a:t>
            </a:r>
            <a:r>
              <a:rPr lang="en-US" dirty="0">
                <a:solidFill>
                  <a:schemeClr val="bg1"/>
                </a:solidFill>
                <a:ea typeface="Times New Roman" panose="02020603050405020304" pitchFamily="18" charset="0"/>
              </a:rPr>
              <a:t>Jesus did enter house of strong man (</a:t>
            </a:r>
            <a:r>
              <a:rPr lang="en-US" dirty="0" err="1">
                <a:solidFill>
                  <a:schemeClr val="bg1"/>
                </a:solidFill>
                <a:ea typeface="Times New Roman" panose="02020603050405020304" pitchFamily="18" charset="0"/>
              </a:rPr>
              <a:t>satan</a:t>
            </a:r>
            <a:r>
              <a:rPr lang="en-US" dirty="0">
                <a:solidFill>
                  <a:schemeClr val="bg1"/>
                </a:solidFill>
                <a:ea typeface="Times New Roman" panose="02020603050405020304" pitchFamily="18" charset="0"/>
              </a:rPr>
              <a:t>) and take his possessions</a:t>
            </a:r>
          </a:p>
          <a:p>
            <a:pPr marL="738188" lvl="1" indent="-280988">
              <a:spcAft>
                <a:spcPts val="600"/>
              </a:spcAft>
              <a:buFont typeface="Arial" panose="020B0604020202020204" pitchFamily="34" charset="0"/>
              <a:buChar char="•"/>
            </a:pPr>
            <a:r>
              <a:rPr lang="en-US" sz="3200" dirty="0">
                <a:solidFill>
                  <a:srgbClr val="FFFFCC"/>
                </a:solidFill>
                <a:ea typeface="Times New Roman" panose="02020603050405020304" pitchFamily="18" charset="0"/>
              </a:rPr>
              <a:t>Conclusion:  a stronger than </a:t>
            </a:r>
            <a:r>
              <a:rPr lang="en-US" sz="3200" dirty="0" err="1">
                <a:solidFill>
                  <a:srgbClr val="FFFFCC"/>
                </a:solidFill>
                <a:ea typeface="Times New Roman" panose="02020603050405020304" pitchFamily="18" charset="0"/>
              </a:rPr>
              <a:t>satan</a:t>
            </a:r>
            <a:r>
              <a:rPr lang="en-US" sz="3200" dirty="0">
                <a:solidFill>
                  <a:srgbClr val="FFFFCC"/>
                </a:solidFill>
                <a:ea typeface="Times New Roman" panose="02020603050405020304" pitchFamily="18" charset="0"/>
              </a:rPr>
              <a:t> is here . . . and has bound him</a:t>
            </a:r>
          </a:p>
          <a:p>
            <a:pPr marL="0" indent="0">
              <a:spcAft>
                <a:spcPts val="300"/>
              </a:spcAft>
              <a:buNone/>
            </a:pPr>
            <a:endParaRPr lang="en-US" dirty="0">
              <a:solidFill>
                <a:schemeClr val="bg1"/>
              </a:solidFill>
              <a:ea typeface="Times New Roman" panose="02020603050405020304" pitchFamily="18" charset="0"/>
            </a:endParaRPr>
          </a:p>
        </p:txBody>
      </p:sp>
    </p:spTree>
    <p:extLst>
      <p:ext uri="{BB962C8B-B14F-4D97-AF65-F5344CB8AC3E}">
        <p14:creationId xmlns:p14="http://schemas.microsoft.com/office/powerpoint/2010/main" val="226352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CCFFCC"/>
                </a:solidFill>
              </a:rPr>
              <a:t>Mark 3 </a:t>
            </a:r>
            <a:r>
              <a:rPr lang="en-US" sz="2400" dirty="0">
                <a:solidFill>
                  <a:schemeClr val="bg1"/>
                </a:solidFill>
              </a:rPr>
              <a:t>(4/4)</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68221"/>
            <a:ext cx="8229600" cy="5384799"/>
          </a:xfrm>
        </p:spPr>
        <p:txBody>
          <a:bodyPr/>
          <a:lstStyle/>
          <a:p>
            <a:pPr marL="57150" indent="0" algn="ctr">
              <a:spcAft>
                <a:spcPts val="0"/>
              </a:spcAft>
              <a:buNone/>
            </a:pPr>
            <a:r>
              <a:rPr lang="en-US" sz="3600" dirty="0">
                <a:solidFill>
                  <a:srgbClr val="CCFFCC"/>
                </a:solidFill>
                <a:ea typeface="Times New Roman" panose="02020603050405020304" pitchFamily="18" charset="0"/>
              </a:rPr>
              <a:t>Summary</a:t>
            </a:r>
          </a:p>
          <a:p>
            <a:pPr marL="57150" indent="0">
              <a:spcAft>
                <a:spcPts val="900"/>
              </a:spcAft>
              <a:buNone/>
            </a:pPr>
            <a:r>
              <a:rPr lang="en-US" dirty="0">
                <a:solidFill>
                  <a:schemeClr val="bg1"/>
                </a:solidFill>
                <a:ea typeface="Times New Roman" panose="02020603050405020304" pitchFamily="18" charset="0"/>
              </a:rPr>
              <a:t>24-26:  Lord gives </a:t>
            </a:r>
            <a:r>
              <a:rPr lang="en-US" dirty="0" err="1">
                <a:solidFill>
                  <a:schemeClr val="bg1"/>
                </a:solidFill>
                <a:ea typeface="Times New Roman" panose="02020603050405020304" pitchFamily="18" charset="0"/>
              </a:rPr>
              <a:t>satan</a:t>
            </a:r>
            <a:r>
              <a:rPr lang="en-US" dirty="0">
                <a:solidFill>
                  <a:schemeClr val="bg1"/>
                </a:solidFill>
                <a:ea typeface="Times New Roman" panose="02020603050405020304" pitchFamily="18" charset="0"/>
              </a:rPr>
              <a:t> credit for </a:t>
            </a:r>
            <a:r>
              <a:rPr lang="en-US" dirty="0" err="1">
                <a:solidFill>
                  <a:schemeClr val="bg1"/>
                </a:solidFill>
                <a:ea typeface="Times New Roman" panose="02020603050405020304" pitchFamily="18" charset="0"/>
              </a:rPr>
              <a:t>consis-tency</a:t>
            </a:r>
            <a:r>
              <a:rPr lang="en-US" dirty="0">
                <a:solidFill>
                  <a:srgbClr val="FFFFCC"/>
                </a:solidFill>
                <a:ea typeface="Times New Roman" panose="02020603050405020304" pitchFamily="18" charset="0"/>
              </a:rPr>
              <a:t> (in promoting his evil cause)</a:t>
            </a:r>
          </a:p>
          <a:p>
            <a:pPr marL="517525" indent="-460375" defTabSz="517525">
              <a:spcAft>
                <a:spcPts val="800"/>
              </a:spcAft>
              <a:buNone/>
            </a:pPr>
            <a:r>
              <a:rPr lang="en-US" sz="2400" dirty="0">
                <a:solidFill>
                  <a:srgbClr val="00FFCC"/>
                </a:solidFill>
                <a:ea typeface="Times New Roman" panose="02020603050405020304" pitchFamily="18" charset="0"/>
              </a:rPr>
              <a:t>1.  </a:t>
            </a:r>
            <a:r>
              <a:rPr lang="en-US" dirty="0">
                <a:solidFill>
                  <a:schemeClr val="bg1"/>
                </a:solidFill>
                <a:ea typeface="Times New Roman" panose="02020603050405020304" pitchFamily="18" charset="0"/>
              </a:rPr>
              <a:t>Mt.23:2-3, </a:t>
            </a:r>
            <a:r>
              <a:rPr lang="en-US" dirty="0">
                <a:solidFill>
                  <a:srgbClr val="FFFFCC"/>
                </a:solidFill>
                <a:ea typeface="Times New Roman" panose="02020603050405020304" pitchFamily="18" charset="0"/>
              </a:rPr>
              <a:t>Pharisees  </a:t>
            </a:r>
            <a:r>
              <a:rPr lang="en-US" dirty="0">
                <a:solidFill>
                  <a:schemeClr val="bg1"/>
                </a:solidFill>
                <a:ea typeface="Times New Roman" panose="02020603050405020304" pitchFamily="18" charset="0"/>
              </a:rPr>
              <a:t>(in Moses’ seat) </a:t>
            </a:r>
          </a:p>
          <a:p>
            <a:pPr marL="461963" indent="-404813" defTabSz="517525">
              <a:spcAft>
                <a:spcPts val="800"/>
              </a:spcAft>
              <a:buNone/>
            </a:pPr>
            <a:r>
              <a:rPr lang="en-US" sz="2400" dirty="0">
                <a:solidFill>
                  <a:srgbClr val="00FFCC"/>
                </a:solidFill>
                <a:ea typeface="Times New Roman" panose="02020603050405020304" pitchFamily="18" charset="0"/>
              </a:rPr>
              <a:t>2.  </a:t>
            </a:r>
            <a:r>
              <a:rPr lang="en-US" dirty="0">
                <a:solidFill>
                  <a:schemeClr val="bg1"/>
                </a:solidFill>
                <a:ea typeface="Times New Roman" panose="02020603050405020304" pitchFamily="18" charset="0"/>
              </a:rPr>
              <a:t>Lk.16:…8-10, </a:t>
            </a:r>
            <a:r>
              <a:rPr lang="en-US" dirty="0">
                <a:solidFill>
                  <a:srgbClr val="FFFFCC"/>
                </a:solidFill>
                <a:ea typeface="Times New Roman" panose="02020603050405020304" pitchFamily="18" charset="0"/>
              </a:rPr>
              <a:t>evil steward  </a:t>
            </a:r>
            <a:r>
              <a:rPr lang="en-US" dirty="0">
                <a:solidFill>
                  <a:schemeClr val="bg1"/>
                </a:solidFill>
                <a:ea typeface="Times New Roman" panose="02020603050405020304" pitchFamily="18" charset="0"/>
              </a:rPr>
              <a:t>(future prep)</a:t>
            </a:r>
          </a:p>
          <a:p>
            <a:pPr marL="517525" indent="-460375" defTabSz="517525">
              <a:spcAft>
                <a:spcPts val="600"/>
              </a:spcAft>
              <a:buNone/>
            </a:pPr>
            <a:endParaRPr lang="en-US" dirty="0">
              <a:solidFill>
                <a:schemeClr val="bg1"/>
              </a:solidFill>
              <a:ea typeface="Times New Roman" panose="02020603050405020304" pitchFamily="18" charset="0"/>
            </a:endParaRPr>
          </a:p>
          <a:p>
            <a:pPr marL="0" indent="0" defTabSz="517525">
              <a:spcAft>
                <a:spcPts val="600"/>
              </a:spcAft>
              <a:buNone/>
            </a:pPr>
            <a:endParaRPr lang="en-US" sz="4000" dirty="0">
              <a:solidFill>
                <a:srgbClr val="FFFFCC"/>
              </a:solidFill>
              <a:ea typeface="Times New Roman" panose="02020603050405020304" pitchFamily="18" charset="0"/>
            </a:endParaRPr>
          </a:p>
          <a:p>
            <a:pPr marL="0" indent="0">
              <a:spcAft>
                <a:spcPts val="300"/>
              </a:spcAft>
              <a:buNone/>
            </a:pPr>
            <a:endParaRPr lang="en-US" dirty="0">
              <a:solidFill>
                <a:schemeClr val="bg1"/>
              </a:solidFill>
              <a:ea typeface="Times New Roman" panose="02020603050405020304" pitchFamily="18" charset="0"/>
            </a:endParaRPr>
          </a:p>
        </p:txBody>
      </p:sp>
      <p:sp>
        <p:nvSpPr>
          <p:cNvPr id="6" name="Rectangle 5">
            <a:extLst>
              <a:ext uri="{FF2B5EF4-FFF2-40B4-BE49-F238E27FC236}">
                <a16:creationId xmlns:a16="http://schemas.microsoft.com/office/drawing/2014/main" id="{36D2DB76-42F4-4B76-97C2-7950F154A8B0}"/>
              </a:ext>
            </a:extLst>
          </p:cNvPr>
          <p:cNvSpPr/>
          <p:nvPr/>
        </p:nvSpPr>
        <p:spPr>
          <a:xfrm>
            <a:off x="1480490" y="4285680"/>
            <a:ext cx="6183021" cy="1126832"/>
          </a:xfrm>
          <a:prstGeom prst="rect">
            <a:avLst/>
          </a:prstGeom>
          <a:solidFill>
            <a:schemeClr val="tx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20000"/>
              </a:spcBef>
              <a:spcAft>
                <a:spcPts val="600"/>
              </a:spcAft>
              <a:buClrTx/>
              <a:buSzTx/>
              <a:buFontTx/>
              <a:buNone/>
              <a:tabLst/>
              <a:defRPr/>
            </a:pPr>
            <a:r>
              <a:rPr kumimoji="0" lang="en-US" sz="3200" b="0" i="0" u="none" strike="noStrike" kern="1200" cap="none" spc="0" normalizeH="0" baseline="0" noProof="0" dirty="0">
                <a:ln>
                  <a:noFill/>
                </a:ln>
                <a:solidFill>
                  <a:srgbClr val="FFFF00"/>
                </a:solidFill>
                <a:effectLst/>
                <a:uLnTx/>
                <a:uFillTx/>
                <a:latin typeface="Arial"/>
                <a:ea typeface="Times New Roman" panose="02020603050405020304" pitchFamily="18" charset="0"/>
                <a:cs typeface="+mn-cs"/>
              </a:rPr>
              <a:t>We can learn from anyone</a:t>
            </a:r>
            <a:r>
              <a:rPr kumimoji="0" lang="en-US" sz="3200" b="0" i="0" u="none" strike="noStrike" kern="1200" cap="none" spc="0" normalizeH="0" noProof="0" dirty="0">
                <a:ln>
                  <a:noFill/>
                </a:ln>
                <a:solidFill>
                  <a:srgbClr val="FFFF00"/>
                </a:solidFill>
                <a:effectLst/>
                <a:uLnTx/>
                <a:uFillTx/>
                <a:latin typeface="Arial"/>
                <a:ea typeface="Times New Roman" panose="02020603050405020304" pitchFamily="18" charset="0"/>
                <a:cs typeface="+mn-cs"/>
              </a:rPr>
              <a:t> </a:t>
            </a:r>
            <a:br>
              <a:rPr kumimoji="0" lang="en-US" sz="3200" b="0" i="0" u="none" strike="noStrike" kern="1200" cap="none" spc="0" normalizeH="0" noProof="0" dirty="0">
                <a:ln>
                  <a:noFill/>
                </a:ln>
                <a:solidFill>
                  <a:srgbClr val="FFFF00"/>
                </a:solidFill>
                <a:effectLst/>
                <a:uLnTx/>
                <a:uFillTx/>
                <a:latin typeface="Arial"/>
                <a:ea typeface="Times New Roman" panose="02020603050405020304" pitchFamily="18" charset="0"/>
                <a:cs typeface="+mn-cs"/>
              </a:rPr>
            </a:br>
            <a:r>
              <a:rPr kumimoji="0" lang="en-US" sz="3200" b="0" i="0" u="none" strike="noStrike" kern="1200" cap="none" spc="0" normalizeH="0" baseline="0" noProof="0" dirty="0">
                <a:ln>
                  <a:noFill/>
                </a:ln>
                <a:solidFill>
                  <a:srgbClr val="FFFF00"/>
                </a:solidFill>
                <a:effectLst/>
                <a:uLnTx/>
                <a:uFillTx/>
                <a:latin typeface="Arial"/>
                <a:ea typeface="Times New Roman" panose="02020603050405020304" pitchFamily="18" charset="0"/>
                <a:cs typeface="+mn-cs"/>
              </a:rPr>
              <a:t>– even </a:t>
            </a:r>
            <a:r>
              <a:rPr kumimoji="0" lang="en-US" sz="3200" b="0" i="0" u="none" strike="noStrike" kern="1200" cap="none" spc="0" normalizeH="0" baseline="0" noProof="0" dirty="0" err="1">
                <a:ln>
                  <a:noFill/>
                </a:ln>
                <a:solidFill>
                  <a:srgbClr val="FFFF00"/>
                </a:solidFill>
                <a:effectLst/>
                <a:uLnTx/>
                <a:uFillTx/>
                <a:latin typeface="Arial"/>
                <a:ea typeface="Times New Roman" panose="02020603050405020304" pitchFamily="18" charset="0"/>
                <a:cs typeface="+mn-cs"/>
              </a:rPr>
              <a:t>satan</a:t>
            </a:r>
            <a:endParaRPr kumimoji="0" lang="en-US" sz="3200" b="0" i="0" u="none" strike="noStrike" kern="1200" cap="none" spc="0" normalizeH="0" baseline="0" noProof="0" dirty="0">
              <a:ln>
                <a:noFill/>
              </a:ln>
              <a:solidFill>
                <a:srgbClr val="FFFF00"/>
              </a:solidFill>
              <a:effectLst/>
              <a:uLnTx/>
              <a:uFillTx/>
              <a:latin typeface="Arial"/>
              <a:ea typeface="Times New Roman" panose="02020603050405020304" pitchFamily="18" charset="0"/>
              <a:cs typeface="+mn-cs"/>
            </a:endParaRPr>
          </a:p>
        </p:txBody>
      </p:sp>
    </p:spTree>
    <p:extLst>
      <p:ext uri="{BB962C8B-B14F-4D97-AF65-F5344CB8AC3E}">
        <p14:creationId xmlns:p14="http://schemas.microsoft.com/office/powerpoint/2010/main" val="129635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638734" y="630384"/>
            <a:ext cx="7877198" cy="1364671"/>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500" dirty="0">
                <a:solidFill>
                  <a:srgbClr val="CCFFFF"/>
                </a:solidFill>
                <a:latin typeface="Verdana" panose="020B0604030504040204" pitchFamily="34" charset="0"/>
                <a:ea typeface="Verdana" panose="020B0604030504040204" pitchFamily="34" charset="0"/>
              </a:rPr>
              <a:t>I. </a:t>
            </a:r>
            <a:r>
              <a:rPr lang="en-US" sz="3600" dirty="0">
                <a:solidFill>
                  <a:srgbClr val="FFFF00"/>
                </a:solidFill>
                <a:ea typeface="Verdana" panose="020B0604030504040204" pitchFamily="34" charset="0"/>
              </a:rPr>
              <a:t>He Never Gives Up</a:t>
            </a:r>
            <a:endParaRPr lang="en-US" sz="3600" dirty="0">
              <a:solidFill>
                <a:schemeClr val="bg1"/>
              </a:solidFill>
              <a:ea typeface="Verdana" panose="020B0604030504040204" pitchFamily="34" charset="0"/>
            </a:endParaRPr>
          </a:p>
        </p:txBody>
      </p:sp>
    </p:spTree>
    <p:extLst>
      <p:ext uri="{BB962C8B-B14F-4D97-AF65-F5344CB8AC3E}">
        <p14:creationId xmlns:p14="http://schemas.microsoft.com/office/powerpoint/2010/main" val="225994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1 Kings 13</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877457"/>
            <a:ext cx="8229600" cy="5384799"/>
          </a:xfrm>
        </p:spPr>
        <p:txBody>
          <a:bodyPr/>
          <a:lstStyle/>
          <a:p>
            <a:pPr>
              <a:spcAft>
                <a:spcPts val="0"/>
              </a:spcAft>
              <a:buFont typeface="Wingdings" panose="05000000000000000000" pitchFamily="2" charset="2"/>
              <a:buChar char="§"/>
            </a:pPr>
            <a:r>
              <a:rPr lang="en-US" dirty="0">
                <a:solidFill>
                  <a:schemeClr val="bg1"/>
                </a:solidFill>
                <a:ea typeface="Times New Roman" panose="02020603050405020304" pitchFamily="18" charset="0"/>
              </a:rPr>
              <a:t>Young prophet did everything right</a:t>
            </a:r>
          </a:p>
          <a:p>
            <a:pPr lvl="1">
              <a:spcAft>
                <a:spcPts val="300"/>
              </a:spcAft>
              <a:buFont typeface="Wingdings" panose="05000000000000000000" pitchFamily="2" charset="2"/>
              <a:buChar char="§"/>
            </a:pPr>
            <a:r>
              <a:rPr lang="en-US" sz="3200" dirty="0">
                <a:solidFill>
                  <a:srgbClr val="CCFFFF"/>
                </a:solidFill>
                <a:ea typeface="Times New Roman" panose="02020603050405020304" pitchFamily="18" charset="0"/>
              </a:rPr>
              <a:t>Rebuked evil king</a:t>
            </a:r>
          </a:p>
          <a:p>
            <a:pPr lvl="1">
              <a:spcAft>
                <a:spcPts val="600"/>
              </a:spcAft>
              <a:buFont typeface="Wingdings" panose="05000000000000000000" pitchFamily="2" charset="2"/>
              <a:buChar char="§"/>
            </a:pPr>
            <a:r>
              <a:rPr lang="en-US" sz="3200" dirty="0">
                <a:solidFill>
                  <a:srgbClr val="CCFFFF"/>
                </a:solidFill>
                <a:ea typeface="Times New Roman" panose="02020603050405020304" pitchFamily="18" charset="0"/>
              </a:rPr>
              <a:t>Did not eat in Israel</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BUT:  let guard down on way home; believed old prophet’s lies</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He never made it home </a:t>
            </a:r>
          </a:p>
          <a:p>
            <a:pPr marL="457200" lvl="1" indent="0">
              <a:spcAft>
                <a:spcPts val="900"/>
              </a:spcAft>
              <a:buNone/>
            </a:pPr>
            <a:endParaRPr lang="en-US" dirty="0">
              <a:solidFill>
                <a:srgbClr val="FFFFCC"/>
              </a:solidFill>
              <a:ea typeface="Times New Roman" panose="02020603050405020304" pitchFamily="18" charset="0"/>
            </a:endParaRPr>
          </a:p>
          <a:p>
            <a:pPr marL="457200" lvl="1" indent="0">
              <a:spcAft>
                <a:spcPts val="900"/>
              </a:spcAft>
              <a:buNone/>
            </a:pPr>
            <a:endParaRPr lang="en-US" sz="3000" dirty="0">
              <a:solidFill>
                <a:schemeClr val="bg1"/>
              </a:solidFill>
              <a:ea typeface="Times New Roman" panose="02020603050405020304" pitchFamily="18" charset="0"/>
            </a:endParaRPr>
          </a:p>
        </p:txBody>
      </p:sp>
      <p:sp>
        <p:nvSpPr>
          <p:cNvPr id="5" name="Rectangle 4">
            <a:extLst>
              <a:ext uri="{FF2B5EF4-FFF2-40B4-BE49-F238E27FC236}">
                <a16:creationId xmlns:a16="http://schemas.microsoft.com/office/drawing/2014/main" id="{FE607560-6BEC-42B5-8D79-02DE861C8688}"/>
              </a:ext>
            </a:extLst>
          </p:cNvPr>
          <p:cNvSpPr/>
          <p:nvPr/>
        </p:nvSpPr>
        <p:spPr>
          <a:xfrm>
            <a:off x="2189014" y="4710561"/>
            <a:ext cx="4770582" cy="762002"/>
          </a:xfrm>
          <a:prstGeom prst="rect">
            <a:avLst/>
          </a:prstGeom>
          <a:solidFill>
            <a:schemeClr val="tx1"/>
          </a:solidFill>
          <a:ln>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Satan never quits</a:t>
            </a:r>
          </a:p>
        </p:txBody>
      </p:sp>
    </p:spTree>
    <p:extLst>
      <p:ext uri="{BB962C8B-B14F-4D97-AF65-F5344CB8AC3E}">
        <p14:creationId xmlns:p14="http://schemas.microsoft.com/office/powerpoint/2010/main" val="104017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chemeClr val="bg1"/>
                </a:solidFill>
              </a:rPr>
              <a:t>Satan is still persistent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57200" y="923637"/>
            <a:ext cx="8229600" cy="5384799"/>
          </a:xfrm>
        </p:spPr>
        <p:txBody>
          <a:bodyPr/>
          <a:lstStyle/>
          <a:p>
            <a:pPr>
              <a:spcAft>
                <a:spcPts val="300"/>
              </a:spcAft>
              <a:buFont typeface="Wingdings" panose="05000000000000000000" pitchFamily="2" charset="2"/>
              <a:buChar char="§"/>
            </a:pPr>
            <a:r>
              <a:rPr lang="en-US" dirty="0">
                <a:solidFill>
                  <a:schemeClr val="bg1"/>
                </a:solidFill>
                <a:ea typeface="Times New Roman" panose="02020603050405020304" pitchFamily="18" charset="0"/>
              </a:rPr>
              <a:t>Mt.16</a:t>
            </a:r>
            <a:r>
              <a:rPr lang="en-US" baseline="30000" dirty="0">
                <a:solidFill>
                  <a:srgbClr val="FFFF00"/>
                </a:solidFill>
                <a:ea typeface="Times New Roman" panose="02020603050405020304" pitchFamily="18" charset="0"/>
              </a:rPr>
              <a:t>23 </a:t>
            </a:r>
            <a:r>
              <a:rPr lang="en-US" sz="3000" dirty="0">
                <a:solidFill>
                  <a:schemeClr val="bg1"/>
                </a:solidFill>
                <a:ea typeface="Times New Roman" panose="02020603050405020304" pitchFamily="18" charset="0"/>
              </a:rPr>
              <a:t>But He turned and said to Peter, “Get behind Me, Satan! You are an offense to Me, for you are not mindful of the things of God, but the things of men.”</a:t>
            </a:r>
          </a:p>
          <a:p>
            <a:pPr marL="457200" lvl="1" indent="0">
              <a:spcAft>
                <a:spcPts val="900"/>
              </a:spcAft>
              <a:buNone/>
            </a:pPr>
            <a:r>
              <a:rPr lang="en-US" sz="3200" dirty="0">
                <a:solidFill>
                  <a:srgbClr val="CCFFCC"/>
                </a:solidFill>
                <a:ea typeface="Times New Roman" panose="02020603050405020304" pitchFamily="18" charset="0"/>
              </a:rPr>
              <a:t>[ = Matthew 4 in different dress ]</a:t>
            </a:r>
          </a:p>
          <a:p>
            <a:pPr>
              <a:spcAft>
                <a:spcPts val="300"/>
              </a:spcAft>
              <a:buFont typeface="Wingdings" panose="05000000000000000000" pitchFamily="2" charset="2"/>
              <a:buChar char="§"/>
            </a:pPr>
            <a:r>
              <a:rPr lang="en-US" dirty="0">
                <a:solidFill>
                  <a:schemeClr val="bg1"/>
                </a:solidFill>
                <a:ea typeface="Times New Roman" panose="02020603050405020304" pitchFamily="18" charset="0"/>
              </a:rPr>
              <a:t>Lk.22</a:t>
            </a:r>
            <a:r>
              <a:rPr lang="en-US" baseline="30000" dirty="0">
                <a:solidFill>
                  <a:srgbClr val="FFFF00"/>
                </a:solidFill>
                <a:ea typeface="Times New Roman" panose="02020603050405020304" pitchFamily="18" charset="0"/>
              </a:rPr>
              <a:t>31 </a:t>
            </a:r>
            <a:r>
              <a:rPr lang="en-US" sz="3000" dirty="0">
                <a:solidFill>
                  <a:schemeClr val="bg1"/>
                </a:solidFill>
                <a:ea typeface="Times New Roman" panose="02020603050405020304" pitchFamily="18" charset="0"/>
              </a:rPr>
              <a:t>And the Lord said, “Simon, Simon! Indeed, Satan has asked for you, that he may sift you as wheat.   </a:t>
            </a:r>
          </a:p>
          <a:p>
            <a:pPr lvl="1">
              <a:spcAft>
                <a:spcPts val="300"/>
              </a:spcAft>
              <a:buFont typeface="Wingdings" panose="05000000000000000000" pitchFamily="2" charset="2"/>
              <a:buChar char="§"/>
            </a:pPr>
            <a:r>
              <a:rPr lang="en-US" sz="3000" dirty="0">
                <a:solidFill>
                  <a:schemeClr val="bg1"/>
                </a:solidFill>
                <a:ea typeface="Times New Roman" panose="02020603050405020304" pitchFamily="18" charset="0"/>
              </a:rPr>
              <a:t>Gal.2:…11-13</a:t>
            </a:r>
          </a:p>
        </p:txBody>
      </p:sp>
    </p:spTree>
    <p:extLst>
      <p:ext uri="{BB962C8B-B14F-4D97-AF65-F5344CB8AC3E}">
        <p14:creationId xmlns:p14="http://schemas.microsoft.com/office/powerpoint/2010/main" val="421580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2907</TotalTime>
  <Words>1244</Words>
  <Application>Microsoft Office PowerPoint</Application>
  <PresentationFormat>On-screen Show (4:3)</PresentationFormat>
  <Paragraphs>156</Paragraphs>
  <Slides>28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Verdana</vt:lpstr>
      <vt:lpstr>Wingdings</vt:lpstr>
      <vt:lpstr>1_Default Design</vt:lpstr>
      <vt:lpstr>3_Default Design</vt:lpstr>
      <vt:lpstr>PowerPoint Presentation</vt:lpstr>
      <vt:lpstr>PowerPoint Presentation</vt:lpstr>
      <vt:lpstr>Mark 3 (1/4)</vt:lpstr>
      <vt:lpstr>Mark 3 (2/4)</vt:lpstr>
      <vt:lpstr>Mark 3 (3/4)</vt:lpstr>
      <vt:lpstr>Mark 3 (4/4)</vt:lpstr>
      <vt:lpstr>PowerPoint Presentation</vt:lpstr>
      <vt:lpstr>1 Kings 13</vt:lpstr>
      <vt:lpstr>Satan is still persistent</vt:lpstr>
      <vt:lpstr>Satan is still persistent</vt:lpstr>
      <vt:lpstr>Satan is still persistent</vt:lpstr>
      <vt:lpstr>Satan is still persistent</vt:lpstr>
      <vt:lpstr>Are we persistent in gospel?</vt:lpstr>
      <vt:lpstr>PowerPoint Presentation</vt:lpstr>
      <vt:lpstr>Job 1-2 . . .</vt:lpstr>
      <vt:lpstr>Do we get all the help we need?</vt:lpstr>
      <vt:lpstr>PowerPoint Presentation</vt:lpstr>
      <vt:lpstr>Mt.4, tempted Jesus at vulnerable places</vt:lpstr>
      <vt:lpstr>We can resist temptation</vt:lpstr>
      <vt:lpstr>We can resist temptation</vt:lpstr>
      <vt:lpstr>We can resist temptation</vt:lpstr>
      <vt:lpstr>We can resist temptation</vt:lpstr>
      <vt:lpstr>God’s help gives us strength</vt:lpstr>
      <vt:lpstr>PowerPoint Presentation</vt:lpstr>
      <vt:lpstr>Gn.3 to eternity: one focus . . .</vt:lpstr>
      <vt:lpstr>God’s people tend to detour from God’s plan</vt:lpstr>
      <vt:lpstr>God’s people tend to detour from God’s plan</vt:lpstr>
      <vt:lpstr>Satan is our eternal enemy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50</cp:revision>
  <dcterms:created xsi:type="dcterms:W3CDTF">2006-09-18T21:36:30Z</dcterms:created>
  <dcterms:modified xsi:type="dcterms:W3CDTF">2021-09-11T03:56:19Z</dcterms:modified>
</cp:coreProperties>
</file>