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305" r:id="rId2"/>
    <p:sldId id="512" r:id="rId3"/>
    <p:sldId id="475" r:id="rId4"/>
    <p:sldId id="585" r:id="rId5"/>
    <p:sldId id="596" r:id="rId6"/>
    <p:sldId id="587" r:id="rId7"/>
    <p:sldId id="571" r:id="rId8"/>
    <p:sldId id="597" r:id="rId9"/>
    <p:sldId id="598" r:id="rId10"/>
    <p:sldId id="599" r:id="rId11"/>
    <p:sldId id="600" r:id="rId12"/>
    <p:sldId id="601" r:id="rId13"/>
    <p:sldId id="602" r:id="rId14"/>
    <p:sldId id="591" r:id="rId15"/>
    <p:sldId id="572" r:id="rId16"/>
    <p:sldId id="605" r:id="rId17"/>
    <p:sldId id="606" r:id="rId18"/>
    <p:sldId id="603" r:id="rId19"/>
    <p:sldId id="593" r:id="rId20"/>
    <p:sldId id="557" r:id="rId21"/>
    <p:sldId id="59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FFFFCC"/>
    <a:srgbClr val="CCFFCC"/>
    <a:srgbClr val="99FF66"/>
    <a:srgbClr val="00FFCC"/>
    <a:srgbClr val="FFCC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3B73C80C-5343-4B0A-959C-82505F7FBCAC}"/>
    <pc:docChg chg="delSld delMainMaster">
      <pc:chgData name="Ty Johnson" userId="2df4d96252200d5b" providerId="LiveId" clId="{3B73C80C-5343-4B0A-959C-82505F7FBCAC}" dt="2021-09-17T22:58:16.805" v="1" actId="47"/>
      <pc:docMkLst>
        <pc:docMk/>
      </pc:docMkLst>
      <pc:sldChg chg="del">
        <pc:chgData name="Ty Johnson" userId="2df4d96252200d5b" providerId="LiveId" clId="{3B73C80C-5343-4B0A-959C-82505F7FBCAC}" dt="2021-09-17T22:58:03.641" v="0" actId="47"/>
        <pc:sldMkLst>
          <pc:docMk/>
          <pc:sldMk cId="2890865879" sldId="303"/>
        </pc:sldMkLst>
      </pc:sldChg>
      <pc:sldChg chg="del">
        <pc:chgData name="Ty Johnson" userId="2df4d96252200d5b" providerId="LiveId" clId="{3B73C80C-5343-4B0A-959C-82505F7FBCAC}" dt="2021-09-17T22:58:03.641" v="0" actId="47"/>
        <pc:sldMkLst>
          <pc:docMk/>
          <pc:sldMk cId="297008950" sldId="365"/>
        </pc:sldMkLst>
      </pc:sldChg>
      <pc:sldChg chg="del">
        <pc:chgData name="Ty Johnson" userId="2df4d96252200d5b" providerId="LiveId" clId="{3B73C80C-5343-4B0A-959C-82505F7FBCAC}" dt="2021-09-17T22:58:03.641" v="0" actId="47"/>
        <pc:sldMkLst>
          <pc:docMk/>
          <pc:sldMk cId="0" sldId="371"/>
        </pc:sldMkLst>
      </pc:sldChg>
      <pc:sldChg chg="del">
        <pc:chgData name="Ty Johnson" userId="2df4d96252200d5b" providerId="LiveId" clId="{3B73C80C-5343-4B0A-959C-82505F7FBCAC}" dt="2021-09-17T22:58:16.805" v="1" actId="47"/>
        <pc:sldMkLst>
          <pc:docMk/>
          <pc:sldMk cId="617913566" sldId="490"/>
        </pc:sldMkLst>
      </pc:sldChg>
      <pc:sldMasterChg chg="del delSldLayout">
        <pc:chgData name="Ty Johnson" userId="2df4d96252200d5b" providerId="LiveId" clId="{3B73C80C-5343-4B0A-959C-82505F7FBCAC}" dt="2021-09-17T22:58:16.805" v="1" actId="47"/>
        <pc:sldMasterMkLst>
          <pc:docMk/>
          <pc:sldMasterMk cId="0" sldId="2147483648"/>
        </pc:sldMasterMkLst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4067111763" sldId="2147483753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3845420065" sldId="2147483754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713317642" sldId="2147483755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1700179893" sldId="2147483756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1612435593" sldId="2147483757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578847068" sldId="2147483758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2272735195" sldId="2147483759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2476356380" sldId="2147483760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2158287967" sldId="2147483761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2332318255" sldId="2147483762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3838306260" sldId="2147483763"/>
          </pc:sldLayoutMkLst>
        </pc:sldLayoutChg>
        <pc:sldLayoutChg chg="del">
          <pc:chgData name="Ty Johnson" userId="2df4d96252200d5b" providerId="LiveId" clId="{3B73C80C-5343-4B0A-959C-82505F7FBCAC}" dt="2021-09-17T22:58:16.805" v="1" actId="47"/>
          <pc:sldLayoutMkLst>
            <pc:docMk/>
            <pc:sldMasterMk cId="0" sldId="2147483648"/>
            <pc:sldLayoutMk cId="2918202717" sldId="2147483764"/>
          </pc:sldLayoutMkLst>
        </pc:sldLayoutChg>
      </pc:sldMasterChg>
      <pc:sldMasterChg chg="del delSldLayout">
        <pc:chgData name="Ty Johnson" userId="2df4d96252200d5b" providerId="LiveId" clId="{3B73C80C-5343-4B0A-959C-82505F7FBCAC}" dt="2021-09-17T22:58:03.641" v="0" actId="47"/>
        <pc:sldMasterMkLst>
          <pc:docMk/>
          <pc:sldMasterMk cId="0" sldId="2147483685"/>
        </pc:sldMasterMkLst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2728375659" sldId="2147483776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4181155252" sldId="2147483777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4119882375" sldId="2147483778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1789809940" sldId="2147483779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1888889373" sldId="2147483780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486921730" sldId="2147483781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542433036" sldId="2147483782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3586926319" sldId="2147483783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1038106249" sldId="2147483784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543112818" sldId="2147483785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0" sldId="2147483685"/>
            <pc:sldLayoutMk cId="2277643862" sldId="2147483786"/>
          </pc:sldLayoutMkLst>
        </pc:sldLayoutChg>
      </pc:sldMasterChg>
      <pc:sldMasterChg chg="del delSldLayout">
        <pc:chgData name="Ty Johnson" userId="2df4d96252200d5b" providerId="LiveId" clId="{3B73C80C-5343-4B0A-959C-82505F7FBCAC}" dt="2021-09-17T22:58:03.641" v="0" actId="47"/>
        <pc:sldMasterMkLst>
          <pc:docMk/>
          <pc:sldMasterMk cId="2109926717" sldId="2147483787"/>
        </pc:sldMasterMkLst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3621502704" sldId="2147483788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3706008135" sldId="2147483789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2875310311" sldId="2147483790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962014926" sldId="2147483791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593151920" sldId="2147483792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1031661768" sldId="2147483793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2482069505" sldId="2147483794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3206978572" sldId="2147483795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3866691758" sldId="2147483796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2509963020" sldId="2147483797"/>
          </pc:sldLayoutMkLst>
        </pc:sldLayoutChg>
        <pc:sldLayoutChg chg="del">
          <pc:chgData name="Ty Johnson" userId="2df4d96252200d5b" providerId="LiveId" clId="{3B73C80C-5343-4B0A-959C-82505F7FBCAC}" dt="2021-09-17T22:58:03.641" v="0" actId="47"/>
          <pc:sldLayoutMkLst>
            <pc:docMk/>
            <pc:sldMasterMk cId="2109926717" sldId="2147483787"/>
            <pc:sldLayoutMk cId="2988166557" sldId="214748379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07124" y="524167"/>
            <a:ext cx="5935715" cy="148012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City Priest Meets Country Prophet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Amos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7-9: </a:t>
            </a:r>
            <a:r>
              <a:rPr lang="en-US" dirty="0">
                <a:solidFill>
                  <a:srgbClr val="FFFF00"/>
                </a:solidFill>
              </a:rPr>
              <a:t>plumb line 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Reveals state of wall.   Israel: out of line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High places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Isaac = Israel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Verdict: sword.   Ec.7:29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Against sanctuaries / holy place (13)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Amos does not intercede</a:t>
            </a:r>
          </a:p>
        </p:txBody>
      </p:sp>
    </p:spTree>
    <p:extLst>
      <p:ext uri="{BB962C8B-B14F-4D97-AF65-F5344CB8AC3E}">
        <p14:creationId xmlns:p14="http://schemas.microsoft.com/office/powerpoint/2010/main" val="30155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Amos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10-13: </a:t>
            </a:r>
            <a:r>
              <a:rPr lang="en-US" dirty="0">
                <a:solidFill>
                  <a:srgbClr val="FFFF00"/>
                </a:solidFill>
              </a:rPr>
              <a:t>Amaziah, priest of Bethel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Defends king; insults Amos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Intimidate,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10-11. 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1 K.13;  18:17.   Lk.13:31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Isolate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 (Amos from public), 11.  </a:t>
            </a:r>
          </a:p>
          <a:p>
            <a:pPr lvl="2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Insult,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12-13.  1:1;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2 Tim.4:3-4.</a:t>
            </a:r>
          </a:p>
          <a:p>
            <a:pPr marL="914400" lvl="2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5796B4-3607-4CA6-BD92-6B10F6DB5E25}"/>
              </a:ext>
            </a:extLst>
          </p:cNvPr>
          <p:cNvSpPr/>
          <p:nvPr/>
        </p:nvSpPr>
        <p:spPr>
          <a:xfrm>
            <a:off x="355600" y="4687456"/>
            <a:ext cx="8432800" cy="1491671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US" sz="2800" dirty="0">
                <a:solidFill>
                  <a:srgbClr val="FFFF00"/>
                </a:solidFill>
              </a:rPr>
              <a:t>Amaziah:</a:t>
            </a:r>
            <a:r>
              <a:rPr lang="en-US" sz="2800" dirty="0"/>
              <a:t> Go…prophesy </a:t>
            </a:r>
            <a:r>
              <a:rPr lang="en-US" sz="2400" dirty="0"/>
              <a:t>…</a:t>
            </a:r>
            <a:r>
              <a:rPr lang="en-US" sz="2800" dirty="0"/>
              <a:t> </a:t>
            </a:r>
            <a:r>
              <a:rPr lang="en-US" sz="2800" u="sng" dirty="0">
                <a:solidFill>
                  <a:srgbClr val="FFFF00"/>
                </a:solidFill>
              </a:rPr>
              <a:t>not</a:t>
            </a:r>
            <a:r>
              <a:rPr lang="en-US" sz="2800" dirty="0">
                <a:solidFill>
                  <a:srgbClr val="FFFF00"/>
                </a:solidFill>
              </a:rPr>
              <a:t> at Bethel </a:t>
            </a:r>
            <a:r>
              <a:rPr lang="en-US" sz="2600" dirty="0"/>
              <a:t>(12-13)</a:t>
            </a:r>
          </a:p>
          <a:p>
            <a:pPr algn="ctr"/>
            <a:r>
              <a:rPr lang="en-US" sz="2800" dirty="0">
                <a:solidFill>
                  <a:srgbClr val="CCFFFF"/>
                </a:solidFill>
              </a:rPr>
              <a:t>God:</a:t>
            </a:r>
            <a:r>
              <a:rPr lang="en-US" sz="2800" dirty="0"/>
              <a:t> Go…prophesy …  </a:t>
            </a:r>
            <a:r>
              <a:rPr lang="en-US" sz="2800" u="sng" dirty="0">
                <a:solidFill>
                  <a:srgbClr val="CCFFFF"/>
                </a:solidFill>
              </a:rPr>
              <a:t>at</a:t>
            </a:r>
            <a:r>
              <a:rPr lang="en-US" sz="2800" dirty="0">
                <a:solidFill>
                  <a:srgbClr val="CCFFFF"/>
                </a:solidFill>
              </a:rPr>
              <a:t> Bethel </a:t>
            </a:r>
            <a:r>
              <a:rPr lang="en-US" sz="2800" dirty="0"/>
              <a:t>(Israel) </a:t>
            </a:r>
            <a:r>
              <a:rPr lang="en-US" sz="2600" dirty="0"/>
              <a:t>(15)</a:t>
            </a:r>
          </a:p>
        </p:txBody>
      </p:sp>
    </p:spTree>
    <p:extLst>
      <p:ext uri="{BB962C8B-B14F-4D97-AF65-F5344CB8AC3E}">
        <p14:creationId xmlns:p14="http://schemas.microsoft.com/office/powerpoint/2010/main" val="27727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Amos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14-17:</a:t>
            </a:r>
            <a:r>
              <a:rPr lang="en-US" dirty="0">
                <a:solidFill>
                  <a:srgbClr val="CCFFFF"/>
                </a:solidFill>
              </a:rPr>
              <a:t> Amos’ prophetic response</a:t>
            </a:r>
          </a:p>
          <a:p>
            <a:pPr marL="628650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Agreement: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“I’m no prophet” </a:t>
            </a: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(14)</a:t>
            </a:r>
          </a:p>
          <a:p>
            <a:pPr marL="628650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Assignment: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“L</a:t>
            </a:r>
            <a:r>
              <a:rPr lang="en-US" sz="2600" dirty="0">
                <a:solidFill>
                  <a:schemeClr val="bg1"/>
                </a:solidFill>
                <a:ea typeface="Times New Roman" panose="02020603050405020304" pitchFamily="18" charset="0"/>
              </a:rPr>
              <a:t>ORD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said Go!” </a:t>
            </a: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(15) </a:t>
            </a:r>
            <a:b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(Amos 3:8; 1 Co.9:16)</a:t>
            </a:r>
          </a:p>
          <a:p>
            <a:pPr marL="628650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Address: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solved problem of sermon selection </a:t>
            </a: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(16)</a:t>
            </a:r>
          </a:p>
          <a:p>
            <a:pPr marL="914400" lvl="2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6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Amos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17: </a:t>
            </a:r>
            <a:r>
              <a:rPr lang="en-US" dirty="0">
                <a:solidFill>
                  <a:srgbClr val="FFFF00"/>
                </a:solidFill>
              </a:rPr>
              <a:t>Amaziah’s surprise </a:t>
            </a:r>
            <a:r>
              <a:rPr lang="en-US" dirty="0">
                <a:solidFill>
                  <a:schemeClr val="bg1"/>
                </a:solidFill>
              </a:rPr>
              <a:t>(feared Amos would shut down business at Bethel)</a:t>
            </a:r>
          </a:p>
          <a:p>
            <a:pPr marL="628650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Wife –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spoils of war (harlot)</a:t>
            </a:r>
          </a:p>
          <a:p>
            <a:pPr marL="628650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Sons / daughters – 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sword</a:t>
            </a:r>
          </a:p>
          <a:p>
            <a:pPr marL="628650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Land –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surveyed for others</a:t>
            </a:r>
          </a:p>
          <a:p>
            <a:pPr marL="628650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You – 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die in defiled land</a:t>
            </a:r>
          </a:p>
          <a:p>
            <a:pPr marL="628650" lvl="1" indent="-2873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Israel –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(= v.11)</a:t>
            </a:r>
          </a:p>
          <a:p>
            <a:pPr marL="914400" lvl="2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2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685800"/>
            <a:ext cx="4751765" cy="46874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Israel’s Order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6190B2-D7FA-47F2-BEC1-EA5AEA74320E}"/>
              </a:ext>
            </a:extLst>
          </p:cNvPr>
          <p:cNvSpPr/>
          <p:nvPr/>
        </p:nvSpPr>
        <p:spPr>
          <a:xfrm>
            <a:off x="1413168" y="1946569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99FF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Israel’s Outcome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D1E228-DD95-461C-9453-732F8D4D847C}"/>
              </a:ext>
            </a:extLst>
          </p:cNvPr>
          <p:cNvSpPr/>
          <p:nvPr/>
        </p:nvSpPr>
        <p:spPr>
          <a:xfrm>
            <a:off x="2199585" y="1300013"/>
            <a:ext cx="4751765" cy="46874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Israel’s Opponents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31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09884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</a:rPr>
              <a:t>Avoid Worldliness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849744"/>
            <a:ext cx="8298873" cy="5495637"/>
          </a:xfrm>
        </p:spPr>
        <p:txBody>
          <a:bodyPr/>
          <a:lstStyle/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When God’s people mimic </a:t>
            </a:r>
            <a:r>
              <a:rPr lang="en-US" sz="3100" dirty="0" err="1">
                <a:solidFill>
                  <a:schemeClr val="bg1"/>
                </a:solidFill>
              </a:rPr>
              <a:t>satan’s</a:t>
            </a:r>
            <a:r>
              <a:rPr lang="en-US" sz="3100" dirty="0">
                <a:solidFill>
                  <a:schemeClr val="bg1"/>
                </a:solidFill>
              </a:rPr>
              <a:t> people, they too are punished (Amos 1-2)  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Ro.12:1-2, </a:t>
            </a: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don’t be enamored of Rome’s glitter.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Col.3:1-2, </a:t>
            </a: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don’t be enticed by </a:t>
            </a:r>
            <a:r>
              <a:rPr lang="en-US" sz="3200" dirty="0" err="1">
                <a:solidFill>
                  <a:srgbClr val="CCFFFF"/>
                </a:solidFill>
                <a:ea typeface="Times New Roman" panose="02020603050405020304" pitchFamily="18" charset="0"/>
              </a:rPr>
              <a:t>satan’s</a:t>
            </a: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 false teachers.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Hb.12:1-2, </a:t>
            </a: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don’t be engrossed in this world’s sin.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0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1358029"/>
          </a:xfrm>
        </p:spPr>
        <p:txBody>
          <a:bodyPr/>
          <a:lstStyle/>
          <a:p>
            <a:r>
              <a:rPr lang="en-US" sz="3600" dirty="0">
                <a:solidFill>
                  <a:srgbClr val="CCFFCC"/>
                </a:solidFill>
              </a:rPr>
              <a:t>Some of worst people</a:t>
            </a:r>
            <a:br>
              <a:rPr lang="en-US" sz="3600" dirty="0">
                <a:solidFill>
                  <a:srgbClr val="CCFFCC"/>
                </a:solidFill>
              </a:rPr>
            </a:br>
            <a:r>
              <a:rPr lang="en-US" sz="3600" dirty="0">
                <a:solidFill>
                  <a:srgbClr val="CCFFCC"/>
                </a:solidFill>
              </a:rPr>
              <a:t>in Bible were religious</a:t>
            </a:r>
            <a:endParaRPr lang="en-US" sz="3400" dirty="0">
              <a:solidFill>
                <a:srgbClr val="CCFF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39" y="1413163"/>
            <a:ext cx="8409709" cy="5163128"/>
          </a:xfrm>
        </p:spPr>
        <p:txBody>
          <a:bodyPr/>
          <a:lstStyle/>
          <a:p>
            <a:pPr marL="457200" lvl="1" indent="-45720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Mt.16 ... Mt.23 ... not atheists; avoid wrong leaders</a:t>
            </a:r>
          </a:p>
          <a:p>
            <a:pPr marL="457200" lvl="1" indent="-45720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	Amos: focus on God…sent by God…ignore Amaziah   (Paul, Ga.1:15-16)    </a:t>
            </a:r>
          </a:p>
        </p:txBody>
      </p:sp>
    </p:spTree>
    <p:extLst>
      <p:ext uri="{BB962C8B-B14F-4D97-AF65-F5344CB8AC3E}">
        <p14:creationId xmlns:p14="http://schemas.microsoft.com/office/powerpoint/2010/main" val="95783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09884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</a:rPr>
              <a:t>False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849744"/>
            <a:ext cx="8298873" cy="5495637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Use personal attacks, threats, insults, intimidation, to succeed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False prophets dilute message; tickle ears, 2 Tim.4:3-4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7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09884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877454"/>
            <a:ext cx="8298873" cy="5467927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Only truth can save; only truth is merciful.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Am.8: </a:t>
            </a: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need Amos to prepare for judgment.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Ch.9: </a:t>
            </a: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need Amos to prepare for Messiah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(Ac.15:14-17)</a:t>
            </a:r>
          </a:p>
        </p:txBody>
      </p:sp>
    </p:spTree>
    <p:extLst>
      <p:ext uri="{BB962C8B-B14F-4D97-AF65-F5344CB8AC3E}">
        <p14:creationId xmlns:p14="http://schemas.microsoft.com/office/powerpoint/2010/main" val="322783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Amos, watchman (Ezk.3) must warn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517525" lvl="1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rgbClr val="99FF66"/>
                </a:solidFill>
                <a:ea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Inconvenient truth,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4:4; 5:5</a:t>
            </a:r>
          </a:p>
          <a:p>
            <a:pPr marL="517525" lvl="1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rgbClr val="99FF66"/>
                </a:solidFill>
                <a:ea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Time reveals who is the truth-teller</a:t>
            </a: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517525" lvl="1" indent="-341313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	Israel had enough information to know truth before Assyrian invasion.</a:t>
            </a:r>
          </a:p>
          <a:p>
            <a:pPr marL="971550" lvl="1" indent="-514350">
              <a:spcAft>
                <a:spcPts val="300"/>
              </a:spcAft>
              <a:buAutoNum type="arabicPeriod"/>
            </a:pPr>
            <a:endParaRPr lang="en-US" dirty="0">
              <a:solidFill>
                <a:srgbClr val="CCFFFF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6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Amos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2" y="822041"/>
            <a:ext cx="8298873" cy="5643414"/>
          </a:xfrm>
        </p:spPr>
        <p:txBody>
          <a:bodyPr/>
          <a:lstStyle/>
          <a:p>
            <a:pPr marL="914400" lvl="2" indent="-914400" algn="ctr">
              <a:spcBef>
                <a:spcPts val="0"/>
              </a:spcBef>
              <a:spcAft>
                <a:spcPts val="0"/>
              </a:spcAft>
              <a:buSzPts val="1300"/>
              <a:buNone/>
              <a:tabLst>
                <a:tab pos="685800" algn="l"/>
              </a:tabLst>
            </a:pPr>
            <a:r>
              <a:rPr lang="en-US" sz="3400" dirty="0">
                <a:solidFill>
                  <a:srgbClr val="CCFFFF"/>
                </a:solidFill>
              </a:rPr>
              <a:t>Historical Context</a:t>
            </a:r>
            <a:endParaRPr lang="en-US" sz="3400" dirty="0">
              <a:solidFill>
                <a:srgbClr val="CC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ea typeface="Times New Roman" panose="02020603050405020304" pitchFamily="18" charset="0"/>
              </a:rPr>
              <a:t>Military successes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ea typeface="Times New Roman" panose="02020603050405020304" pitchFamily="18" charset="0"/>
              </a:rPr>
              <a:t>Thriving economy (focus on gifts, forget the Giver).  </a:t>
            </a: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 Am.3:12, 15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ea typeface="Times New Roman" panose="02020603050405020304" pitchFamily="18" charset="0"/>
              </a:rPr>
              <a:t>Unjust officials…idolatrous religion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ea typeface="Times New Roman" panose="02020603050405020304" pitchFamily="18" charset="0"/>
              </a:rPr>
              <a:t>Amos: contemporary of Hosea, goes north to warn of coming judgment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ea typeface="Times New Roman" panose="02020603050405020304" pitchFamily="18" charset="0"/>
              </a:rPr>
              <a:t>Bethel – 1 K.12 … false worship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House of Jeroboam 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. . . [not ‘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Beth</a:t>
            </a:r>
            <a:r>
              <a:rPr lang="en-US" sz="3200" b="1" dirty="0" err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ꞏ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’]</a:t>
            </a: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1164066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We must apply the</a:t>
            </a:r>
            <a:br>
              <a:rPr lang="en-US" sz="3400" dirty="0">
                <a:solidFill>
                  <a:srgbClr val="CCFFFF"/>
                </a:solidFill>
              </a:rPr>
            </a:br>
            <a:r>
              <a:rPr lang="en-US" sz="3400" dirty="0">
                <a:solidFill>
                  <a:srgbClr val="CCFFFF"/>
                </a:solidFill>
              </a:rPr>
              <a:t>plumbline to our wall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6908"/>
            <a:ext cx="8229600" cy="518159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Anyone who fears self-examination will fail.    </a:t>
            </a:r>
            <a:r>
              <a:rPr lang="en-US" dirty="0">
                <a:solidFill>
                  <a:schemeClr val="bg1"/>
                </a:solidFill>
              </a:rPr>
              <a:t>2 Co.13</a:t>
            </a:r>
            <a:r>
              <a:rPr lang="en-US" baseline="30000" dirty="0">
                <a:solidFill>
                  <a:schemeClr val="bg1"/>
                </a:solidFill>
              </a:rPr>
              <a:t>5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Examine yourselves as to whether you are in the faith. Test yourselves. Do you not know yourselves, that Jesus Christ is in you?—unless indeed you are disqualified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200" dirty="0">
                <a:solidFill>
                  <a:srgbClr val="FFFF99"/>
                </a:solidFill>
              </a:rPr>
              <a:t>Sincere people seek to know truth about themselves.    </a:t>
            </a:r>
            <a:r>
              <a:rPr lang="en-US" sz="3200" dirty="0">
                <a:solidFill>
                  <a:schemeClr val="bg1"/>
                </a:solidFill>
              </a:rPr>
              <a:t>2 Tim.1</a:t>
            </a:r>
            <a:r>
              <a:rPr lang="en-US" sz="3200" baseline="30000" dirty="0">
                <a:solidFill>
                  <a:schemeClr val="bg1"/>
                </a:solidFill>
              </a:rPr>
              <a:t>13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Hold fast the pattern of sound words which you have heard from me, in faith and love which are in Christ Jesus.</a:t>
            </a:r>
          </a:p>
          <a:p>
            <a:pPr marL="0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3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Application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5997"/>
            <a:ext cx="8229600" cy="5384799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Most Israelites would support Amaziah, protect Jeroboam’s reign, ignore their true King.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 the end, it doesn’t matter what earthly officials favor.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One thing matters: </a:t>
            </a:r>
            <a:r>
              <a:rPr lang="en-US" u="sng" dirty="0">
                <a:solidFill>
                  <a:schemeClr val="bg1"/>
                </a:solidFill>
              </a:rPr>
              <a:t>are we ready</a:t>
            </a:r>
            <a:r>
              <a:rPr lang="en-US" dirty="0">
                <a:solidFill>
                  <a:schemeClr val="bg1"/>
                </a:solidFill>
              </a:rPr>
              <a:t> to meet God?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Lk.12:40, Therefore you also be ready, for the Son of Man is coming at an hour you do not expect. </a:t>
            </a:r>
          </a:p>
        </p:txBody>
      </p:sp>
    </p:spTree>
    <p:extLst>
      <p:ext uri="{BB962C8B-B14F-4D97-AF65-F5344CB8AC3E}">
        <p14:creationId xmlns:p14="http://schemas.microsoft.com/office/powerpoint/2010/main" val="397595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Israel’s Order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God is first</a:t>
            </a:r>
            <a:br>
              <a:rPr lang="en-US" sz="34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(Mk.12:29-30)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1099125"/>
            <a:ext cx="8455888" cy="5264727"/>
          </a:xfrm>
        </p:spPr>
        <p:txBody>
          <a:bodyPr/>
          <a:lstStyle/>
          <a:p>
            <a:pPr marL="914400" lvl="2" indent="-914400">
              <a:spcBef>
                <a:spcPts val="60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FFFF99"/>
                </a:solidFill>
              </a:rPr>
              <a:t>Prophets: </a:t>
            </a:r>
            <a:r>
              <a:rPr lang="en-US" sz="3100" dirty="0">
                <a:solidFill>
                  <a:schemeClr val="bg1"/>
                </a:solidFill>
              </a:rPr>
              <a:t>give God’s word to people.  Ex.7:1</a:t>
            </a:r>
          </a:p>
          <a:p>
            <a:pPr marL="914400" lvl="2" indent="-914400">
              <a:spcBef>
                <a:spcPts val="60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FFFF99"/>
                </a:solidFill>
                <a:ea typeface="Times New Roman" panose="02020603050405020304" pitchFamily="18" charset="0"/>
              </a:rPr>
              <a:t>Priests: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offer sacrifices that God will accept.  Ex.19:5-6</a:t>
            </a:r>
          </a:p>
          <a:p>
            <a:pPr marL="914400" lvl="2" indent="-914400">
              <a:spcBef>
                <a:spcPts val="60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FFFF99"/>
                </a:solidFill>
                <a:ea typeface="Times New Roman" panose="02020603050405020304" pitchFamily="18" charset="0"/>
              </a:rPr>
              <a:t>People: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insist on serving true God.  Josh.24:21</a:t>
            </a:r>
          </a:p>
          <a:p>
            <a:pPr marL="1311275" lvl="2" indent="-1311275">
              <a:spcBef>
                <a:spcPts val="600"/>
              </a:spcBef>
              <a:spcAft>
                <a:spcPts val="6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FFFF99"/>
                </a:solidFill>
                <a:ea typeface="Times New Roman" panose="02020603050405020304" pitchFamily="18" charset="0"/>
              </a:rPr>
              <a:t>Kings: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prophets correct all</a:t>
            </a:r>
          </a:p>
          <a:p>
            <a:pPr marL="684213" lvl="3" indent="-227013">
              <a:spcBef>
                <a:spcPts val="600"/>
              </a:spcBef>
              <a:spcAft>
                <a:spcPts val="300"/>
              </a:spcAft>
              <a:buSzPts val="1300"/>
              <a:buFont typeface="Wingdings" panose="05000000000000000000" pitchFamily="2" charset="2"/>
              <a:buChar char="§"/>
              <a:tabLst>
                <a:tab pos="685800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Kings: 400 years after Israel became a nation</a:t>
            </a: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  <a:p>
            <a:pPr marL="684213" lvl="3" indent="-227013">
              <a:spcBef>
                <a:spcPts val="600"/>
              </a:spcBef>
              <a:spcAft>
                <a:spcPts val="600"/>
              </a:spcAft>
              <a:buSzPts val="1300"/>
              <a:buFont typeface="Wingdings" panose="05000000000000000000" pitchFamily="2" charset="2"/>
              <a:buChar char="§"/>
              <a:tabLst>
                <a:tab pos="685800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1450 – </a:t>
            </a:r>
            <a:r>
              <a:rPr lang="en-US" sz="3200" dirty="0">
                <a:solidFill>
                  <a:srgbClr val="FFFF99"/>
                </a:solidFill>
                <a:ea typeface="Times New Roman" panose="02020603050405020304" pitchFamily="18" charset="0"/>
              </a:rPr>
              <a:t>Law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 .. .. .. .. 1055 – </a:t>
            </a:r>
            <a:r>
              <a:rPr lang="en-US" sz="3200" dirty="0">
                <a:solidFill>
                  <a:srgbClr val="FFFF99"/>
                </a:solidFill>
                <a:ea typeface="Times New Roman" panose="02020603050405020304" pitchFamily="18" charset="0"/>
              </a:rPr>
              <a:t>Saul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0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God is first</a:t>
            </a:r>
            <a:br>
              <a:rPr lang="en-US" sz="34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(Mk.12:29-30)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1043709"/>
            <a:ext cx="8455888" cy="5264727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</a:rPr>
              <a:t>Prophets </a:t>
            </a:r>
            <a:r>
              <a:rPr lang="en-US" dirty="0">
                <a:solidFill>
                  <a:schemeClr val="bg1"/>
                </a:solidFill>
              </a:rPr>
              <a:t>rebuked kings.    2 Sm.12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</a:rPr>
              <a:t>Priests</a:t>
            </a:r>
            <a:r>
              <a:rPr lang="en-US" dirty="0">
                <a:solidFill>
                  <a:schemeClr val="bg1"/>
                </a:solidFill>
              </a:rPr>
              <a:t> rebuked kings.   2 Chr.26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</a:rPr>
              <a:t>People</a:t>
            </a:r>
            <a:r>
              <a:rPr lang="en-US" dirty="0">
                <a:solidFill>
                  <a:schemeClr val="bg1"/>
                </a:solidFill>
              </a:rPr>
              <a:t> overruled kings.   1 K.12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</a:rPr>
              <a:t>Kings who obeyed were blessed.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2 Chr.27</a:t>
            </a:r>
            <a:r>
              <a:rPr lang="en-US" b="1" baseline="30000" dirty="0">
                <a:solidFill>
                  <a:schemeClr val="bg1"/>
                </a:solidFill>
              </a:rPr>
              <a:t>6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Jotham became mighty, </a:t>
            </a: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</a:rPr>
              <a:t>because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he prepared his ways before the </a:t>
            </a:r>
            <a:r>
              <a:rPr lang="en-US" cap="small" dirty="0">
                <a:solidFill>
                  <a:schemeClr val="bg1"/>
                </a:solidFill>
                <a:ea typeface="Times New Roman" panose="02020603050405020304" pitchFamily="18" charset="0"/>
              </a:rPr>
              <a:t>Lord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his God.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685800"/>
            <a:ext cx="4751765" cy="46874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Israel’s Order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6190B2-D7FA-47F2-BEC1-EA5AEA74320E}"/>
              </a:ext>
            </a:extLst>
          </p:cNvPr>
          <p:cNvSpPr/>
          <p:nvPr/>
        </p:nvSpPr>
        <p:spPr>
          <a:xfrm>
            <a:off x="1413168" y="1346202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99FF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Israel’s Opponents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9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Amos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1-2: </a:t>
            </a:r>
            <a:r>
              <a:rPr lang="en-US" dirty="0">
                <a:solidFill>
                  <a:srgbClr val="FFFF00"/>
                </a:solidFill>
              </a:rPr>
              <a:t>locust vision </a:t>
            </a:r>
            <a:r>
              <a:rPr lang="en-US" dirty="0">
                <a:solidFill>
                  <a:schemeClr val="bg1"/>
                </a:solidFill>
              </a:rPr>
              <a:t>(= power of God)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Showed me (1, 4, 7)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King’s </a:t>
            </a:r>
            <a:r>
              <a:rPr lang="en-US" sz="3200" dirty="0" err="1">
                <a:solidFill>
                  <a:schemeClr val="bg1"/>
                </a:solidFill>
                <a:ea typeface="Times New Roman" panose="02020603050405020304" pitchFamily="18" charset="0"/>
              </a:rPr>
              <a:t>mowings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Intercession</a:t>
            </a:r>
          </a:p>
        </p:txBody>
      </p:sp>
    </p:spTree>
    <p:extLst>
      <p:ext uri="{BB962C8B-B14F-4D97-AF65-F5344CB8AC3E}">
        <p14:creationId xmlns:p14="http://schemas.microsoft.com/office/powerpoint/2010/main" val="22011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Amos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3: </a:t>
            </a:r>
            <a:r>
              <a:rPr lang="en-US" dirty="0">
                <a:solidFill>
                  <a:schemeClr val="bg1"/>
                </a:solidFill>
              </a:rPr>
              <a:t>God ‘repented’   </a:t>
            </a:r>
            <a:r>
              <a:rPr lang="en-US" dirty="0">
                <a:solidFill>
                  <a:srgbClr val="CCFFFF"/>
                </a:solidFill>
              </a:rPr>
              <a:t>[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Did God overreact?  No!]</a:t>
            </a:r>
          </a:p>
          <a:p>
            <a:pPr marL="628650" lvl="1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His repentance is a change in way He will treat people.  </a:t>
            </a:r>
          </a:p>
          <a:p>
            <a:pPr marL="1028700" lvl="2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Prayers of righteous bless sinners</a:t>
            </a:r>
          </a:p>
          <a:p>
            <a:pPr marL="628650" lvl="1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Jonah preached judgment; Amaziah wanted to avoid it…</a:t>
            </a:r>
          </a:p>
          <a:p>
            <a:pPr marL="628650" lvl="1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 err="1">
                <a:solidFill>
                  <a:schemeClr val="bg1"/>
                </a:solidFill>
                <a:ea typeface="Times New Roman" panose="02020603050405020304" pitchFamily="18" charset="0"/>
              </a:rPr>
              <a:t>Ninevah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: conditional threat…     Jer.18</a:t>
            </a:r>
          </a:p>
          <a:p>
            <a:pPr marL="628650" lvl="1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Thermometer: “very changeable”?</a:t>
            </a:r>
          </a:p>
          <a:p>
            <a:pPr marL="628650" lvl="1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God relents.  Gn.18:16-33 sinners decide</a:t>
            </a:r>
          </a:p>
        </p:txBody>
      </p:sp>
    </p:spTree>
    <p:extLst>
      <p:ext uri="{BB962C8B-B14F-4D97-AF65-F5344CB8AC3E}">
        <p14:creationId xmlns:p14="http://schemas.microsoft.com/office/powerpoint/2010/main" val="134879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Amos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4-6: </a:t>
            </a:r>
            <a:r>
              <a:rPr lang="en-US" dirty="0">
                <a:solidFill>
                  <a:srgbClr val="FFFF00"/>
                </a:solidFill>
              </a:rPr>
              <a:t>vision of fire </a:t>
            </a:r>
            <a:r>
              <a:rPr lang="en-US" dirty="0">
                <a:solidFill>
                  <a:schemeClr val="bg1"/>
                </a:solidFill>
              </a:rPr>
              <a:t>. . . so hot.    2 Pt.3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Intercession:  “cease, I pray”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Jacob is small.   [Jeroboam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is king??]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Mercy again.  </a:t>
            </a:r>
          </a:p>
        </p:txBody>
      </p:sp>
    </p:spTree>
    <p:extLst>
      <p:ext uri="{BB962C8B-B14F-4D97-AF65-F5344CB8AC3E}">
        <p14:creationId xmlns:p14="http://schemas.microsoft.com/office/powerpoint/2010/main" val="384691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900</Words>
  <Application>Microsoft Office PowerPoint</Application>
  <PresentationFormat>On-screen Show 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1_Default Design</vt:lpstr>
      <vt:lpstr>PowerPoint Presentation</vt:lpstr>
      <vt:lpstr>Amos 7</vt:lpstr>
      <vt:lpstr>PowerPoint Presentation</vt:lpstr>
      <vt:lpstr>God is first (Mk.12:29-30)</vt:lpstr>
      <vt:lpstr>God is first (Mk.12:29-30)</vt:lpstr>
      <vt:lpstr>PowerPoint Presentation</vt:lpstr>
      <vt:lpstr>Amos 7</vt:lpstr>
      <vt:lpstr>Amos 7</vt:lpstr>
      <vt:lpstr>Amos 7</vt:lpstr>
      <vt:lpstr>Amos 7</vt:lpstr>
      <vt:lpstr>Amos 7</vt:lpstr>
      <vt:lpstr>Amos 7</vt:lpstr>
      <vt:lpstr>Amos 7</vt:lpstr>
      <vt:lpstr>PowerPoint Presentation</vt:lpstr>
      <vt:lpstr>Avoid Worldliness</vt:lpstr>
      <vt:lpstr>Some of worst people in Bible were religious</vt:lpstr>
      <vt:lpstr>False prophets</vt:lpstr>
      <vt:lpstr>Truth</vt:lpstr>
      <vt:lpstr>Amos, watchman (Ezk.3) must warn</vt:lpstr>
      <vt:lpstr>We must apply the plumbline to our wall</vt:lpstr>
      <vt:lpstr>Application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31</cp:revision>
  <dcterms:created xsi:type="dcterms:W3CDTF">2006-09-18T21:36:30Z</dcterms:created>
  <dcterms:modified xsi:type="dcterms:W3CDTF">2021-09-17T22:58:19Z</dcterms:modified>
</cp:coreProperties>
</file>