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385" r:id="rId3"/>
    <p:sldId id="515" r:id="rId4"/>
    <p:sldId id="492" r:id="rId5"/>
    <p:sldId id="514" r:id="rId6"/>
    <p:sldId id="517" r:id="rId7"/>
    <p:sldId id="518" r:id="rId8"/>
    <p:sldId id="519" r:id="rId9"/>
    <p:sldId id="520" r:id="rId10"/>
    <p:sldId id="493" r:id="rId11"/>
    <p:sldId id="527" r:id="rId12"/>
    <p:sldId id="521" r:id="rId13"/>
    <p:sldId id="528" r:id="rId14"/>
    <p:sldId id="522" r:id="rId15"/>
    <p:sldId id="529" r:id="rId16"/>
    <p:sldId id="530" r:id="rId17"/>
    <p:sldId id="523" r:id="rId18"/>
    <p:sldId id="496" r:id="rId19"/>
    <p:sldId id="524" r:id="rId20"/>
    <p:sldId id="531" r:id="rId21"/>
    <p:sldId id="532" r:id="rId22"/>
    <p:sldId id="525" r:id="rId23"/>
    <p:sldId id="508"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99"/>
    <a:srgbClr val="CCFFCC"/>
    <a:srgbClr val="99FF66"/>
    <a:srgbClr val="CCFFFF"/>
    <a:srgbClr val="FFFFCC"/>
    <a:srgbClr val="00FFCC"/>
    <a:srgbClr val="B2B2B2"/>
    <a:srgbClr val="0000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CB5AA5E5-1B44-4215-B347-81E821BF0657}"/>
    <pc:docChg chg="delSld delMainMaster">
      <pc:chgData name="Ty Johnson" userId="2df4d96252200d5b" providerId="LiveId" clId="{CB5AA5E5-1B44-4215-B347-81E821BF0657}" dt="2021-10-23T14:31:40.657" v="1" actId="47"/>
      <pc:docMkLst>
        <pc:docMk/>
      </pc:docMkLst>
      <pc:sldChg chg="del">
        <pc:chgData name="Ty Johnson" userId="2df4d96252200d5b" providerId="LiveId" clId="{CB5AA5E5-1B44-4215-B347-81E821BF0657}" dt="2021-10-23T14:31:35.019" v="0" actId="47"/>
        <pc:sldMkLst>
          <pc:docMk/>
          <pc:sldMk cId="0" sldId="366"/>
        </pc:sldMkLst>
      </pc:sldChg>
      <pc:sldChg chg="del">
        <pc:chgData name="Ty Johnson" userId="2df4d96252200d5b" providerId="LiveId" clId="{CB5AA5E5-1B44-4215-B347-81E821BF0657}" dt="2021-10-23T14:31:35.019" v="0" actId="47"/>
        <pc:sldMkLst>
          <pc:docMk/>
          <pc:sldMk cId="0" sldId="371"/>
        </pc:sldMkLst>
      </pc:sldChg>
      <pc:sldChg chg="del">
        <pc:chgData name="Ty Johnson" userId="2df4d96252200d5b" providerId="LiveId" clId="{CB5AA5E5-1B44-4215-B347-81E821BF0657}" dt="2021-10-23T14:31:35.019" v="0" actId="47"/>
        <pc:sldMkLst>
          <pc:docMk/>
          <pc:sldMk cId="2247811983" sldId="474"/>
        </pc:sldMkLst>
      </pc:sldChg>
      <pc:sldChg chg="del">
        <pc:chgData name="Ty Johnson" userId="2df4d96252200d5b" providerId="LiveId" clId="{CB5AA5E5-1B44-4215-B347-81E821BF0657}" dt="2021-10-23T14:31:40.657" v="1" actId="47"/>
        <pc:sldMkLst>
          <pc:docMk/>
          <pc:sldMk cId="617913566" sldId="490"/>
        </pc:sldMkLst>
      </pc:sldChg>
      <pc:sldMasterChg chg="del delSldLayout">
        <pc:chgData name="Ty Johnson" userId="2df4d96252200d5b" providerId="LiveId" clId="{CB5AA5E5-1B44-4215-B347-81E821BF0657}" dt="2021-10-23T14:31:40.657" v="1" actId="47"/>
        <pc:sldMasterMkLst>
          <pc:docMk/>
          <pc:sldMasterMk cId="0" sldId="2147483648"/>
        </pc:sldMasterMkLst>
        <pc:sldLayoutChg chg="del">
          <pc:chgData name="Ty Johnson" userId="2df4d96252200d5b" providerId="LiveId" clId="{CB5AA5E5-1B44-4215-B347-81E821BF0657}" dt="2021-10-23T14:31:40.657" v="1" actId="47"/>
          <pc:sldLayoutMkLst>
            <pc:docMk/>
            <pc:sldMasterMk cId="0" sldId="2147483648"/>
            <pc:sldLayoutMk cId="4067111763" sldId="2147483753"/>
          </pc:sldLayoutMkLst>
        </pc:sldLayoutChg>
        <pc:sldLayoutChg chg="del">
          <pc:chgData name="Ty Johnson" userId="2df4d96252200d5b" providerId="LiveId" clId="{CB5AA5E5-1B44-4215-B347-81E821BF0657}" dt="2021-10-23T14:31:40.657" v="1" actId="47"/>
          <pc:sldLayoutMkLst>
            <pc:docMk/>
            <pc:sldMasterMk cId="0" sldId="2147483648"/>
            <pc:sldLayoutMk cId="3845420065" sldId="2147483754"/>
          </pc:sldLayoutMkLst>
        </pc:sldLayoutChg>
        <pc:sldLayoutChg chg="del">
          <pc:chgData name="Ty Johnson" userId="2df4d96252200d5b" providerId="LiveId" clId="{CB5AA5E5-1B44-4215-B347-81E821BF0657}" dt="2021-10-23T14:31:40.657" v="1" actId="47"/>
          <pc:sldLayoutMkLst>
            <pc:docMk/>
            <pc:sldMasterMk cId="0" sldId="2147483648"/>
            <pc:sldLayoutMk cId="713317642" sldId="2147483755"/>
          </pc:sldLayoutMkLst>
        </pc:sldLayoutChg>
        <pc:sldLayoutChg chg="del">
          <pc:chgData name="Ty Johnson" userId="2df4d96252200d5b" providerId="LiveId" clId="{CB5AA5E5-1B44-4215-B347-81E821BF0657}" dt="2021-10-23T14:31:40.657" v="1" actId="47"/>
          <pc:sldLayoutMkLst>
            <pc:docMk/>
            <pc:sldMasterMk cId="0" sldId="2147483648"/>
            <pc:sldLayoutMk cId="1700179893" sldId="2147483756"/>
          </pc:sldLayoutMkLst>
        </pc:sldLayoutChg>
        <pc:sldLayoutChg chg="del">
          <pc:chgData name="Ty Johnson" userId="2df4d96252200d5b" providerId="LiveId" clId="{CB5AA5E5-1B44-4215-B347-81E821BF0657}" dt="2021-10-23T14:31:40.657" v="1" actId="47"/>
          <pc:sldLayoutMkLst>
            <pc:docMk/>
            <pc:sldMasterMk cId="0" sldId="2147483648"/>
            <pc:sldLayoutMk cId="1612435593" sldId="2147483757"/>
          </pc:sldLayoutMkLst>
        </pc:sldLayoutChg>
        <pc:sldLayoutChg chg="del">
          <pc:chgData name="Ty Johnson" userId="2df4d96252200d5b" providerId="LiveId" clId="{CB5AA5E5-1B44-4215-B347-81E821BF0657}" dt="2021-10-23T14:31:40.657" v="1" actId="47"/>
          <pc:sldLayoutMkLst>
            <pc:docMk/>
            <pc:sldMasterMk cId="0" sldId="2147483648"/>
            <pc:sldLayoutMk cId="578847068" sldId="2147483758"/>
          </pc:sldLayoutMkLst>
        </pc:sldLayoutChg>
        <pc:sldLayoutChg chg="del">
          <pc:chgData name="Ty Johnson" userId="2df4d96252200d5b" providerId="LiveId" clId="{CB5AA5E5-1B44-4215-B347-81E821BF0657}" dt="2021-10-23T14:31:40.657" v="1" actId="47"/>
          <pc:sldLayoutMkLst>
            <pc:docMk/>
            <pc:sldMasterMk cId="0" sldId="2147483648"/>
            <pc:sldLayoutMk cId="2272735195" sldId="2147483759"/>
          </pc:sldLayoutMkLst>
        </pc:sldLayoutChg>
        <pc:sldLayoutChg chg="del">
          <pc:chgData name="Ty Johnson" userId="2df4d96252200d5b" providerId="LiveId" clId="{CB5AA5E5-1B44-4215-B347-81E821BF0657}" dt="2021-10-23T14:31:40.657" v="1" actId="47"/>
          <pc:sldLayoutMkLst>
            <pc:docMk/>
            <pc:sldMasterMk cId="0" sldId="2147483648"/>
            <pc:sldLayoutMk cId="2476356380" sldId="2147483760"/>
          </pc:sldLayoutMkLst>
        </pc:sldLayoutChg>
        <pc:sldLayoutChg chg="del">
          <pc:chgData name="Ty Johnson" userId="2df4d96252200d5b" providerId="LiveId" clId="{CB5AA5E5-1B44-4215-B347-81E821BF0657}" dt="2021-10-23T14:31:40.657" v="1" actId="47"/>
          <pc:sldLayoutMkLst>
            <pc:docMk/>
            <pc:sldMasterMk cId="0" sldId="2147483648"/>
            <pc:sldLayoutMk cId="2158287967" sldId="2147483761"/>
          </pc:sldLayoutMkLst>
        </pc:sldLayoutChg>
        <pc:sldLayoutChg chg="del">
          <pc:chgData name="Ty Johnson" userId="2df4d96252200d5b" providerId="LiveId" clId="{CB5AA5E5-1B44-4215-B347-81E821BF0657}" dt="2021-10-23T14:31:40.657" v="1" actId="47"/>
          <pc:sldLayoutMkLst>
            <pc:docMk/>
            <pc:sldMasterMk cId="0" sldId="2147483648"/>
            <pc:sldLayoutMk cId="2332318255" sldId="2147483762"/>
          </pc:sldLayoutMkLst>
        </pc:sldLayoutChg>
        <pc:sldLayoutChg chg="del">
          <pc:chgData name="Ty Johnson" userId="2df4d96252200d5b" providerId="LiveId" clId="{CB5AA5E5-1B44-4215-B347-81E821BF0657}" dt="2021-10-23T14:31:40.657" v="1" actId="47"/>
          <pc:sldLayoutMkLst>
            <pc:docMk/>
            <pc:sldMasterMk cId="0" sldId="2147483648"/>
            <pc:sldLayoutMk cId="3838306260" sldId="2147483763"/>
          </pc:sldLayoutMkLst>
        </pc:sldLayoutChg>
        <pc:sldLayoutChg chg="del">
          <pc:chgData name="Ty Johnson" userId="2df4d96252200d5b" providerId="LiveId" clId="{CB5AA5E5-1B44-4215-B347-81E821BF0657}" dt="2021-10-23T14:31:40.657" v="1" actId="47"/>
          <pc:sldLayoutMkLst>
            <pc:docMk/>
            <pc:sldMasterMk cId="0" sldId="2147483648"/>
            <pc:sldLayoutMk cId="2918202717" sldId="2147483764"/>
          </pc:sldLayoutMkLst>
        </pc:sldLayoutChg>
      </pc:sldMasterChg>
      <pc:sldMasterChg chg="del delSldLayout">
        <pc:chgData name="Ty Johnson" userId="2df4d96252200d5b" providerId="LiveId" clId="{CB5AA5E5-1B44-4215-B347-81E821BF0657}" dt="2021-10-23T14:31:35.019" v="0" actId="47"/>
        <pc:sldMasterMkLst>
          <pc:docMk/>
          <pc:sldMasterMk cId="0" sldId="2147483685"/>
        </pc:sldMasterMkLst>
        <pc:sldLayoutChg chg="del">
          <pc:chgData name="Ty Johnson" userId="2df4d96252200d5b" providerId="LiveId" clId="{CB5AA5E5-1B44-4215-B347-81E821BF0657}" dt="2021-10-23T14:31:35.019" v="0" actId="47"/>
          <pc:sldLayoutMkLst>
            <pc:docMk/>
            <pc:sldMasterMk cId="0" sldId="2147483685"/>
            <pc:sldLayoutMk cId="2728375659" sldId="2147483776"/>
          </pc:sldLayoutMkLst>
        </pc:sldLayoutChg>
        <pc:sldLayoutChg chg="del">
          <pc:chgData name="Ty Johnson" userId="2df4d96252200d5b" providerId="LiveId" clId="{CB5AA5E5-1B44-4215-B347-81E821BF0657}" dt="2021-10-23T14:31:35.019" v="0" actId="47"/>
          <pc:sldLayoutMkLst>
            <pc:docMk/>
            <pc:sldMasterMk cId="0" sldId="2147483685"/>
            <pc:sldLayoutMk cId="4181155252" sldId="2147483777"/>
          </pc:sldLayoutMkLst>
        </pc:sldLayoutChg>
        <pc:sldLayoutChg chg="del">
          <pc:chgData name="Ty Johnson" userId="2df4d96252200d5b" providerId="LiveId" clId="{CB5AA5E5-1B44-4215-B347-81E821BF0657}" dt="2021-10-23T14:31:35.019" v="0" actId="47"/>
          <pc:sldLayoutMkLst>
            <pc:docMk/>
            <pc:sldMasterMk cId="0" sldId="2147483685"/>
            <pc:sldLayoutMk cId="4119882375" sldId="2147483778"/>
          </pc:sldLayoutMkLst>
        </pc:sldLayoutChg>
        <pc:sldLayoutChg chg="del">
          <pc:chgData name="Ty Johnson" userId="2df4d96252200d5b" providerId="LiveId" clId="{CB5AA5E5-1B44-4215-B347-81E821BF0657}" dt="2021-10-23T14:31:35.019" v="0" actId="47"/>
          <pc:sldLayoutMkLst>
            <pc:docMk/>
            <pc:sldMasterMk cId="0" sldId="2147483685"/>
            <pc:sldLayoutMk cId="1789809940" sldId="2147483779"/>
          </pc:sldLayoutMkLst>
        </pc:sldLayoutChg>
        <pc:sldLayoutChg chg="del">
          <pc:chgData name="Ty Johnson" userId="2df4d96252200d5b" providerId="LiveId" clId="{CB5AA5E5-1B44-4215-B347-81E821BF0657}" dt="2021-10-23T14:31:35.019" v="0" actId="47"/>
          <pc:sldLayoutMkLst>
            <pc:docMk/>
            <pc:sldMasterMk cId="0" sldId="2147483685"/>
            <pc:sldLayoutMk cId="1888889373" sldId="2147483780"/>
          </pc:sldLayoutMkLst>
        </pc:sldLayoutChg>
        <pc:sldLayoutChg chg="del">
          <pc:chgData name="Ty Johnson" userId="2df4d96252200d5b" providerId="LiveId" clId="{CB5AA5E5-1B44-4215-B347-81E821BF0657}" dt="2021-10-23T14:31:35.019" v="0" actId="47"/>
          <pc:sldLayoutMkLst>
            <pc:docMk/>
            <pc:sldMasterMk cId="0" sldId="2147483685"/>
            <pc:sldLayoutMk cId="486921730" sldId="2147483781"/>
          </pc:sldLayoutMkLst>
        </pc:sldLayoutChg>
        <pc:sldLayoutChg chg="del">
          <pc:chgData name="Ty Johnson" userId="2df4d96252200d5b" providerId="LiveId" clId="{CB5AA5E5-1B44-4215-B347-81E821BF0657}" dt="2021-10-23T14:31:35.019" v="0" actId="47"/>
          <pc:sldLayoutMkLst>
            <pc:docMk/>
            <pc:sldMasterMk cId="0" sldId="2147483685"/>
            <pc:sldLayoutMk cId="542433036" sldId="2147483782"/>
          </pc:sldLayoutMkLst>
        </pc:sldLayoutChg>
        <pc:sldLayoutChg chg="del">
          <pc:chgData name="Ty Johnson" userId="2df4d96252200d5b" providerId="LiveId" clId="{CB5AA5E5-1B44-4215-B347-81E821BF0657}" dt="2021-10-23T14:31:35.019" v="0" actId="47"/>
          <pc:sldLayoutMkLst>
            <pc:docMk/>
            <pc:sldMasterMk cId="0" sldId="2147483685"/>
            <pc:sldLayoutMk cId="3586926319" sldId="2147483783"/>
          </pc:sldLayoutMkLst>
        </pc:sldLayoutChg>
        <pc:sldLayoutChg chg="del">
          <pc:chgData name="Ty Johnson" userId="2df4d96252200d5b" providerId="LiveId" clId="{CB5AA5E5-1B44-4215-B347-81E821BF0657}" dt="2021-10-23T14:31:35.019" v="0" actId="47"/>
          <pc:sldLayoutMkLst>
            <pc:docMk/>
            <pc:sldMasterMk cId="0" sldId="2147483685"/>
            <pc:sldLayoutMk cId="1038106249" sldId="2147483784"/>
          </pc:sldLayoutMkLst>
        </pc:sldLayoutChg>
        <pc:sldLayoutChg chg="del">
          <pc:chgData name="Ty Johnson" userId="2df4d96252200d5b" providerId="LiveId" clId="{CB5AA5E5-1B44-4215-B347-81E821BF0657}" dt="2021-10-23T14:31:35.019" v="0" actId="47"/>
          <pc:sldLayoutMkLst>
            <pc:docMk/>
            <pc:sldMasterMk cId="0" sldId="2147483685"/>
            <pc:sldLayoutMk cId="543112818" sldId="2147483785"/>
          </pc:sldLayoutMkLst>
        </pc:sldLayoutChg>
        <pc:sldLayoutChg chg="del">
          <pc:chgData name="Ty Johnson" userId="2df4d96252200d5b" providerId="LiveId" clId="{CB5AA5E5-1B44-4215-B347-81E821BF0657}" dt="2021-10-23T14:31:35.019" v="0" actId="47"/>
          <pc:sldLayoutMkLst>
            <pc:docMk/>
            <pc:sldMasterMk cId="0" sldId="2147483685"/>
            <pc:sldLayoutMk cId="2277643862" sldId="214748378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295400"/>
          </a:xfrm>
          <a:prstGeom prst="roundRect">
            <a:avLst/>
          </a:prstGeom>
          <a:solidFill>
            <a:srgbClr val="000066"/>
          </a:solidFill>
          <a:ln w="12700">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chemeClr val="bg1"/>
                </a:solidFill>
              </a:rPr>
              <a:t>The Third Handwriting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Outer court: venue for scribes </a:t>
            </a:r>
            <a:br>
              <a:rPr lang="en-US" sz="3600" dirty="0">
                <a:solidFill>
                  <a:schemeClr val="bg1"/>
                </a:solidFill>
              </a:rPr>
            </a:br>
            <a:r>
              <a:rPr lang="en-US" sz="3600" dirty="0">
                <a:solidFill>
                  <a:schemeClr val="bg1"/>
                </a:solidFill>
              </a:rPr>
              <a:t>to teach students, 7:53-8:11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219200"/>
            <a:ext cx="8640620" cy="5257800"/>
          </a:xfrm>
        </p:spPr>
        <p:txBody>
          <a:bodyPr/>
          <a:lstStyle/>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2: Outer court; early … to teach students.</a:t>
            </a:r>
          </a:p>
          <a:p>
            <a:pPr lvl="1">
              <a:spcAft>
                <a:spcPts val="300"/>
              </a:spcAft>
              <a:buFont typeface="Arial" panose="020B0604020202020204" pitchFamily="34" charset="0"/>
              <a:buChar char="•"/>
            </a:pPr>
            <a:r>
              <a:rPr lang="en-US" sz="3400" i="1" dirty="0">
                <a:solidFill>
                  <a:srgbClr val="FFFFCC"/>
                </a:solidFill>
                <a:latin typeface="Calibri" panose="020F0502020204030204" pitchFamily="34" charset="0"/>
                <a:ea typeface="Verdana" panose="020B0604030504040204" pitchFamily="34" charset="0"/>
                <a:cs typeface="Calibri" panose="020F0502020204030204" pitchFamily="34" charset="0"/>
              </a:rPr>
              <a:t>Sat…all came…   </a:t>
            </a:r>
            <a:r>
              <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rPr>
              <a:t>[Envious rabbis;  Jn.12:19]</a:t>
            </a:r>
          </a:p>
          <a:p>
            <a:pPr lvl="1">
              <a:spcAft>
                <a:spcPts val="300"/>
              </a:spcAft>
              <a:buFont typeface="Arial" panose="020B0604020202020204" pitchFamily="34" charset="0"/>
              <a:buChar char="•"/>
            </a:pPr>
            <a:r>
              <a:rPr lang="en-US" sz="3400" i="1" dirty="0">
                <a:solidFill>
                  <a:srgbClr val="FFFFCC"/>
                </a:solidFill>
                <a:latin typeface="Calibri" panose="020F0502020204030204" pitchFamily="34" charset="0"/>
                <a:ea typeface="Verdana" panose="020B0604030504040204" pitchFamily="34" charset="0"/>
                <a:cs typeface="Calibri" panose="020F0502020204030204" pitchFamily="34" charset="0"/>
              </a:rPr>
              <a:t>Came</a:t>
            </a:r>
            <a:r>
              <a:rPr lang="en-US" sz="3400" i="1" dirty="0">
                <a:solidFill>
                  <a:schemeClr val="bg1"/>
                </a:solidFill>
                <a:latin typeface="Calibri" panose="020F0502020204030204" pitchFamily="34" charset="0"/>
                <a:ea typeface="Verdana" panose="020B0604030504040204" pitchFamily="34" charset="0"/>
                <a:cs typeface="Calibri" panose="020F0502020204030204" pitchFamily="34" charset="0"/>
              </a:rPr>
              <a:t> (kept on coming; NASB)</a:t>
            </a:r>
            <a:endPar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endParaRPr>
          </a:p>
          <a:p>
            <a:pPr lvl="1">
              <a:spcAft>
                <a:spcPts val="300"/>
              </a:spcAft>
              <a:buFont typeface="Arial" panose="020B0604020202020204" pitchFamily="34" charset="0"/>
              <a:buChar char="•"/>
            </a:pPr>
            <a:r>
              <a:rPr lang="en-US" sz="3400" i="1" dirty="0">
                <a:solidFill>
                  <a:srgbClr val="FFFFCC"/>
                </a:solidFill>
                <a:latin typeface="Calibri" panose="020F0502020204030204" pitchFamily="34" charset="0"/>
                <a:ea typeface="Verdana" panose="020B0604030504040204" pitchFamily="34" charset="0"/>
                <a:cs typeface="Calibri" panose="020F0502020204030204" pitchFamily="34" charset="0"/>
              </a:rPr>
              <a:t>To Him…</a:t>
            </a:r>
            <a:r>
              <a:rPr lang="en-US" sz="3400" dirty="0">
                <a:solidFill>
                  <a:srgbClr val="FFFFCC"/>
                </a:solidFill>
                <a:latin typeface="Calibri" panose="020F0502020204030204" pitchFamily="34" charset="0"/>
                <a:ea typeface="Verdana" panose="020B0604030504040204" pitchFamily="34" charset="0"/>
                <a:cs typeface="Calibri" panose="020F0502020204030204" pitchFamily="34" charset="0"/>
              </a:rPr>
              <a:t>  </a:t>
            </a:r>
            <a:r>
              <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rPr>
              <a:t>[NOT to rabbis</a:t>
            </a:r>
          </a:p>
          <a:p>
            <a:pPr lvl="1">
              <a:spcAft>
                <a:spcPts val="600"/>
              </a:spcAft>
              <a:buFont typeface="Arial" panose="020B0604020202020204" pitchFamily="34" charset="0"/>
              <a:buChar char="•"/>
            </a:pPr>
            <a:r>
              <a:rPr lang="en-US" sz="3400" i="1" dirty="0">
                <a:solidFill>
                  <a:srgbClr val="FFFFCC"/>
                </a:solidFill>
                <a:latin typeface="Calibri" panose="020F0502020204030204" pitchFamily="34" charset="0"/>
                <a:ea typeface="Verdana" panose="020B0604030504040204" pitchFamily="34" charset="0"/>
                <a:cs typeface="Calibri" panose="020F0502020204030204" pitchFamily="34" charset="0"/>
              </a:rPr>
              <a:t>He taught them… </a:t>
            </a:r>
            <a:r>
              <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rPr>
              <a:t>[training troublemakers]</a:t>
            </a:r>
            <a:endParaRPr lang="en-US" dirty="0">
              <a:solidFill>
                <a:srgbClr val="FFFFCC"/>
              </a:solidFill>
              <a:ea typeface="Verdana" panose="020B0604030504040204" pitchFamily="34" charset="0"/>
              <a:cs typeface="Times New Roman" panose="02020603050405020304" pitchFamily="18" charset="0"/>
            </a:endParaRP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3: Opponents go to trap Jesus</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4: Bait: woman caught in sin.   [No man?]</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5: Law: ‘such should be stoned’</a:t>
            </a:r>
          </a:p>
          <a:p>
            <a:pPr>
              <a:spcAft>
                <a:spcPts val="9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2451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Outer court: venue for scribes </a:t>
            </a:r>
            <a:br>
              <a:rPr lang="en-US" sz="3600" dirty="0">
                <a:solidFill>
                  <a:schemeClr val="bg1"/>
                </a:solidFill>
              </a:rPr>
            </a:br>
            <a:r>
              <a:rPr lang="en-US" sz="3600" dirty="0">
                <a:solidFill>
                  <a:schemeClr val="bg1"/>
                </a:solidFill>
              </a:rPr>
              <a:t>to teach students, 7:53-8:11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219200"/>
            <a:ext cx="8640620" cy="5181600"/>
          </a:xfrm>
        </p:spPr>
        <p:txBody>
          <a:bodyPr/>
          <a:lstStyle/>
          <a:p>
            <a:pPr>
              <a:spcAft>
                <a:spcPts val="9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9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9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9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Rome did not punish adultery with death.</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Trap is set.    [Lk.23:1-5;  Mt.22:15…]</a:t>
            </a:r>
          </a:p>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662B18CC-8F56-4F38-B393-4FA314F69DF2}"/>
              </a:ext>
            </a:extLst>
          </p:cNvPr>
          <p:cNvSpPr/>
          <p:nvPr/>
        </p:nvSpPr>
        <p:spPr bwMode="auto">
          <a:xfrm>
            <a:off x="449228" y="1524000"/>
            <a:ext cx="4038600" cy="2209800"/>
          </a:xfrm>
          <a:prstGeom prst="rect">
            <a:avLst/>
          </a:prstGeom>
          <a:blipFill>
            <a:blip r:embed="rId2"/>
            <a:tile tx="0" ty="0" sx="100000" sy="100000" flip="none" algn="tl"/>
          </a:blipFill>
          <a:ln w="9525" cap="flat" cmpd="sng" algn="ctr">
            <a:solidFill>
              <a:srgbClr val="000000"/>
            </a:solidFill>
            <a:prstDash val="solid"/>
            <a:round/>
            <a:headEnd type="none" w="med" len="med"/>
            <a:tailEnd type="none" w="med" len="med"/>
          </a:ln>
          <a:effectLst>
            <a:outerShdw blurRad="50800" dist="381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0" i="0" u="none" strike="noStrike" kern="0" cap="none" spc="0" normalizeH="0" baseline="30000" noProof="0" dirty="0">
                <a:ln>
                  <a:noFill/>
                </a:ln>
                <a:solidFill>
                  <a:srgbClr val="800000"/>
                </a:solidFill>
                <a:effectLst/>
                <a:uLnTx/>
                <a:uFillTx/>
                <a:latin typeface="Calibri" panose="020F0502020204030204" pitchFamily="34" charset="0"/>
              </a:rPr>
              <a:t>1</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If He </a:t>
            </a:r>
            <a:r>
              <a:rPr kumimoji="0" lang="en-US" sz="3400" b="0" i="0" u="sng" strike="noStrike" kern="0" cap="none" spc="0" normalizeH="0" baseline="0" noProof="0" dirty="0">
                <a:ln>
                  <a:noFill/>
                </a:ln>
                <a:solidFill>
                  <a:srgbClr val="00007D">
                    <a:lumMod val="50000"/>
                  </a:srgbClr>
                </a:solidFill>
                <a:effectLst>
                  <a:outerShdw blurRad="38100" dist="38100" dir="2700000" algn="tl">
                    <a:srgbClr val="000000">
                      <a:alpha val="43137"/>
                    </a:srgbClr>
                  </a:outerShdw>
                </a:effectLst>
                <a:uLnTx/>
                <a:uFillTx/>
                <a:latin typeface="Calibri" panose="020F0502020204030204" pitchFamily="34" charset="0"/>
              </a:rPr>
              <a:t>spurns</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 stoning: </a:t>
            </a:r>
            <a:r>
              <a:rPr kumimoji="0" lang="en-US" sz="3400" b="0" i="0" u="sng" strike="noStrike" kern="0" cap="none" spc="0" normalizeH="0" baseline="0" noProof="0" dirty="0">
                <a:ln>
                  <a:noFill/>
                </a:ln>
                <a:solidFill>
                  <a:srgbClr val="00007D">
                    <a:lumMod val="50000"/>
                  </a:srgbClr>
                </a:solidFill>
                <a:effectLst/>
                <a:uLnTx/>
                <a:uFillTx/>
                <a:latin typeface="Calibri" panose="020F0502020204030204" pitchFamily="34" charset="0"/>
              </a:rPr>
              <a:t>breaks</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 Law of Moses;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0" i="0" u="sng" strike="noStrike" kern="0" cap="none" spc="0" normalizeH="0" baseline="0" noProof="0" dirty="0">
                <a:ln>
                  <a:noFill/>
                </a:ln>
                <a:solidFill>
                  <a:srgbClr val="00007D">
                    <a:lumMod val="50000"/>
                  </a:srgbClr>
                </a:solidFill>
                <a:effectLst/>
                <a:uLnTx/>
                <a:uFillTx/>
                <a:latin typeface="Calibri" panose="020F0502020204030204" pitchFamily="34" charset="0"/>
              </a:rPr>
              <a:t>encourages</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 sin,</a:t>
            </a:r>
            <a:b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b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even of adultery</a:t>
            </a:r>
          </a:p>
        </p:txBody>
      </p:sp>
      <p:sp>
        <p:nvSpPr>
          <p:cNvPr id="9" name="Rectangle 8">
            <a:extLst>
              <a:ext uri="{FF2B5EF4-FFF2-40B4-BE49-F238E27FC236}">
                <a16:creationId xmlns:a16="http://schemas.microsoft.com/office/drawing/2014/main" id="{F68D40B9-CF02-46BE-A2F1-6C68FB31C775}"/>
              </a:ext>
            </a:extLst>
          </p:cNvPr>
          <p:cNvSpPr/>
          <p:nvPr/>
        </p:nvSpPr>
        <p:spPr bwMode="auto">
          <a:xfrm>
            <a:off x="4666672" y="1524000"/>
            <a:ext cx="4038600" cy="2209800"/>
          </a:xfrm>
          <a:prstGeom prst="rect">
            <a:avLst/>
          </a:prstGeom>
          <a:blipFill>
            <a:blip r:embed="rId2"/>
            <a:tile tx="0" ty="0" sx="100000" sy="100000" flip="none" algn="tl"/>
          </a:blipFill>
          <a:ln w="9525" cap="flat" cmpd="sng" algn="ctr">
            <a:solidFill>
              <a:srgbClr val="000000"/>
            </a:solidFill>
            <a:prstDash val="solid"/>
            <a:round/>
            <a:headEnd type="none" w="med" len="med"/>
            <a:tailEnd type="none" w="med" len="med"/>
          </a:ln>
          <a:effectLst>
            <a:outerShdw blurRad="50800" dist="381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0" i="0" u="none" strike="noStrike" kern="0" cap="none" spc="0" normalizeH="0" baseline="30000" noProof="0" dirty="0">
                <a:ln>
                  <a:noFill/>
                </a:ln>
                <a:solidFill>
                  <a:srgbClr val="800000"/>
                </a:solidFill>
                <a:effectLst/>
                <a:uLnTx/>
                <a:uFillTx/>
                <a:latin typeface="Calibri" panose="020F0502020204030204" pitchFamily="34" charset="0"/>
              </a:rPr>
              <a:t>2</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If He </a:t>
            </a:r>
            <a:r>
              <a:rPr kumimoji="0" lang="en-US" sz="3400" b="0" i="0" u="sng" strike="noStrike" kern="0" cap="none" spc="0" normalizeH="0" baseline="0" noProof="0" dirty="0">
                <a:ln>
                  <a:noFill/>
                </a:ln>
                <a:solidFill>
                  <a:srgbClr val="00007D">
                    <a:lumMod val="50000"/>
                  </a:srgbClr>
                </a:solidFill>
                <a:effectLst>
                  <a:outerShdw blurRad="38100" dist="38100" dir="2700000" algn="tl">
                    <a:srgbClr val="000000">
                      <a:alpha val="43137"/>
                    </a:srgbClr>
                  </a:outerShdw>
                </a:effectLst>
                <a:uLnTx/>
                <a:uFillTx/>
                <a:latin typeface="Calibri" panose="020F0502020204030204" pitchFamily="34" charset="0"/>
              </a:rPr>
              <a:t>defends</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 Law: </a:t>
            </a:r>
            <a:r>
              <a:rPr kumimoji="0" lang="en-US" sz="3400" b="0" i="0" u="sng" strike="noStrike" kern="0" cap="none" spc="0" normalizeH="0" baseline="0" noProof="0" dirty="0">
                <a:ln>
                  <a:noFill/>
                </a:ln>
                <a:solidFill>
                  <a:srgbClr val="00007D">
                    <a:lumMod val="50000"/>
                  </a:srgbClr>
                </a:solidFill>
                <a:effectLst/>
                <a:uLnTx/>
                <a:uFillTx/>
                <a:latin typeface="Calibri" panose="020F0502020204030204" pitchFamily="34" charset="0"/>
              </a:rPr>
              <a:t>unloving</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 to sinners; </a:t>
            </a:r>
            <a:r>
              <a:rPr kumimoji="0" lang="en-US" sz="3400" b="0" i="0" u="sng" strike="noStrike" kern="0" cap="none" spc="0" normalizeH="0" baseline="0" noProof="0" dirty="0">
                <a:ln>
                  <a:noFill/>
                </a:ln>
                <a:solidFill>
                  <a:srgbClr val="00007D">
                    <a:lumMod val="50000"/>
                  </a:srgbClr>
                </a:solidFill>
                <a:effectLst/>
                <a:uLnTx/>
                <a:uFillTx/>
                <a:latin typeface="Calibri" panose="020F0502020204030204" pitchFamily="34" charset="0"/>
              </a:rPr>
              <a:t>infringes</a:t>
            </a:r>
            <a:r>
              <a:rPr kumimoji="0" lang="en-US" sz="3400" b="0" i="0" u="none" strike="noStrike" kern="0" cap="none" spc="0" normalizeH="0" baseline="0" noProof="0" dirty="0">
                <a:ln>
                  <a:noFill/>
                </a:ln>
                <a:solidFill>
                  <a:srgbClr val="00007D">
                    <a:lumMod val="50000"/>
                  </a:srgbClr>
                </a:solidFill>
                <a:effectLst/>
                <a:uLnTx/>
                <a:uFillTx/>
                <a:latin typeface="Calibri" panose="020F0502020204030204" pitchFamily="34" charset="0"/>
              </a:rPr>
              <a:t> on Roman Law </a:t>
            </a:r>
            <a:r>
              <a:rPr kumimoji="0" lang="en-US" sz="3400" b="0" i="0" u="none" strike="noStrike" kern="0" cap="none" spc="0" normalizeH="0" baseline="0" noProof="0" dirty="0">
                <a:ln>
                  <a:noFill/>
                </a:ln>
                <a:solidFill>
                  <a:srgbClr val="000000"/>
                </a:solidFill>
                <a:effectLst/>
                <a:uLnTx/>
                <a:uFillTx/>
                <a:latin typeface="Calibri" panose="020F0502020204030204" pitchFamily="34" charset="0"/>
              </a:rPr>
              <a:t>(18:31-32) </a:t>
            </a:r>
          </a:p>
        </p:txBody>
      </p:sp>
    </p:spTree>
    <p:extLst>
      <p:ext uri="{BB962C8B-B14F-4D97-AF65-F5344CB8AC3E}">
        <p14:creationId xmlns:p14="http://schemas.microsoft.com/office/powerpoint/2010/main" val="132937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Outer court: venue for scribes </a:t>
            </a:r>
            <a:br>
              <a:rPr lang="en-US" sz="3600" dirty="0">
                <a:solidFill>
                  <a:schemeClr val="bg1"/>
                </a:solidFill>
              </a:rPr>
            </a:br>
            <a:r>
              <a:rPr lang="en-US" sz="3600" dirty="0">
                <a:solidFill>
                  <a:schemeClr val="bg1"/>
                </a:solidFill>
              </a:rPr>
              <a:t>to teach students, 7:53-8:11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371600"/>
            <a:ext cx="8640620" cy="5029200"/>
          </a:xfrm>
        </p:spPr>
        <p:txBody>
          <a:bodyPr/>
          <a:lstStyle/>
          <a:p>
            <a:pPr>
              <a:spcAft>
                <a:spcPts val="4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6a: Testing Him – unlike disciples (v.2).</a:t>
            </a:r>
          </a:p>
          <a:p>
            <a:pPr lvl="1">
              <a:spcAft>
                <a:spcPts val="4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Try, test, put to test: </a:t>
            </a:r>
            <a:r>
              <a:rPr lang="en-US" sz="3100" dirty="0">
                <a:solidFill>
                  <a:schemeClr val="bg1"/>
                </a:solidFill>
                <a:ea typeface="Verdana" panose="020B0604030504040204" pitchFamily="34" charset="0"/>
                <a:cs typeface="Times New Roman" panose="02020603050405020304" pitchFamily="18" charset="0"/>
              </a:rPr>
              <a:t>Mt 16:1; 19:3; 22:18, 35; Mk 8:11; 10:2; 12:15; Lk 11:16; 20:23</a:t>
            </a:r>
            <a:r>
              <a:rPr lang="en-US" sz="3000" dirty="0">
                <a:solidFill>
                  <a:schemeClr val="bg1"/>
                </a:solidFill>
                <a:ea typeface="Verdana" panose="020B0604030504040204" pitchFamily="34" charset="0"/>
                <a:cs typeface="Times New Roman" panose="02020603050405020304" pitchFamily="18" charset="0"/>
              </a:rPr>
              <a:t>. . .  </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6b-7: He writes: we don’t know what</a:t>
            </a:r>
          </a:p>
          <a:p>
            <a:pPr>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7: </a:t>
            </a:r>
          </a:p>
          <a:p>
            <a:pPr lvl="1">
              <a:spcBef>
                <a:spcPts val="600"/>
              </a:spcBef>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They continued like sharks…</a:t>
            </a:r>
          </a:p>
          <a:p>
            <a:pPr lvl="1">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He raised to give coup de grace…</a:t>
            </a:r>
          </a:p>
          <a:p>
            <a:pPr lvl="1">
              <a:spcAft>
                <a:spcPts val="5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Let one without sin throw first stone</a:t>
            </a:r>
          </a:p>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880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Outer court: venue for scribes </a:t>
            </a:r>
            <a:br>
              <a:rPr lang="en-US" sz="3600" dirty="0">
                <a:solidFill>
                  <a:schemeClr val="bg1"/>
                </a:solidFill>
              </a:rPr>
            </a:br>
            <a:r>
              <a:rPr lang="en-US" sz="3600" dirty="0">
                <a:solidFill>
                  <a:schemeClr val="bg1"/>
                </a:solidFill>
              </a:rPr>
              <a:t>to teach students, 7:53-8:11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295400"/>
            <a:ext cx="8640620" cy="5257800"/>
          </a:xfrm>
        </p:spPr>
        <p:txBody>
          <a:bodyPr/>
          <a:lstStyle/>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8: He writes again: we don’t know what</a:t>
            </a:r>
          </a:p>
          <a:p>
            <a:pPr>
              <a:spcAft>
                <a:spcPts val="9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3F4B632-867D-44C0-BA1C-F3BB584E3F00}"/>
              </a:ext>
            </a:extLst>
          </p:cNvPr>
          <p:cNvSpPr/>
          <p:nvPr/>
        </p:nvSpPr>
        <p:spPr bwMode="auto">
          <a:xfrm>
            <a:off x="457200" y="2057400"/>
            <a:ext cx="4038600" cy="1295400"/>
          </a:xfrm>
          <a:prstGeom prst="rect">
            <a:avLst/>
          </a:prstGeom>
          <a:solidFill>
            <a:schemeClr val="accent6">
              <a:lumMod val="50000"/>
            </a:schemeClr>
          </a:solidFill>
          <a:ln w="9525" cap="flat" cmpd="sng" algn="ctr">
            <a:solidFill>
              <a:srgbClr val="99FF6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dirty="0">
                <a:ln>
                  <a:noFill/>
                </a:ln>
                <a:solidFill>
                  <a:srgbClr val="FFFFCC"/>
                </a:solidFill>
                <a:effectLst/>
                <a:latin typeface="Calibri" panose="020F0502020204030204" pitchFamily="34" charset="0"/>
              </a:rPr>
              <a:t>What He </a:t>
            </a:r>
            <a:r>
              <a:rPr kumimoji="0" lang="en-US" sz="3400" i="0" u="sng" strike="noStrike" cap="none" normalizeH="0" dirty="0">
                <a:ln>
                  <a:noFill/>
                </a:ln>
                <a:solidFill>
                  <a:srgbClr val="FFFFCC"/>
                </a:solidFill>
                <a:effectLst>
                  <a:outerShdw blurRad="38100" dist="38100" dir="2700000" algn="tl">
                    <a:srgbClr val="000000">
                      <a:alpha val="43137"/>
                    </a:srgbClr>
                  </a:outerShdw>
                </a:effectLst>
                <a:latin typeface="Calibri" panose="020F0502020204030204" pitchFamily="34" charset="0"/>
              </a:rPr>
              <a:t>said</a:t>
            </a:r>
            <a:r>
              <a:rPr kumimoji="0" lang="en-US" sz="3400" i="0" u="none" strike="noStrike" cap="none" normalizeH="0" dirty="0">
                <a:ln>
                  <a:noFill/>
                </a:ln>
                <a:solidFill>
                  <a:srgbClr val="FFFFCC"/>
                </a:solidFill>
                <a:effectLst/>
                <a:latin typeface="Calibri" panose="020F0502020204030204" pitchFamily="34" charset="0"/>
              </a:rPr>
              <a:t> is clear</a:t>
            </a:r>
            <a:r>
              <a:rPr kumimoji="0" lang="en-US" sz="3400" i="0" u="none" strike="noStrike" cap="none" normalizeH="0" dirty="0">
                <a:ln>
                  <a:noFill/>
                </a:ln>
                <a:solidFill>
                  <a:schemeClr val="bg1"/>
                </a:solidFill>
                <a:effectLst/>
                <a:latin typeface="Calibri" panose="020F0502020204030204" pitchFamily="34" charset="0"/>
              </a:rPr>
              <a:t> </a:t>
            </a:r>
          </a:p>
        </p:txBody>
      </p:sp>
      <p:sp>
        <p:nvSpPr>
          <p:cNvPr id="11" name="Rectangle 10">
            <a:extLst>
              <a:ext uri="{FF2B5EF4-FFF2-40B4-BE49-F238E27FC236}">
                <a16:creationId xmlns:a16="http://schemas.microsoft.com/office/drawing/2014/main" id="{2814BD96-442F-4DE0-BABD-1E85B26C3954}"/>
              </a:ext>
            </a:extLst>
          </p:cNvPr>
          <p:cNvSpPr/>
          <p:nvPr/>
        </p:nvSpPr>
        <p:spPr bwMode="auto">
          <a:xfrm>
            <a:off x="4648200" y="2057400"/>
            <a:ext cx="4038600" cy="1295400"/>
          </a:xfrm>
          <a:prstGeom prst="rect">
            <a:avLst/>
          </a:prstGeom>
          <a:solidFill>
            <a:schemeClr val="accent6">
              <a:lumMod val="50000"/>
            </a:schemeClr>
          </a:solidFill>
          <a:ln w="9525" cap="flat" cmpd="sng" algn="ctr">
            <a:solidFill>
              <a:srgbClr val="99FF6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dirty="0">
                <a:ln>
                  <a:noFill/>
                </a:ln>
                <a:solidFill>
                  <a:srgbClr val="FFFFCC"/>
                </a:solidFill>
                <a:effectLst/>
                <a:latin typeface="Calibri" panose="020F0502020204030204" pitchFamily="34" charset="0"/>
              </a:rPr>
              <a:t>‘Stone her – if </a:t>
            </a:r>
            <a:r>
              <a:rPr kumimoji="0" lang="en-US" sz="3400" i="0" u="sng" strike="noStrike" cap="none" normalizeH="0" dirty="0">
                <a:ln>
                  <a:noFill/>
                </a:ln>
                <a:solidFill>
                  <a:srgbClr val="FFFFCC"/>
                </a:solidFill>
                <a:effectLst/>
                <a:latin typeface="Calibri" panose="020F0502020204030204" pitchFamily="34" charset="0"/>
              </a:rPr>
              <a:t>you</a:t>
            </a:r>
            <a:r>
              <a:rPr kumimoji="0" lang="en-US" sz="3400" i="0" u="none" strike="noStrike" cap="none" normalizeH="0" dirty="0">
                <a:ln>
                  <a:noFill/>
                </a:ln>
                <a:solidFill>
                  <a:srgbClr val="FFFFCC"/>
                </a:solidFill>
                <a:effectLst/>
                <a:latin typeface="Calibri" panose="020F0502020204030204" pitchFamily="34" charset="0"/>
              </a:rPr>
              <a:t> are w/o sin,’ </a:t>
            </a:r>
            <a:r>
              <a:rPr kumimoji="0" lang="en-US" sz="3400" i="0" u="none" strike="noStrike" cap="none" normalizeH="0" dirty="0">
                <a:ln>
                  <a:noFill/>
                </a:ln>
                <a:solidFill>
                  <a:schemeClr val="bg1"/>
                </a:solidFill>
                <a:effectLst/>
                <a:latin typeface="Calibri" panose="020F0502020204030204" pitchFamily="34" charset="0"/>
              </a:rPr>
              <a:t>7</a:t>
            </a:r>
          </a:p>
        </p:txBody>
      </p:sp>
      <p:sp>
        <p:nvSpPr>
          <p:cNvPr id="12" name="Rectangle 11">
            <a:extLst>
              <a:ext uri="{FF2B5EF4-FFF2-40B4-BE49-F238E27FC236}">
                <a16:creationId xmlns:a16="http://schemas.microsoft.com/office/drawing/2014/main" id="{4A763C65-0A73-47C7-B255-896641120B56}"/>
              </a:ext>
            </a:extLst>
          </p:cNvPr>
          <p:cNvSpPr/>
          <p:nvPr/>
        </p:nvSpPr>
        <p:spPr bwMode="auto">
          <a:xfrm>
            <a:off x="457200" y="3513804"/>
            <a:ext cx="8229600" cy="600996"/>
          </a:xfrm>
          <a:prstGeom prst="rect">
            <a:avLst/>
          </a:prstGeom>
          <a:solidFill>
            <a:schemeClr val="accent6">
              <a:lumMod val="50000"/>
            </a:schemeClr>
          </a:solidFill>
          <a:ln w="9525" cap="flat" cmpd="sng" algn="ctr">
            <a:solidFill>
              <a:srgbClr val="99FF6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u="sng" strike="noStrike" cap="none" normalizeH="0" dirty="0">
                <a:ln>
                  <a:noFill/>
                </a:ln>
                <a:solidFill>
                  <a:srgbClr val="FFFF00"/>
                </a:solidFill>
                <a:effectLst/>
                <a:latin typeface="Calibri" panose="020F0502020204030204" pitchFamily="34" charset="0"/>
              </a:rPr>
              <a:t>You</a:t>
            </a:r>
            <a:r>
              <a:rPr kumimoji="0" lang="en-US" sz="3600" i="0" u="none" strike="noStrike" cap="none" normalizeH="0" dirty="0">
                <a:ln>
                  <a:noFill/>
                </a:ln>
                <a:solidFill>
                  <a:srgbClr val="FFFF00"/>
                </a:solidFill>
                <a:effectLst/>
                <a:latin typeface="Calibri" panose="020F0502020204030204" pitchFamily="34" charset="0"/>
              </a:rPr>
              <a:t> answer to the Romans!</a:t>
            </a:r>
          </a:p>
        </p:txBody>
      </p:sp>
    </p:spTree>
    <p:extLst>
      <p:ext uri="{BB962C8B-B14F-4D97-AF65-F5344CB8AC3E}">
        <p14:creationId xmlns:p14="http://schemas.microsoft.com/office/powerpoint/2010/main" val="379253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Outer court: venue for scribes </a:t>
            </a:r>
            <a:br>
              <a:rPr lang="en-US" sz="3600" dirty="0">
                <a:solidFill>
                  <a:schemeClr val="bg1"/>
                </a:solidFill>
              </a:rPr>
            </a:br>
            <a:r>
              <a:rPr lang="en-US" sz="3600" dirty="0">
                <a:solidFill>
                  <a:schemeClr val="bg1"/>
                </a:solidFill>
              </a:rPr>
              <a:t>to teach students, 7:53-8:11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295400"/>
            <a:ext cx="8640620" cy="5257800"/>
          </a:xfrm>
        </p:spPr>
        <p:txBody>
          <a:bodyPr/>
          <a:lstStyle/>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9a: sinful accusers are convicted by own conscience…  </a:t>
            </a:r>
          </a:p>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52232258-7E56-4868-9212-18E78352451C}"/>
              </a:ext>
            </a:extLst>
          </p:cNvPr>
          <p:cNvSpPr/>
          <p:nvPr/>
        </p:nvSpPr>
        <p:spPr>
          <a:xfrm>
            <a:off x="1039092" y="2514600"/>
            <a:ext cx="7065818" cy="18288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“It is historically attested, that at that time many prominent </a:t>
            </a:r>
            <a:r>
              <a:rPr lang="en-US" sz="3100" dirty="0" err="1"/>
              <a:t>Rabbins</a:t>
            </a:r>
            <a:r>
              <a:rPr lang="en-US" sz="3100" dirty="0"/>
              <a:t> were living in adultery” </a:t>
            </a:r>
            <a:r>
              <a:rPr lang="en-US" sz="2400" dirty="0"/>
              <a:t>– </a:t>
            </a:r>
            <a:r>
              <a:rPr lang="en-US" sz="2400" dirty="0" err="1"/>
              <a:t>Tholuck</a:t>
            </a:r>
            <a:endParaRPr lang="en-US" sz="3100" dirty="0"/>
          </a:p>
        </p:txBody>
      </p:sp>
    </p:spTree>
    <p:extLst>
      <p:ext uri="{BB962C8B-B14F-4D97-AF65-F5344CB8AC3E}">
        <p14:creationId xmlns:p14="http://schemas.microsoft.com/office/powerpoint/2010/main" val="195872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Old sinners have more to repent of</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143000"/>
            <a:ext cx="8640620" cy="5257800"/>
          </a:xfrm>
        </p:spPr>
        <p:txBody>
          <a:bodyPr/>
          <a:lstStyle/>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a:p>
            <a:pPr>
              <a:spcBef>
                <a:spcPts val="0"/>
              </a:spcBef>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They come as accusers and judges; they go as condemned</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They intended to destroy the holy One; He rescues (?) a lost one</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People in one sin condemn people in other sins.  Mt.7:1-5</a:t>
            </a:r>
          </a:p>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6F5E828-2739-4649-B80A-2A60072F86C8}"/>
              </a:ext>
            </a:extLst>
          </p:cNvPr>
          <p:cNvSpPr/>
          <p:nvPr/>
        </p:nvSpPr>
        <p:spPr>
          <a:xfrm>
            <a:off x="1039091" y="1295400"/>
            <a:ext cx="7065818" cy="8382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First judge yourselves, then others</a:t>
            </a:r>
          </a:p>
        </p:txBody>
      </p:sp>
    </p:spTree>
    <p:extLst>
      <p:ext uri="{BB962C8B-B14F-4D97-AF65-F5344CB8AC3E}">
        <p14:creationId xmlns:p14="http://schemas.microsoft.com/office/powerpoint/2010/main" val="306642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049337"/>
          </a:xfrm>
        </p:spPr>
        <p:txBody>
          <a:bodyPr/>
          <a:lstStyle/>
          <a:p>
            <a:r>
              <a:rPr lang="en-US" sz="3600" dirty="0">
                <a:solidFill>
                  <a:schemeClr val="bg1"/>
                </a:solidFill>
              </a:rPr>
              <a:t>9b-11: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1066800"/>
            <a:ext cx="8640620" cy="5257800"/>
          </a:xfrm>
        </p:spPr>
        <p:txBody>
          <a:bodyPr/>
          <a:lstStyle/>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Jesus and woman are left behind</a:t>
            </a:r>
          </a:p>
          <a:p>
            <a:pPr>
              <a:spcAft>
                <a:spcPts val="3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He focuses on her spiritual condition: </a:t>
            </a:r>
          </a:p>
          <a:p>
            <a:pPr lvl="1">
              <a:spcAft>
                <a:spcPts val="9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Where are your accusers?</a:t>
            </a:r>
          </a:p>
          <a:p>
            <a:pPr lvl="1">
              <a:spcAft>
                <a:spcPts val="9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No one condemned you?  (stone her)</a:t>
            </a:r>
          </a:p>
          <a:p>
            <a:pPr lvl="1">
              <a:spcAft>
                <a:spcPts val="9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Neither will He – but sin no more!</a:t>
            </a:r>
            <a:endParaRPr lang="en-US" dirty="0">
              <a:solidFill>
                <a:schemeClr val="bg1"/>
              </a:solidFill>
              <a:ea typeface="Verdana" panose="020B0604030504040204" pitchFamily="34" charset="0"/>
              <a:cs typeface="Times New Roman" panose="02020603050405020304" pitchFamily="18" charset="0"/>
            </a:endParaRPr>
          </a:p>
          <a:p>
            <a:pPr marL="0" indent="0">
              <a:spcAft>
                <a:spcPts val="9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6FDC311D-4F31-405A-B3EC-58F5C5E7A995}"/>
              </a:ext>
            </a:extLst>
          </p:cNvPr>
          <p:cNvSpPr/>
          <p:nvPr/>
        </p:nvSpPr>
        <p:spPr>
          <a:xfrm>
            <a:off x="344056" y="4419600"/>
            <a:ext cx="8458200" cy="685800"/>
          </a:xfrm>
          <a:prstGeom prst="rect">
            <a:avLst/>
          </a:prstGeom>
          <a:solidFill>
            <a:schemeClr val="tx1"/>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Sinners need repentance; results–changed life</a:t>
            </a:r>
          </a:p>
        </p:txBody>
      </p:sp>
      <p:sp>
        <p:nvSpPr>
          <p:cNvPr id="8" name="Rectangle 7">
            <a:extLst>
              <a:ext uri="{FF2B5EF4-FFF2-40B4-BE49-F238E27FC236}">
                <a16:creationId xmlns:a16="http://schemas.microsoft.com/office/drawing/2014/main" id="{B29EF47D-74F1-4B5D-A6D1-9729F41525AA}"/>
              </a:ext>
            </a:extLst>
          </p:cNvPr>
          <p:cNvSpPr/>
          <p:nvPr/>
        </p:nvSpPr>
        <p:spPr>
          <a:xfrm>
            <a:off x="344056" y="5257800"/>
            <a:ext cx="8458200" cy="685800"/>
          </a:xfrm>
          <a:prstGeom prst="rect">
            <a:avLst/>
          </a:prstGeom>
          <a:solidFill>
            <a:schemeClr val="tx1"/>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“Sin no more” </a:t>
            </a:r>
            <a:r>
              <a:rPr lang="en-US" sz="3100" b="1" baseline="30000" dirty="0">
                <a:solidFill>
                  <a:srgbClr val="FFFF00"/>
                </a:solidFill>
              </a:rPr>
              <a:t>1</a:t>
            </a:r>
            <a:r>
              <a:rPr lang="en-US" sz="3100" dirty="0"/>
              <a:t>sees her need; </a:t>
            </a:r>
            <a:r>
              <a:rPr lang="en-US" sz="3100" b="1" baseline="30000" dirty="0">
                <a:solidFill>
                  <a:srgbClr val="FFFF00"/>
                </a:solidFill>
              </a:rPr>
              <a:t>2</a:t>
            </a:r>
            <a:r>
              <a:rPr lang="en-US" sz="3100" dirty="0"/>
              <a:t>exhorts her</a:t>
            </a:r>
          </a:p>
        </p:txBody>
      </p:sp>
    </p:spTree>
    <p:extLst>
      <p:ext uri="{BB962C8B-B14F-4D97-AF65-F5344CB8AC3E}">
        <p14:creationId xmlns:p14="http://schemas.microsoft.com/office/powerpoint/2010/main" val="406714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 name="Rounded Rectangle 3">
            <a:extLst>
              <a:ext uri="{FF2B5EF4-FFF2-40B4-BE49-F238E27FC236}">
                <a16:creationId xmlns:a16="http://schemas.microsoft.com/office/drawing/2014/main" id="{B9BA1F64-458F-4E35-A26C-58FBC6013A3B}"/>
              </a:ext>
            </a:extLst>
          </p:cNvPr>
          <p:cNvSpPr/>
          <p:nvPr/>
        </p:nvSpPr>
        <p:spPr bwMode="auto">
          <a:xfrm>
            <a:off x="2503518" y="838200"/>
            <a:ext cx="4144880" cy="457200"/>
          </a:xfrm>
          <a:prstGeom prst="roundRect">
            <a:avLst/>
          </a:prstGeom>
          <a:blipFill>
            <a:blip r:embed="rId2"/>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I</a:t>
            </a:r>
            <a:r>
              <a:rPr kumimoji="0" lang="en-US" sz="2400" i="0" u="none" strike="noStrike" kern="0" cap="none" spc="0" normalizeH="0" baseline="0" noProof="0" dirty="0">
                <a:ln>
                  <a:noFill/>
                </a:ln>
                <a:effectLst/>
                <a:uLnTx/>
                <a:uFillTx/>
                <a:latin typeface="Arial" charset="0"/>
              </a:rPr>
              <a:t>. Textual Criticism</a:t>
            </a:r>
          </a:p>
        </p:txBody>
      </p:sp>
      <p:sp>
        <p:nvSpPr>
          <p:cNvPr id="5" name="Rounded Rectangle 3">
            <a:extLst>
              <a:ext uri="{FF2B5EF4-FFF2-40B4-BE49-F238E27FC236}">
                <a16:creationId xmlns:a16="http://schemas.microsoft.com/office/drawing/2014/main" id="{71B081DF-71F3-438B-826E-0459BE2D1921}"/>
              </a:ext>
            </a:extLst>
          </p:cNvPr>
          <p:cNvSpPr/>
          <p:nvPr/>
        </p:nvSpPr>
        <p:spPr bwMode="auto">
          <a:xfrm>
            <a:off x="1237672" y="2066636"/>
            <a:ext cx="6675372" cy="990600"/>
          </a:xfrm>
          <a:prstGeom prst="roundRect">
            <a:avLst/>
          </a:prstGeom>
          <a:blipFill>
            <a:blip r:embed="rId2"/>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i="0" u="none" strike="noStrike" kern="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rPr>
              <a:t>III</a:t>
            </a:r>
            <a:r>
              <a:rPr kumimoji="0" lang="en-US" sz="4000" i="0" u="none" strike="noStrike" kern="0" cap="none" spc="0" normalizeH="0" baseline="0" noProof="0" dirty="0">
                <a:ln>
                  <a:noFill/>
                </a:ln>
                <a:solidFill>
                  <a:srgbClr val="000066"/>
                </a:solidFill>
                <a:effectLst/>
                <a:uLnTx/>
                <a:uFillTx/>
                <a:latin typeface="Arial" charset="0"/>
              </a:rPr>
              <a:t>.</a:t>
            </a:r>
            <a:r>
              <a:rPr kumimoji="0" lang="en-US" sz="3600" i="0" u="none" strike="noStrike" kern="0" cap="none" spc="0" normalizeH="0" baseline="0" noProof="0" dirty="0">
                <a:ln>
                  <a:noFill/>
                </a:ln>
                <a:solidFill>
                  <a:srgbClr val="000066"/>
                </a:solidFill>
                <a:effectLst/>
                <a:uLnTx/>
                <a:uFillTx/>
                <a:latin typeface="Arial" charset="0"/>
              </a:rPr>
              <a:t> </a:t>
            </a:r>
            <a:r>
              <a:rPr kumimoji="0" lang="en-US" sz="4000" i="0" u="none" strike="noStrike" kern="0" cap="none" spc="0" normalizeH="0" baseline="0" noProof="0" dirty="0">
                <a:ln>
                  <a:noFill/>
                </a:ln>
                <a:solidFill>
                  <a:srgbClr val="000066"/>
                </a:solidFill>
                <a:effectLst/>
                <a:uLnTx/>
                <a:uFillTx/>
                <a:latin typeface="Arial" charset="0"/>
              </a:rPr>
              <a:t>Twofold Correction</a:t>
            </a:r>
            <a:endParaRPr kumimoji="0" lang="en-US" sz="4000" i="0" u="none" strike="noStrike" kern="0" cap="none" spc="0" normalizeH="0" baseline="0" noProof="0" dirty="0">
              <a:ln>
                <a:noFill/>
              </a:ln>
              <a:solidFill>
                <a:srgbClr val="000000"/>
              </a:solidFill>
              <a:effectLst/>
              <a:uLnTx/>
              <a:uFillTx/>
              <a:latin typeface="Arial" charset="0"/>
            </a:endParaRPr>
          </a:p>
        </p:txBody>
      </p:sp>
      <p:sp>
        <p:nvSpPr>
          <p:cNvPr id="6" name="Rounded Rectangle 3">
            <a:extLst>
              <a:ext uri="{FF2B5EF4-FFF2-40B4-BE49-F238E27FC236}">
                <a16:creationId xmlns:a16="http://schemas.microsoft.com/office/drawing/2014/main" id="{410943EF-E199-4061-A6A3-9C0AD5614574}"/>
              </a:ext>
            </a:extLst>
          </p:cNvPr>
          <p:cNvSpPr/>
          <p:nvPr/>
        </p:nvSpPr>
        <p:spPr bwMode="auto">
          <a:xfrm>
            <a:off x="2505364" y="1447800"/>
            <a:ext cx="4144880" cy="457200"/>
          </a:xfrm>
          <a:prstGeom prst="roundRect">
            <a:avLst/>
          </a:prstGeom>
          <a:blipFill>
            <a:blip r:embed="rId2"/>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II</a:t>
            </a:r>
            <a:r>
              <a:rPr kumimoji="0" lang="en-US" sz="2400" i="0" u="none" strike="noStrike" kern="0" cap="none" spc="0" normalizeH="0" baseline="0" noProof="0" dirty="0">
                <a:ln>
                  <a:noFill/>
                </a:ln>
                <a:effectLst/>
                <a:uLnTx/>
                <a:uFillTx/>
                <a:latin typeface="Arial" charset="0"/>
              </a:rPr>
              <a:t>. Temple Conflict</a:t>
            </a:r>
          </a:p>
        </p:txBody>
      </p:sp>
    </p:spTree>
    <p:extLst>
      <p:ext uri="{BB962C8B-B14F-4D97-AF65-F5344CB8AC3E}">
        <p14:creationId xmlns:p14="http://schemas.microsoft.com/office/powerpoint/2010/main" val="1828509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668337"/>
          </a:xfrm>
        </p:spPr>
        <p:txBody>
          <a:bodyPr/>
          <a:lstStyle/>
          <a:p>
            <a:r>
              <a:rPr lang="en-US" sz="2800" dirty="0">
                <a:solidFill>
                  <a:schemeClr val="bg1"/>
                </a:solidFill>
              </a:rPr>
              <a:t>1. </a:t>
            </a:r>
            <a:r>
              <a:rPr lang="en-US" sz="3600" dirty="0">
                <a:solidFill>
                  <a:srgbClr val="CCFFFF"/>
                </a:solidFill>
              </a:rPr>
              <a:t>The Saving Lord</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867400"/>
          </a:xfrm>
        </p:spPr>
        <p:txBody>
          <a:bodyPr/>
          <a:lstStyle/>
          <a:p>
            <a:pPr marL="457200" lvl="1" indent="-457200">
              <a:spcBef>
                <a:spcPts val="0"/>
              </a:spcBef>
              <a:spcAft>
                <a:spcPts val="900"/>
              </a:spcAft>
              <a:buSzPts val="1400"/>
              <a:buFont typeface="Wingdings" panose="05000000000000000000" pitchFamily="2" charset="2"/>
              <a:buChar char="q"/>
            </a:pPr>
            <a:r>
              <a:rPr lang="en-US" sz="3200" dirty="0">
                <a:solidFill>
                  <a:srgbClr val="FFFFCC"/>
                </a:solidFill>
                <a:ea typeface="Times New Roman" panose="02020603050405020304" pitchFamily="18" charset="0"/>
              </a:rPr>
              <a:t>Sacrificial love of souls</a:t>
            </a:r>
          </a:p>
          <a:p>
            <a:pPr marL="457200" lvl="1" indent="-457200">
              <a:spcBef>
                <a:spcPts val="0"/>
              </a:spcBef>
              <a:spcAft>
                <a:spcPts val="900"/>
              </a:spcAft>
              <a:buSzPts val="1400"/>
              <a:buFont typeface="Wingdings" panose="05000000000000000000" pitchFamily="2" charset="2"/>
              <a:buChar char="q"/>
            </a:pPr>
            <a:r>
              <a:rPr lang="en-US" sz="3200" dirty="0">
                <a:solidFill>
                  <a:srgbClr val="FFFFCC"/>
                </a:solidFill>
                <a:ea typeface="Times New Roman" panose="02020603050405020304" pitchFamily="18" charset="0"/>
              </a:rPr>
              <a:t>Intense hatred for sin</a:t>
            </a:r>
          </a:p>
          <a:p>
            <a:pPr marL="457200" lvl="1" indent="-457200">
              <a:spcBef>
                <a:spcPts val="0"/>
              </a:spcBef>
              <a:spcAft>
                <a:spcPts val="900"/>
              </a:spcAft>
              <a:buSzPts val="1400"/>
              <a:buFont typeface="Wingdings" panose="05000000000000000000" pitchFamily="2" charset="2"/>
              <a:buChar char="q"/>
            </a:pPr>
            <a:r>
              <a:rPr lang="en-US" sz="3200" dirty="0">
                <a:solidFill>
                  <a:srgbClr val="FFFFCC"/>
                </a:solidFill>
                <a:ea typeface="Times New Roman" panose="02020603050405020304" pitchFamily="18" charset="0"/>
              </a:rPr>
              <a:t>Unfathomable wisdom</a:t>
            </a:r>
          </a:p>
          <a:p>
            <a:pPr marL="457200" lvl="1" indent="-457200">
              <a:spcBef>
                <a:spcPts val="0"/>
              </a:spcBef>
              <a:spcAft>
                <a:spcPts val="900"/>
              </a:spcAft>
              <a:buSzPts val="1400"/>
              <a:buFont typeface="Wingdings" panose="05000000000000000000" pitchFamily="2" charset="2"/>
              <a:buChar char="q"/>
            </a:pPr>
            <a:r>
              <a:rPr lang="en-US" sz="3200" dirty="0">
                <a:solidFill>
                  <a:srgbClr val="FFFFCC"/>
                </a:solidFill>
                <a:ea typeface="Times New Roman" panose="02020603050405020304" pitchFamily="18" charset="0"/>
              </a:rPr>
              <a:t>Deep insight into minds of men </a:t>
            </a:r>
            <a:endParaRPr lang="en-US" sz="2800" dirty="0">
              <a:solidFill>
                <a:srgbClr val="FFFFCC"/>
              </a:solidFill>
              <a:ea typeface="Times New Roman" panose="02020603050405020304" pitchFamily="18" charset="0"/>
            </a:endParaRPr>
          </a:p>
          <a:p>
            <a:pPr marL="803275" lvl="2" indent="-230188">
              <a:spcBef>
                <a:spcPts val="0"/>
              </a:spcBef>
              <a:spcAft>
                <a:spcPts val="900"/>
              </a:spcAft>
              <a:buSzPts val="1400"/>
              <a:buFont typeface="Arial" panose="020B0604020202020204" pitchFamily="34" charset="0"/>
              <a:buChar char="•"/>
            </a:pPr>
            <a:r>
              <a:rPr lang="en-US" sz="3200" dirty="0">
                <a:solidFill>
                  <a:srgbClr val="FFFFCC"/>
                </a:solidFill>
                <a:ea typeface="Times New Roman" panose="02020603050405020304" pitchFamily="18" charset="0"/>
              </a:rPr>
              <a:t>Condemns both </a:t>
            </a:r>
          </a:p>
          <a:p>
            <a:pPr marL="803275" lvl="2" indent="-230188">
              <a:spcBef>
                <a:spcPts val="0"/>
              </a:spcBef>
              <a:spcAft>
                <a:spcPts val="900"/>
              </a:spcAft>
              <a:buSzPts val="1400"/>
              <a:buFont typeface="Arial" panose="020B0604020202020204" pitchFamily="34" charset="0"/>
              <a:buChar char="•"/>
            </a:pPr>
            <a:r>
              <a:rPr lang="en-US" sz="3200" dirty="0">
                <a:solidFill>
                  <a:srgbClr val="FFFFCC"/>
                </a:solidFill>
                <a:ea typeface="Times New Roman" panose="02020603050405020304" pitchFamily="18" charset="0"/>
              </a:rPr>
              <a:t>Compassionate to both </a:t>
            </a:r>
            <a:r>
              <a:rPr lang="en-US" sz="3200" dirty="0">
                <a:solidFill>
                  <a:schemeClr val="bg1"/>
                </a:solidFill>
                <a:ea typeface="Times New Roman" panose="02020603050405020304" pitchFamily="18" charset="0"/>
              </a:rPr>
              <a:t>(11; Mt.23:37)</a:t>
            </a: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3570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668337"/>
          </a:xfrm>
        </p:spPr>
        <p:txBody>
          <a:bodyPr/>
          <a:lstStyle/>
          <a:p>
            <a:r>
              <a:rPr lang="en-US" sz="2800" dirty="0">
                <a:solidFill>
                  <a:schemeClr val="bg1"/>
                </a:solidFill>
              </a:rPr>
              <a:t>2. </a:t>
            </a:r>
            <a:r>
              <a:rPr lang="en-US" sz="3600" dirty="0">
                <a:solidFill>
                  <a:srgbClr val="CCFFFF"/>
                </a:solidFill>
              </a:rPr>
              <a:t>The Sinful Woman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867400"/>
          </a:xfrm>
        </p:spPr>
        <p:txBody>
          <a:bodyPr/>
          <a:lstStyle/>
          <a:p>
            <a:pPr marL="176213" lvl="1" indent="-176213">
              <a:spcBef>
                <a:spcPts val="0"/>
              </a:spcBef>
              <a:spcAft>
                <a:spcPts val="900"/>
              </a:spcAft>
              <a:buSzPts val="1400"/>
              <a:buFont typeface="Arial" panose="020B0604020202020204" pitchFamily="34" charset="0"/>
              <a:buChar char="•"/>
            </a:pPr>
            <a:r>
              <a:rPr lang="en-US" sz="3200" dirty="0">
                <a:solidFill>
                  <a:srgbClr val="FFFFCC"/>
                </a:solidFill>
                <a:ea typeface="Times New Roman" panose="02020603050405020304" pitchFamily="18" charset="0"/>
              </a:rPr>
              <a:t>Guilty as charged</a:t>
            </a:r>
          </a:p>
          <a:p>
            <a:pPr marL="176213" lvl="1" indent="-176213">
              <a:spcBef>
                <a:spcPts val="0"/>
              </a:spcBef>
              <a:spcAft>
                <a:spcPts val="900"/>
              </a:spcAft>
              <a:buSzPts val="1400"/>
              <a:buFont typeface="Arial" panose="020B0604020202020204" pitchFamily="34" charset="0"/>
              <a:buChar char="•"/>
            </a:pPr>
            <a:r>
              <a:rPr lang="en-US" sz="3200" dirty="0">
                <a:solidFill>
                  <a:srgbClr val="FFFFCC"/>
                </a:solidFill>
                <a:ea typeface="Times New Roman" panose="02020603050405020304" pitchFamily="18" charset="0"/>
              </a:rPr>
              <a:t>Pharisees use and abuse her; no pity</a:t>
            </a:r>
          </a:p>
          <a:p>
            <a:endParaRPr lang="en-US" dirty="0">
              <a:solidFill>
                <a:schemeClr val="bg1"/>
              </a:solidFill>
              <a:ea typeface="Verdana" panose="020B0604030504040204" pitchFamily="34" charset="0"/>
              <a:cs typeface="Times New Roman" panose="02020603050405020304" pitchFamily="18" charset="0"/>
            </a:endParaRPr>
          </a:p>
        </p:txBody>
      </p:sp>
      <p:sp>
        <p:nvSpPr>
          <p:cNvPr id="8" name="Rounded Rectangle 3">
            <a:extLst>
              <a:ext uri="{FF2B5EF4-FFF2-40B4-BE49-F238E27FC236}">
                <a16:creationId xmlns:a16="http://schemas.microsoft.com/office/drawing/2014/main" id="{0A7F6A16-BAB8-40C0-993F-DBB6A4985848}"/>
              </a:ext>
            </a:extLst>
          </p:cNvPr>
          <p:cNvSpPr/>
          <p:nvPr/>
        </p:nvSpPr>
        <p:spPr bwMode="auto">
          <a:xfrm>
            <a:off x="2133600" y="2209800"/>
            <a:ext cx="4876800" cy="838200"/>
          </a:xfrm>
          <a:prstGeom prst="roundRect">
            <a:avLst/>
          </a:prstGeom>
          <a:solidFill>
            <a:srgbClr val="800000"/>
          </a:solidFill>
          <a:ln w="9525" cap="flat" cmpd="sng" algn="ctr">
            <a:solidFill>
              <a:srgbClr val="0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FFFF00"/>
                </a:solidFill>
                <a:effectLst/>
                <a:uLnTx/>
                <a:uFillTx/>
                <a:latin typeface="Arial" charset="0"/>
              </a:rPr>
              <a:t>“She deserves none!”</a:t>
            </a:r>
          </a:p>
        </p:txBody>
      </p:sp>
      <p:sp>
        <p:nvSpPr>
          <p:cNvPr id="9" name="Rectangle 8">
            <a:extLst>
              <a:ext uri="{FF2B5EF4-FFF2-40B4-BE49-F238E27FC236}">
                <a16:creationId xmlns:a16="http://schemas.microsoft.com/office/drawing/2014/main" id="{A2610FA9-229B-4E93-8C08-13189EC58124}"/>
              </a:ext>
            </a:extLst>
          </p:cNvPr>
          <p:cNvSpPr/>
          <p:nvPr/>
        </p:nvSpPr>
        <p:spPr bwMode="auto">
          <a:xfrm>
            <a:off x="1828800" y="3352800"/>
            <a:ext cx="5486400" cy="18288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rgbClr val="FFFF99"/>
                </a:solidFill>
                <a:latin typeface="Calibri" panose="020F0502020204030204" pitchFamily="34" charset="0"/>
                <a:cs typeface="Calibri" panose="020F0502020204030204" pitchFamily="34" charset="0"/>
              </a:rPr>
              <a:t>▪</a:t>
            </a:r>
            <a:r>
              <a:rPr lang="en-US" sz="3400" dirty="0">
                <a:solidFill>
                  <a:schemeClr val="bg1"/>
                </a:solidFill>
                <a:latin typeface="Calibri" panose="020F0502020204030204" pitchFamily="34" charset="0"/>
                <a:cs typeface="Calibri" panose="020F0502020204030204" pitchFamily="34" charset="0"/>
              </a:rPr>
              <a:t>James 2:12-13</a:t>
            </a:r>
          </a:p>
          <a:p>
            <a:pPr algn="ctr"/>
            <a:r>
              <a:rPr lang="en-US" sz="3400" dirty="0">
                <a:solidFill>
                  <a:srgbClr val="FFFF99"/>
                </a:solidFill>
                <a:latin typeface="Calibri" panose="020F0502020204030204" pitchFamily="34" charset="0"/>
                <a:cs typeface="Calibri" panose="020F0502020204030204" pitchFamily="34" charset="0"/>
              </a:rPr>
              <a:t>▪“Hate sin, love sinner”</a:t>
            </a:r>
          </a:p>
          <a:p>
            <a:pPr algn="ctr"/>
            <a:r>
              <a:rPr lang="en-US" sz="3400" dirty="0">
                <a:solidFill>
                  <a:srgbClr val="FFFF99"/>
                </a:solidFill>
                <a:latin typeface="Calibri" panose="020F0502020204030204" pitchFamily="34" charset="0"/>
                <a:cs typeface="Calibri" panose="020F0502020204030204" pitchFamily="34" charset="0"/>
              </a:rPr>
              <a:t>▪</a:t>
            </a:r>
            <a:r>
              <a:rPr lang="en-US" sz="3400" dirty="0">
                <a:solidFill>
                  <a:schemeClr val="bg1"/>
                </a:solidFill>
                <a:latin typeface="Calibri" panose="020F0502020204030204" pitchFamily="34" charset="0"/>
                <a:cs typeface="Calibri" panose="020F0502020204030204" pitchFamily="34" charset="0"/>
              </a:rPr>
              <a:t>Hosea 1-3 (2:23).   Mt.18</a:t>
            </a:r>
          </a:p>
        </p:txBody>
      </p:sp>
    </p:spTree>
    <p:extLst>
      <p:ext uri="{BB962C8B-B14F-4D97-AF65-F5344CB8AC3E}">
        <p14:creationId xmlns:p14="http://schemas.microsoft.com/office/powerpoint/2010/main" val="11045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1025526"/>
          </a:xfrm>
        </p:spPr>
        <p:txBody>
          <a:bodyPr/>
          <a:lstStyle/>
          <a:p>
            <a:r>
              <a:rPr lang="en-US" sz="3600" dirty="0">
                <a:solidFill>
                  <a:schemeClr val="bg1"/>
                </a:solidFill>
              </a:rPr>
              <a:t>Prophets wrote Bible;</a:t>
            </a:r>
            <a:br>
              <a:rPr lang="en-US" sz="3600" dirty="0">
                <a:solidFill>
                  <a:schemeClr val="bg1"/>
                </a:solidFill>
              </a:rPr>
            </a:br>
            <a:r>
              <a:rPr lang="en-US" sz="3600" dirty="0">
                <a:solidFill>
                  <a:schemeClr val="bg1"/>
                </a:solidFill>
              </a:rPr>
              <a:t>God inspired (2 Tim.3:16-17)</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447800"/>
            <a:ext cx="8382000" cy="4953000"/>
          </a:xfrm>
        </p:spPr>
        <p:txBody>
          <a:bodyPr/>
          <a:lstStyle/>
          <a:p>
            <a:pPr marL="0" indent="0" algn="ctr">
              <a:spcAft>
                <a:spcPts val="600"/>
              </a:spcAft>
              <a:buNone/>
            </a:pPr>
            <a:r>
              <a:rPr lang="en-US" dirty="0">
                <a:solidFill>
                  <a:srgbClr val="CCFFFF"/>
                </a:solidFill>
                <a:ea typeface="Verdana" panose="020B0604030504040204" pitchFamily="34" charset="0"/>
                <a:cs typeface="Times New Roman" panose="02020603050405020304" pitchFamily="18" charset="0"/>
              </a:rPr>
              <a:t>At least three times, God wrote</a:t>
            </a:r>
            <a:br>
              <a:rPr lang="en-US" dirty="0">
                <a:solidFill>
                  <a:srgbClr val="CCFFFF"/>
                </a:solidFill>
                <a:ea typeface="Verdana" panose="020B0604030504040204" pitchFamily="34" charset="0"/>
                <a:cs typeface="Times New Roman" panose="02020603050405020304" pitchFamily="18" charset="0"/>
              </a:rPr>
            </a:br>
            <a:r>
              <a:rPr lang="en-US" dirty="0">
                <a:solidFill>
                  <a:srgbClr val="CCFFFF"/>
                </a:solidFill>
                <a:ea typeface="Verdana" panose="020B0604030504040204" pitchFamily="34" charset="0"/>
                <a:cs typeface="Times New Roman" panose="02020603050405020304" pitchFamily="18" charset="0"/>
              </a:rPr>
              <a:t>without aid of men</a:t>
            </a:r>
          </a:p>
          <a:p>
            <a:pPr marL="0" indent="0">
              <a:spcAft>
                <a:spcPts val="600"/>
              </a:spcAft>
              <a:buNone/>
            </a:pPr>
            <a:r>
              <a:rPr lang="en-US" sz="2400" dirty="0">
                <a:solidFill>
                  <a:srgbClr val="00FFCC"/>
                </a:solidFill>
                <a:ea typeface="Verdana" panose="020B0604030504040204" pitchFamily="34" charset="0"/>
                <a:cs typeface="Times New Roman" panose="02020603050405020304" pitchFamily="18" charset="0"/>
              </a:rPr>
              <a:t>1. </a:t>
            </a:r>
            <a:r>
              <a:rPr lang="en-US" dirty="0">
                <a:solidFill>
                  <a:srgbClr val="FFFF99"/>
                </a:solidFill>
                <a:ea typeface="Verdana" panose="020B0604030504040204" pitchFamily="34" charset="0"/>
                <a:cs typeface="Times New Roman" panose="02020603050405020304" pitchFamily="18" charset="0"/>
              </a:rPr>
              <a:t>Law on Sinai, </a:t>
            </a:r>
            <a:r>
              <a:rPr lang="en-US" dirty="0">
                <a:solidFill>
                  <a:schemeClr val="bg1"/>
                </a:solidFill>
                <a:ea typeface="Verdana" panose="020B0604030504040204" pitchFamily="34" charset="0"/>
                <a:cs typeface="Times New Roman" panose="02020603050405020304" pitchFamily="18" charset="0"/>
              </a:rPr>
              <a:t>Ex.31:18   [34:28]</a:t>
            </a:r>
          </a:p>
          <a:p>
            <a:pPr marL="0" indent="0">
              <a:spcAft>
                <a:spcPts val="600"/>
              </a:spcAft>
              <a:buNone/>
            </a:pPr>
            <a:r>
              <a:rPr lang="en-US" sz="2400" dirty="0">
                <a:solidFill>
                  <a:srgbClr val="00FFCC"/>
                </a:solidFill>
                <a:ea typeface="Verdana" panose="020B0604030504040204" pitchFamily="34" charset="0"/>
                <a:cs typeface="Times New Roman" panose="02020603050405020304" pitchFamily="18" charset="0"/>
              </a:rPr>
              <a:t>2. </a:t>
            </a:r>
            <a:r>
              <a:rPr lang="en-US" dirty="0">
                <a:solidFill>
                  <a:srgbClr val="FFFF99"/>
                </a:solidFill>
                <a:ea typeface="Verdana" panose="020B0604030504040204" pitchFamily="34" charset="0"/>
                <a:cs typeface="Times New Roman" panose="02020603050405020304" pitchFamily="18" charset="0"/>
              </a:rPr>
              <a:t>Lost in Palace, </a:t>
            </a:r>
            <a:r>
              <a:rPr lang="en-US" dirty="0">
                <a:solidFill>
                  <a:schemeClr val="bg1"/>
                </a:solidFill>
                <a:ea typeface="Verdana" panose="020B0604030504040204" pitchFamily="34" charset="0"/>
                <a:cs typeface="Times New Roman" panose="02020603050405020304" pitchFamily="18" charset="0"/>
              </a:rPr>
              <a:t>Dn.5:5, 24</a:t>
            </a:r>
          </a:p>
          <a:p>
            <a:pPr marL="0" indent="0">
              <a:spcAft>
                <a:spcPts val="600"/>
              </a:spcAft>
              <a:buNone/>
            </a:pPr>
            <a:r>
              <a:rPr lang="en-US" sz="2400" dirty="0">
                <a:solidFill>
                  <a:srgbClr val="00FFCC"/>
                </a:solidFill>
                <a:ea typeface="Verdana" panose="020B0604030504040204" pitchFamily="34" charset="0"/>
                <a:cs typeface="Times New Roman" panose="02020603050405020304" pitchFamily="18" charset="0"/>
              </a:rPr>
              <a:t>3. </a:t>
            </a:r>
            <a:r>
              <a:rPr lang="en-US" dirty="0">
                <a:solidFill>
                  <a:srgbClr val="FFFF99"/>
                </a:solidFill>
                <a:ea typeface="Verdana" panose="020B0604030504040204" pitchFamily="34" charset="0"/>
                <a:cs typeface="Times New Roman" panose="02020603050405020304" pitchFamily="18" charset="0"/>
              </a:rPr>
              <a:t>Love on Temple floor, </a:t>
            </a:r>
            <a:r>
              <a:rPr lang="en-US" dirty="0">
                <a:solidFill>
                  <a:schemeClr val="bg1"/>
                </a:solidFill>
                <a:ea typeface="Verdana" panose="020B0604030504040204" pitchFamily="34" charset="0"/>
                <a:cs typeface="Times New Roman" panose="02020603050405020304" pitchFamily="18" charset="0"/>
              </a:rPr>
              <a:t>Jn.8:53-8:11</a:t>
            </a:r>
          </a:p>
        </p:txBody>
      </p:sp>
      <p:sp>
        <p:nvSpPr>
          <p:cNvPr id="8" name="Rounded Rectangle 3">
            <a:extLst>
              <a:ext uri="{FF2B5EF4-FFF2-40B4-BE49-F238E27FC236}">
                <a16:creationId xmlns:a16="http://schemas.microsoft.com/office/drawing/2014/main" id="{78F38D1A-E632-4C75-A231-1F00AEEC157B}"/>
              </a:ext>
            </a:extLst>
          </p:cNvPr>
          <p:cNvSpPr/>
          <p:nvPr/>
        </p:nvSpPr>
        <p:spPr bwMode="auto">
          <a:xfrm>
            <a:off x="2209800" y="4800600"/>
            <a:ext cx="4724400" cy="1219200"/>
          </a:xfrm>
          <a:prstGeom prst="roundRect">
            <a:avLst/>
          </a:prstGeom>
          <a:blipFill>
            <a:blip r:embed="rId2"/>
            <a:tile tx="0" ty="0" sx="100000" sy="100000" flip="none" algn="tl"/>
          </a:blip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50000"/>
                  </a:srgbClr>
                </a:solidFill>
                <a:effectLst/>
                <a:uLnTx/>
                <a:uFillTx/>
                <a:latin typeface="Arial" charset="0"/>
              </a:rPr>
              <a:t>Content</a:t>
            </a:r>
            <a:r>
              <a:rPr kumimoji="0" lang="en-US" sz="3200" b="0" i="0" u="none" strike="noStrike" kern="0" cap="none" spc="0" normalizeH="0" baseline="0" noProof="0" dirty="0">
                <a:ln>
                  <a:noFill/>
                </a:ln>
                <a:solidFill>
                  <a:srgbClr val="000000"/>
                </a:solidFill>
                <a:effectLst/>
                <a:uLnTx/>
                <a:uFillTx/>
                <a:latin typeface="Arial" charset="0"/>
              </a:rPr>
              <a:t>:  </a:t>
            </a:r>
            <a:r>
              <a:rPr kumimoji="0" lang="en-US" sz="3200" b="0" i="0" u="none" strike="noStrike" kern="0" cap="none" spc="0" normalizeH="0" baseline="0" noProof="0" dirty="0">
                <a:ln>
                  <a:noFill/>
                </a:ln>
                <a:solidFill>
                  <a:srgbClr val="00007D">
                    <a:lumMod val="75000"/>
                  </a:srgbClr>
                </a:solidFill>
                <a:effectLst/>
                <a:uLnTx/>
                <a:uFillTx/>
                <a:latin typeface="Arial" charset="0"/>
              </a:rPr>
              <a:t>unknown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50000"/>
                  </a:srgbClr>
                </a:solidFill>
                <a:effectLst/>
                <a:uLnTx/>
                <a:uFillTx/>
                <a:latin typeface="Arial" charset="0"/>
              </a:rPr>
              <a:t>Consequence</a:t>
            </a:r>
            <a:r>
              <a:rPr kumimoji="0" lang="en-US" sz="3200" b="0" i="0" u="none" strike="noStrike" kern="0" cap="none" spc="0" normalizeH="0" baseline="0" noProof="0" dirty="0">
                <a:ln>
                  <a:noFill/>
                </a:ln>
                <a:solidFill>
                  <a:srgbClr val="000000"/>
                </a:solidFill>
                <a:effectLst/>
                <a:uLnTx/>
                <a:uFillTx/>
                <a:latin typeface="Arial" charset="0"/>
              </a:rPr>
              <a:t>:  </a:t>
            </a:r>
            <a:r>
              <a:rPr kumimoji="0" lang="en-US" sz="3200" b="0" i="0" u="none" strike="noStrike" kern="0" cap="none" spc="0" normalizeH="0" baseline="0" noProof="0" dirty="0">
                <a:ln>
                  <a:noFill/>
                </a:ln>
                <a:solidFill>
                  <a:srgbClr val="00007D">
                    <a:lumMod val="75000"/>
                  </a:srgbClr>
                </a:solidFill>
                <a:effectLst/>
                <a:uLnTx/>
                <a:uFillTx/>
                <a:latin typeface="Arial" charset="0"/>
              </a:rPr>
              <a:t>love</a:t>
            </a:r>
          </a:p>
        </p:txBody>
      </p:sp>
    </p:spTree>
    <p:extLst>
      <p:ext uri="{BB962C8B-B14F-4D97-AF65-F5344CB8AC3E}">
        <p14:creationId xmlns:p14="http://schemas.microsoft.com/office/powerpoint/2010/main" val="117665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668337"/>
          </a:xfrm>
        </p:spPr>
        <p:txBody>
          <a:bodyPr/>
          <a:lstStyle/>
          <a:p>
            <a:r>
              <a:rPr lang="en-US" sz="2800" dirty="0">
                <a:solidFill>
                  <a:schemeClr val="bg1"/>
                </a:solidFill>
              </a:rPr>
              <a:t>2. </a:t>
            </a:r>
            <a:r>
              <a:rPr lang="en-US" sz="3600" dirty="0">
                <a:solidFill>
                  <a:srgbClr val="CCFFFF"/>
                </a:solidFill>
              </a:rPr>
              <a:t>The Sinful Woman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867400"/>
          </a:xfrm>
        </p:spPr>
        <p:txBody>
          <a:bodyPr/>
          <a:lstStyle/>
          <a:p>
            <a:r>
              <a:rPr lang="en-US" dirty="0">
                <a:solidFill>
                  <a:srgbClr val="FFFFCC"/>
                </a:solidFill>
                <a:latin typeface="Calibri" pitchFamily="34" charset="0"/>
              </a:rPr>
              <a:t>“Sin no more” is merciful.   </a:t>
            </a:r>
          </a:p>
          <a:p>
            <a:pPr>
              <a:spcAft>
                <a:spcPts val="600"/>
              </a:spcAft>
            </a:pPr>
            <a:r>
              <a:rPr lang="en-US" dirty="0">
                <a:solidFill>
                  <a:srgbClr val="FFFFCC"/>
                </a:solidFill>
                <a:latin typeface="Calibri" pitchFamily="34" charset="0"/>
                <a:ea typeface="Verdana" panose="020B0604030504040204" pitchFamily="34" charset="0"/>
                <a:cs typeface="Times New Roman" panose="02020603050405020304" pitchFamily="18" charset="0"/>
              </a:rPr>
              <a:t>Jn.5</a:t>
            </a:r>
            <a:r>
              <a:rPr lang="en-US" baseline="30000" dirty="0">
                <a:solidFill>
                  <a:schemeClr val="bg1"/>
                </a:solidFill>
                <a:latin typeface="Calibri" pitchFamily="34" charset="0"/>
                <a:ea typeface="Verdana" panose="020B0604030504040204" pitchFamily="34" charset="0"/>
                <a:cs typeface="Times New Roman" panose="02020603050405020304" pitchFamily="18" charset="0"/>
              </a:rPr>
              <a:t>14</a:t>
            </a:r>
            <a:r>
              <a:rPr lang="en-US" dirty="0">
                <a:solidFill>
                  <a:srgbClr val="FFFFCC"/>
                </a:solidFill>
                <a:latin typeface="Calibri" pitchFamily="34" charset="0"/>
                <a:ea typeface="Verdana" panose="020B0604030504040204" pitchFamily="34" charset="0"/>
                <a:cs typeface="Times New Roman" panose="02020603050405020304" pitchFamily="18" charset="0"/>
              </a:rPr>
              <a:t>, </a:t>
            </a:r>
            <a:r>
              <a:rPr lang="en-US" dirty="0">
                <a:solidFill>
                  <a:schemeClr val="bg1"/>
                </a:solidFill>
                <a:latin typeface="Calibri" pitchFamily="34" charset="0"/>
                <a:ea typeface="Verdana" panose="020B0604030504040204" pitchFamily="34" charset="0"/>
                <a:cs typeface="Times New Roman" panose="02020603050405020304" pitchFamily="18" charset="0"/>
              </a:rPr>
              <a:t>Afterward Jesus found him in the temple, and said to him, “See, you have been made well. Sin no more, lest a worse thing come upon you.”</a:t>
            </a:r>
          </a:p>
          <a:p>
            <a:r>
              <a:rPr lang="en-US" dirty="0">
                <a:solidFill>
                  <a:srgbClr val="FFFFCC"/>
                </a:solidFill>
                <a:latin typeface="Calibri" pitchFamily="34" charset="0"/>
                <a:ea typeface="Verdana" panose="020B0604030504040204" pitchFamily="34" charset="0"/>
                <a:cs typeface="Times New Roman" panose="02020603050405020304" pitchFamily="18" charset="0"/>
              </a:rPr>
              <a:t>Hb.10</a:t>
            </a:r>
            <a:r>
              <a:rPr lang="en-US" baseline="30000" dirty="0">
                <a:solidFill>
                  <a:schemeClr val="bg1"/>
                </a:solidFill>
                <a:latin typeface="Calibri" pitchFamily="34" charset="0"/>
                <a:ea typeface="Verdana" panose="020B0604030504040204" pitchFamily="34" charset="0"/>
                <a:cs typeface="Times New Roman" panose="02020603050405020304" pitchFamily="18" charset="0"/>
              </a:rPr>
              <a:t>29</a:t>
            </a:r>
            <a:r>
              <a:rPr lang="en-US" dirty="0">
                <a:solidFill>
                  <a:srgbClr val="FFFFCC"/>
                </a:solidFill>
                <a:latin typeface="Calibri" pitchFamily="34" charset="0"/>
                <a:ea typeface="Verdana" panose="020B0604030504040204" pitchFamily="34" charset="0"/>
                <a:cs typeface="Times New Roman" panose="02020603050405020304" pitchFamily="18" charset="0"/>
              </a:rPr>
              <a:t>  </a:t>
            </a:r>
            <a:r>
              <a:rPr lang="en-US" dirty="0">
                <a:solidFill>
                  <a:schemeClr val="bg1"/>
                </a:solidFill>
                <a:latin typeface="Calibri" pitchFamily="34" charset="0"/>
                <a:ea typeface="Verdana" panose="020B0604030504040204" pitchFamily="34" charset="0"/>
                <a:cs typeface="Times New Roman" panose="02020603050405020304" pitchFamily="18" charset="0"/>
              </a:rPr>
              <a:t>Of how much worse punishment, do you suppose, will he be thought worthy who has trampled the Son of God underfoot, counted the blood of the covenant by which he was sanctified a common thing, and insulted the Spirit of grace?</a:t>
            </a:r>
          </a:p>
          <a:p>
            <a:pPr marL="0" indent="0">
              <a:buNone/>
            </a:pPr>
            <a:endParaRPr lang="en-US" dirty="0">
              <a:solidFill>
                <a:srgbClr val="FFFFCC"/>
              </a:solidFill>
              <a:latin typeface="Calibri"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9829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668337"/>
          </a:xfrm>
        </p:spPr>
        <p:txBody>
          <a:bodyPr/>
          <a:lstStyle/>
          <a:p>
            <a:r>
              <a:rPr lang="en-US" sz="2800" dirty="0">
                <a:solidFill>
                  <a:schemeClr val="bg1"/>
                </a:solidFill>
              </a:rPr>
              <a:t>2. </a:t>
            </a:r>
            <a:r>
              <a:rPr lang="en-US" sz="3600" dirty="0">
                <a:solidFill>
                  <a:srgbClr val="CCFFFF"/>
                </a:solidFill>
              </a:rPr>
              <a:t>The Sinful Woman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867400"/>
          </a:xfrm>
        </p:spPr>
        <p:txBody>
          <a:bodyPr/>
          <a:lstStyle/>
          <a:p>
            <a:r>
              <a:rPr lang="en-US" sz="3400" dirty="0">
                <a:solidFill>
                  <a:srgbClr val="FFFFCC"/>
                </a:solidFill>
                <a:latin typeface="Calibri" pitchFamily="34" charset="0"/>
              </a:rPr>
              <a:t>Popular advice is unmerciful – </a:t>
            </a:r>
            <a:endParaRPr lang="en-US" sz="3400" dirty="0">
              <a:solidFill>
                <a:schemeClr val="bg1"/>
              </a:solidFill>
              <a:latin typeface="Calibri" pitchFamily="34" charset="0"/>
              <a:ea typeface="Verdana" panose="020B0604030504040204" pitchFamily="34" charset="0"/>
              <a:cs typeface="Times New Roman" panose="02020603050405020304" pitchFamily="18" charset="0"/>
            </a:endParaRPr>
          </a:p>
          <a:p>
            <a:pPr marL="0" indent="0">
              <a:buNone/>
            </a:pPr>
            <a:endParaRPr lang="en-US" dirty="0">
              <a:solidFill>
                <a:srgbClr val="FFFFCC"/>
              </a:solidFill>
              <a:latin typeface="Calibri" pitchFamily="34" charset="0"/>
              <a:ea typeface="Verdana" panose="020B060403050404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CD05C0B6-A684-4AD3-BAA7-3C9B47F768A4}"/>
              </a:ext>
            </a:extLst>
          </p:cNvPr>
          <p:cNvSpPr/>
          <p:nvPr/>
        </p:nvSpPr>
        <p:spPr>
          <a:xfrm>
            <a:off x="969818" y="1676400"/>
            <a:ext cx="7204364" cy="1219200"/>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Do not judge.</a:t>
            </a:r>
            <a:r>
              <a:rPr lang="en-US" sz="3100" dirty="0"/>
              <a:t>  (Jn.7:24; 8:11)</a:t>
            </a:r>
          </a:p>
          <a:p>
            <a:pPr algn="ctr"/>
            <a:r>
              <a:rPr lang="en-US" sz="3100" dirty="0"/>
              <a:t>Some judge others . . . for judging</a:t>
            </a:r>
          </a:p>
        </p:txBody>
      </p:sp>
      <p:sp>
        <p:nvSpPr>
          <p:cNvPr id="8" name="Rectangle: Rounded Corners 7">
            <a:extLst>
              <a:ext uri="{FF2B5EF4-FFF2-40B4-BE49-F238E27FC236}">
                <a16:creationId xmlns:a16="http://schemas.microsoft.com/office/drawing/2014/main" id="{0B94A5CA-62EF-4366-9B18-8E6EDEDDF216}"/>
              </a:ext>
            </a:extLst>
          </p:cNvPr>
          <p:cNvSpPr/>
          <p:nvPr/>
        </p:nvSpPr>
        <p:spPr>
          <a:xfrm>
            <a:off x="969818" y="3048000"/>
            <a:ext cx="7204364" cy="1219200"/>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Do not discipline.</a:t>
            </a:r>
            <a:r>
              <a:rPr lang="en-US" sz="3100" dirty="0"/>
              <a:t>  </a:t>
            </a:r>
            <a:br>
              <a:rPr lang="en-US" sz="3100" dirty="0"/>
            </a:br>
            <a:r>
              <a:rPr lang="en-US" sz="3100" dirty="0"/>
              <a:t>(2 Thes.3, in name of Lord…)</a:t>
            </a:r>
          </a:p>
        </p:txBody>
      </p:sp>
      <p:sp>
        <p:nvSpPr>
          <p:cNvPr id="9" name="Rectangle: Rounded Corners 8">
            <a:extLst>
              <a:ext uri="{FF2B5EF4-FFF2-40B4-BE49-F238E27FC236}">
                <a16:creationId xmlns:a16="http://schemas.microsoft.com/office/drawing/2014/main" id="{E3291A99-D3E3-4F70-B89D-A7B283B1F5B9}"/>
              </a:ext>
            </a:extLst>
          </p:cNvPr>
          <p:cNvSpPr/>
          <p:nvPr/>
        </p:nvSpPr>
        <p:spPr>
          <a:xfrm>
            <a:off x="969818" y="4419600"/>
            <a:ext cx="7204364" cy="1219200"/>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Love everyone.</a:t>
            </a:r>
            <a:r>
              <a:rPr lang="en-US" sz="3100" dirty="0"/>
              <a:t> </a:t>
            </a:r>
          </a:p>
          <a:p>
            <a:pPr algn="ctr"/>
            <a:r>
              <a:rPr lang="en-US" sz="3100" dirty="0"/>
              <a:t>World: </a:t>
            </a:r>
            <a:r>
              <a:rPr lang="en-US" sz="3100" i="1" dirty="0"/>
              <a:t>love is tolerance</a:t>
            </a:r>
            <a:endParaRPr lang="en-US" sz="3100" dirty="0"/>
          </a:p>
        </p:txBody>
      </p:sp>
    </p:spTree>
    <p:extLst>
      <p:ext uri="{BB962C8B-B14F-4D97-AF65-F5344CB8AC3E}">
        <p14:creationId xmlns:p14="http://schemas.microsoft.com/office/powerpoint/2010/main" val="22885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668337"/>
          </a:xfrm>
        </p:spPr>
        <p:txBody>
          <a:bodyPr/>
          <a:lstStyle/>
          <a:p>
            <a:r>
              <a:rPr lang="en-US" sz="2800" dirty="0">
                <a:solidFill>
                  <a:schemeClr val="bg1"/>
                </a:solidFill>
              </a:rPr>
              <a:t>3. </a:t>
            </a:r>
            <a:r>
              <a:rPr lang="en-US" sz="3600" dirty="0">
                <a:solidFill>
                  <a:srgbClr val="CCFFFF"/>
                </a:solidFill>
              </a:rPr>
              <a:t>The Scheming Pharisees</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867400"/>
          </a:xfrm>
        </p:spPr>
        <p:txBody>
          <a:bodyPr/>
          <a:lstStyle/>
          <a:p>
            <a:pPr marL="57150" indent="0" algn="ctr">
              <a:spcBef>
                <a:spcPts val="600"/>
              </a:spcBef>
              <a:buNone/>
            </a:pPr>
            <a:r>
              <a:rPr lang="en-US" sz="3200" dirty="0">
                <a:solidFill>
                  <a:schemeClr val="bg1"/>
                </a:solidFill>
                <a:ea typeface="Times New Roman" panose="02020603050405020304" pitchFamily="18" charset="0"/>
              </a:rPr>
              <a:t>M</a:t>
            </a:r>
            <a:r>
              <a:rPr lang="en-US" sz="3500" dirty="0">
                <a:solidFill>
                  <a:schemeClr val="bg1"/>
                </a:solidFill>
                <a:latin typeface="Calibri" pitchFamily="34" charset="0"/>
              </a:rPr>
              <a:t>ain purpose: destroy Jesus</a:t>
            </a:r>
          </a:p>
          <a:p>
            <a:pPr marL="57150" indent="0">
              <a:spcBef>
                <a:spcPts val="600"/>
              </a:spcBef>
              <a:buNone/>
            </a:pPr>
            <a:r>
              <a:rPr lang="en-US" sz="2800" dirty="0">
                <a:solidFill>
                  <a:schemeClr val="bg1"/>
                </a:solidFill>
                <a:latin typeface="Calibri" pitchFamily="34" charset="0"/>
              </a:rPr>
              <a:t>1.  </a:t>
            </a:r>
            <a:r>
              <a:rPr lang="en-US" dirty="0">
                <a:solidFill>
                  <a:srgbClr val="FFFFCC"/>
                </a:solidFill>
                <a:latin typeface="Calibri" pitchFamily="34" charset="0"/>
              </a:rPr>
              <a:t>Selective indignation: where is the man?</a:t>
            </a:r>
          </a:p>
          <a:p>
            <a:pPr marL="461963" indent="-404813">
              <a:spcBef>
                <a:spcPts val="600"/>
              </a:spcBef>
              <a:buNone/>
            </a:pPr>
            <a:r>
              <a:rPr lang="en-US" sz="2800" dirty="0">
                <a:solidFill>
                  <a:schemeClr val="bg1"/>
                </a:solidFill>
                <a:latin typeface="Calibri" pitchFamily="34" charset="0"/>
              </a:rPr>
              <a:t>2.  </a:t>
            </a:r>
            <a:r>
              <a:rPr lang="en-US" dirty="0">
                <a:solidFill>
                  <a:srgbClr val="FFFFCC"/>
                </a:solidFill>
                <a:latin typeface="Calibri" pitchFamily="34" charset="0"/>
              </a:rPr>
              <a:t>Hypocritical double standard: release </a:t>
            </a:r>
            <a:r>
              <a:rPr lang="en-US" dirty="0" err="1">
                <a:solidFill>
                  <a:srgbClr val="FFFFCC"/>
                </a:solidFill>
                <a:latin typeface="Calibri" pitchFamily="34" charset="0"/>
              </a:rPr>
              <a:t>adulter-ous</a:t>
            </a:r>
            <a:r>
              <a:rPr lang="en-US" dirty="0">
                <a:solidFill>
                  <a:srgbClr val="FFFFCC"/>
                </a:solidFill>
                <a:latin typeface="Calibri" pitchFamily="34" charset="0"/>
              </a:rPr>
              <a:t> man in order to murder world’s only Innocent Man</a:t>
            </a:r>
          </a:p>
          <a:p>
            <a:pPr marL="57150" indent="0">
              <a:spcBef>
                <a:spcPts val="600"/>
              </a:spcBef>
              <a:buNone/>
            </a:pPr>
            <a:r>
              <a:rPr lang="en-US" sz="2800" dirty="0">
                <a:solidFill>
                  <a:schemeClr val="bg1"/>
                </a:solidFill>
                <a:latin typeface="Calibri" pitchFamily="34" charset="0"/>
              </a:rPr>
              <a:t>3.  </a:t>
            </a:r>
            <a:r>
              <a:rPr lang="en-US" dirty="0">
                <a:solidFill>
                  <a:srgbClr val="FFFFCC"/>
                </a:solidFill>
                <a:latin typeface="Calibri" pitchFamily="34" charset="0"/>
              </a:rPr>
              <a:t>Full of hate, yet convicted by conscience . . .</a:t>
            </a:r>
          </a:p>
          <a:p>
            <a:pPr marL="514350" indent="-457200">
              <a:spcBef>
                <a:spcPts val="600"/>
              </a:spcBef>
              <a:buFont typeface="Arial" panose="020B0604020202020204" pitchFamily="34" charset="0"/>
              <a:buChar char="•"/>
            </a:pPr>
            <a:endParaRPr lang="en-US" sz="3500" dirty="0">
              <a:solidFill>
                <a:srgbClr val="FFFFCC"/>
              </a:solidFill>
              <a:latin typeface="Calibri" pitchFamily="34" charset="0"/>
            </a:endParaRPr>
          </a:p>
          <a:p>
            <a:pPr marL="176213" lvl="1" indent="-176213">
              <a:spcBef>
                <a:spcPts val="0"/>
              </a:spcBef>
              <a:spcAft>
                <a:spcPts val="900"/>
              </a:spcAft>
              <a:buSzPts val="1400"/>
              <a:buFont typeface="Arial" panose="020B0604020202020204" pitchFamily="34" charset="0"/>
              <a:buChar char="•"/>
            </a:pPr>
            <a:endParaRPr lang="en-US" sz="3200" dirty="0">
              <a:solidFill>
                <a:srgbClr val="FFFFCC"/>
              </a:solidFill>
              <a:ea typeface="Times New Roman" panose="02020603050405020304" pitchFamily="18" charset="0"/>
            </a:endParaRPr>
          </a:p>
          <a:p>
            <a:endParaRPr lang="en-US" dirty="0">
              <a:solidFill>
                <a:schemeClr val="bg1"/>
              </a:solidFill>
              <a:ea typeface="Verdana" panose="020B060403050404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724345B-AD3C-4C61-9FDE-759790A77BE8}"/>
              </a:ext>
            </a:extLst>
          </p:cNvPr>
          <p:cNvSpPr/>
          <p:nvPr/>
        </p:nvSpPr>
        <p:spPr bwMode="auto">
          <a:xfrm>
            <a:off x="1346352" y="4230256"/>
            <a:ext cx="3121740" cy="6096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chemeClr val="bg1"/>
                </a:solidFill>
                <a:latin typeface="Calibri" panose="020F0502020204030204" pitchFamily="34" charset="0"/>
                <a:cs typeface="Calibri" panose="020F0502020204030204" pitchFamily="34" charset="0"/>
              </a:rPr>
              <a:t>Genesis 3</a:t>
            </a:r>
          </a:p>
        </p:txBody>
      </p:sp>
      <p:sp>
        <p:nvSpPr>
          <p:cNvPr id="9" name="Rectangle 8">
            <a:extLst>
              <a:ext uri="{FF2B5EF4-FFF2-40B4-BE49-F238E27FC236}">
                <a16:creationId xmlns:a16="http://schemas.microsoft.com/office/drawing/2014/main" id="{5582AFF2-20A8-4349-BF21-3795E2CDE96F}"/>
              </a:ext>
            </a:extLst>
          </p:cNvPr>
          <p:cNvSpPr/>
          <p:nvPr/>
        </p:nvSpPr>
        <p:spPr bwMode="auto">
          <a:xfrm>
            <a:off x="4682616" y="4230256"/>
            <a:ext cx="3121740" cy="6096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chemeClr val="bg1"/>
                </a:solidFill>
                <a:latin typeface="Calibri" panose="020F0502020204030204" pitchFamily="34" charset="0"/>
                <a:cs typeface="Calibri" panose="020F0502020204030204" pitchFamily="34" charset="0"/>
              </a:rPr>
              <a:t>Genesis 42</a:t>
            </a:r>
          </a:p>
        </p:txBody>
      </p:sp>
      <p:sp>
        <p:nvSpPr>
          <p:cNvPr id="11" name="Rectangle 10">
            <a:extLst>
              <a:ext uri="{FF2B5EF4-FFF2-40B4-BE49-F238E27FC236}">
                <a16:creationId xmlns:a16="http://schemas.microsoft.com/office/drawing/2014/main" id="{A8F8575D-4C7F-4BE8-B99F-E4C9EC0098D2}"/>
              </a:ext>
            </a:extLst>
          </p:cNvPr>
          <p:cNvSpPr/>
          <p:nvPr/>
        </p:nvSpPr>
        <p:spPr bwMode="auto">
          <a:xfrm>
            <a:off x="1343892" y="5068456"/>
            <a:ext cx="3121740" cy="6096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chemeClr val="bg1"/>
                </a:solidFill>
                <a:latin typeface="Calibri" panose="020F0502020204030204" pitchFamily="34" charset="0"/>
                <a:cs typeface="Calibri" panose="020F0502020204030204" pitchFamily="34" charset="0"/>
              </a:rPr>
              <a:t>Daniel 5</a:t>
            </a:r>
          </a:p>
        </p:txBody>
      </p:sp>
      <p:sp>
        <p:nvSpPr>
          <p:cNvPr id="12" name="Rectangle 11">
            <a:extLst>
              <a:ext uri="{FF2B5EF4-FFF2-40B4-BE49-F238E27FC236}">
                <a16:creationId xmlns:a16="http://schemas.microsoft.com/office/drawing/2014/main" id="{D801631B-AE9A-476C-A305-A770F846A589}"/>
              </a:ext>
            </a:extLst>
          </p:cNvPr>
          <p:cNvSpPr/>
          <p:nvPr/>
        </p:nvSpPr>
        <p:spPr bwMode="auto">
          <a:xfrm>
            <a:off x="4680156" y="5068456"/>
            <a:ext cx="3121740" cy="6096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chemeClr val="bg1"/>
                </a:solidFill>
                <a:latin typeface="Calibri" panose="020F0502020204030204" pitchFamily="34" charset="0"/>
                <a:cs typeface="Calibri" panose="020F0502020204030204" pitchFamily="34" charset="0"/>
              </a:rPr>
              <a:t>Mark 6</a:t>
            </a:r>
          </a:p>
        </p:txBody>
      </p:sp>
      <p:sp>
        <p:nvSpPr>
          <p:cNvPr id="13" name="Rectangle 12">
            <a:extLst>
              <a:ext uri="{FF2B5EF4-FFF2-40B4-BE49-F238E27FC236}">
                <a16:creationId xmlns:a16="http://schemas.microsoft.com/office/drawing/2014/main" id="{5F38CB3B-DE6F-4A34-9B2C-73307E0430ED}"/>
              </a:ext>
            </a:extLst>
          </p:cNvPr>
          <p:cNvSpPr/>
          <p:nvPr/>
        </p:nvSpPr>
        <p:spPr bwMode="auto">
          <a:xfrm>
            <a:off x="1343892" y="5906656"/>
            <a:ext cx="3121740" cy="6096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chemeClr val="bg1"/>
                </a:solidFill>
                <a:latin typeface="Calibri" panose="020F0502020204030204" pitchFamily="34" charset="0"/>
                <a:cs typeface="Calibri" panose="020F0502020204030204" pitchFamily="34" charset="0"/>
              </a:rPr>
              <a:t>Acts 24</a:t>
            </a:r>
          </a:p>
        </p:txBody>
      </p:sp>
      <p:sp>
        <p:nvSpPr>
          <p:cNvPr id="14" name="Rectangle 13">
            <a:extLst>
              <a:ext uri="{FF2B5EF4-FFF2-40B4-BE49-F238E27FC236}">
                <a16:creationId xmlns:a16="http://schemas.microsoft.com/office/drawing/2014/main" id="{1D8478CC-A4D5-440B-AEE2-DD3BFFEB8E2A}"/>
              </a:ext>
            </a:extLst>
          </p:cNvPr>
          <p:cNvSpPr/>
          <p:nvPr/>
        </p:nvSpPr>
        <p:spPr bwMode="auto">
          <a:xfrm>
            <a:off x="4680156" y="5906656"/>
            <a:ext cx="3121740" cy="609600"/>
          </a:xfrm>
          <a:prstGeom prst="rect">
            <a:avLst/>
          </a:prstGeom>
          <a:solidFill>
            <a:schemeClr val="accent6">
              <a:lumMod val="50000"/>
            </a:schemeClr>
          </a:solidFill>
          <a:ln w="9525" cap="flat" cmpd="sng" algn="ctr">
            <a:solidFill>
              <a:srgbClr val="C00000"/>
            </a:solidFill>
            <a:prstDash val="solid"/>
            <a:round/>
            <a:headEnd type="none" w="med" len="med"/>
            <a:tailEnd type="none" w="med" len="med"/>
          </a:ln>
          <a:effectLst>
            <a:outerShdw blurRad="50800" dist="38100" algn="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r>
              <a:rPr lang="en-US" sz="3400" dirty="0">
                <a:solidFill>
                  <a:schemeClr val="bg1"/>
                </a:solidFill>
                <a:latin typeface="Calibri" panose="020F0502020204030204" pitchFamily="34" charset="0"/>
                <a:cs typeface="Calibri" panose="020F0502020204030204" pitchFamily="34" charset="0"/>
              </a:rPr>
              <a:t>John 8</a:t>
            </a:r>
          </a:p>
        </p:txBody>
      </p:sp>
    </p:spTree>
    <p:extLst>
      <p:ext uri="{BB962C8B-B14F-4D97-AF65-F5344CB8AC3E}">
        <p14:creationId xmlns:p14="http://schemas.microsoft.com/office/powerpoint/2010/main" val="25322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820737"/>
          </a:xfrm>
        </p:spPr>
        <p:txBody>
          <a:bodyPr/>
          <a:lstStyle/>
          <a:p>
            <a:r>
              <a:rPr lang="en-US" sz="3600" dirty="0">
                <a:solidFill>
                  <a:srgbClr val="CCFFFF"/>
                </a:solidFill>
              </a:rPr>
              <a:t>What to learn from prodigal daughter?</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257800"/>
          </a:xfrm>
        </p:spPr>
        <p:txBody>
          <a:bodyPr/>
          <a:lstStyle/>
          <a:p>
            <a:pPr marL="341313" lvl="1" indent="-341313">
              <a:spcBef>
                <a:spcPts val="0"/>
              </a:spcBef>
              <a:spcAft>
                <a:spcPts val="1500"/>
              </a:spcAft>
              <a:buSzPts val="1400"/>
              <a:buFont typeface="Wingdings" panose="05000000000000000000" pitchFamily="2" charset="2"/>
              <a:buChar char="v"/>
            </a:pPr>
            <a:r>
              <a:rPr lang="en-US" sz="3200" dirty="0">
                <a:solidFill>
                  <a:srgbClr val="FFFF00"/>
                </a:solidFill>
                <a:ea typeface="Times New Roman" panose="02020603050405020304" pitchFamily="18" charset="0"/>
              </a:rPr>
              <a:t>Law:</a:t>
            </a:r>
            <a:r>
              <a:rPr lang="en-US" sz="3200" dirty="0">
                <a:solidFill>
                  <a:schemeClr val="bg1"/>
                </a:solidFill>
                <a:ea typeface="Times New Roman" panose="02020603050405020304" pitchFamily="18" charset="0"/>
              </a:rPr>
              <a:t> stone her!   Hopeless.   Jn.1:17</a:t>
            </a:r>
          </a:p>
          <a:p>
            <a:pPr marL="341313" lvl="1" indent="-341313">
              <a:spcBef>
                <a:spcPts val="0"/>
              </a:spcBef>
              <a:spcAft>
                <a:spcPts val="1500"/>
              </a:spcAft>
              <a:buSzPts val="1400"/>
              <a:buFont typeface="Wingdings" panose="05000000000000000000" pitchFamily="2" charset="2"/>
              <a:buChar char="v"/>
            </a:pPr>
            <a:r>
              <a:rPr lang="en-US" sz="3200" dirty="0">
                <a:solidFill>
                  <a:srgbClr val="FFFF00"/>
                </a:solidFill>
                <a:ea typeface="Verdana" panose="020B0604030504040204" pitchFamily="34" charset="0"/>
                <a:cs typeface="Times New Roman" panose="02020603050405020304" pitchFamily="18" charset="0"/>
              </a:rPr>
              <a:t>Sinners: </a:t>
            </a:r>
            <a:r>
              <a:rPr lang="en-US" sz="3200" dirty="0">
                <a:solidFill>
                  <a:schemeClr val="bg1"/>
                </a:solidFill>
                <a:ea typeface="Verdana" panose="020B0604030504040204" pitchFamily="34" charset="0"/>
                <a:cs typeface="Times New Roman" panose="02020603050405020304" pitchFamily="18" charset="0"/>
              </a:rPr>
              <a:t>excuse her.   [God: repent . . .  or perish, Jn.12:40]</a:t>
            </a:r>
          </a:p>
          <a:p>
            <a:pPr marL="341313" lvl="1" indent="-341313">
              <a:spcBef>
                <a:spcPts val="0"/>
              </a:spcBef>
              <a:spcAft>
                <a:spcPts val="1500"/>
              </a:spcAft>
              <a:buSzPts val="1400"/>
              <a:buFont typeface="Wingdings" panose="05000000000000000000" pitchFamily="2" charset="2"/>
              <a:buChar char="v"/>
            </a:pPr>
            <a:r>
              <a:rPr lang="en-US" sz="3200" dirty="0">
                <a:solidFill>
                  <a:srgbClr val="FFFF00"/>
                </a:solidFill>
                <a:ea typeface="Verdana" panose="020B0604030504040204" pitchFamily="34" charset="0"/>
                <a:cs typeface="Times New Roman" panose="02020603050405020304" pitchFamily="18" charset="0"/>
              </a:rPr>
              <a:t>Accusers:</a:t>
            </a:r>
            <a:r>
              <a:rPr lang="en-US" sz="3200" dirty="0">
                <a:solidFill>
                  <a:schemeClr val="bg1"/>
                </a:solidFill>
                <a:ea typeface="Verdana" panose="020B0604030504040204" pitchFamily="34" charset="0"/>
                <a:cs typeface="Times New Roman" panose="02020603050405020304" pitchFamily="18" charset="0"/>
              </a:rPr>
              <a:t> say anything to kill Jesus.   </a:t>
            </a:r>
            <a:br>
              <a:rPr lang="en-US" sz="3200" dirty="0">
                <a:solidFill>
                  <a:schemeClr val="bg1"/>
                </a:solidFill>
                <a:ea typeface="Verdana" panose="020B0604030504040204" pitchFamily="34" charset="0"/>
                <a:cs typeface="Times New Roman" panose="02020603050405020304" pitchFamily="18" charset="0"/>
              </a:rPr>
            </a:br>
            <a:r>
              <a:rPr lang="en-US" sz="3200" dirty="0">
                <a:solidFill>
                  <a:schemeClr val="bg1"/>
                </a:solidFill>
                <a:ea typeface="Verdana" panose="020B0604030504040204" pitchFamily="34" charset="0"/>
                <a:cs typeface="Times New Roman" panose="02020603050405020304" pitchFamily="18" charset="0"/>
              </a:rPr>
              <a:t>Jn.7:24</a:t>
            </a:r>
          </a:p>
          <a:p>
            <a:pPr marL="341313" lvl="1" indent="-341313">
              <a:spcBef>
                <a:spcPts val="0"/>
              </a:spcBef>
              <a:spcAft>
                <a:spcPts val="1500"/>
              </a:spcAft>
              <a:buSzPts val="1400"/>
              <a:buFont typeface="Wingdings" panose="05000000000000000000" pitchFamily="2" charset="2"/>
              <a:buChar char="v"/>
            </a:pPr>
            <a:r>
              <a:rPr lang="en-US" sz="3200" dirty="0">
                <a:solidFill>
                  <a:srgbClr val="FFFF00"/>
                </a:solidFill>
                <a:ea typeface="Verdana" panose="020B0604030504040204" pitchFamily="34" charset="0"/>
                <a:cs typeface="Times New Roman" panose="02020603050405020304" pitchFamily="18" charset="0"/>
              </a:rPr>
              <a:t>Jesus: </a:t>
            </a:r>
            <a:r>
              <a:rPr lang="en-US" sz="3200" dirty="0">
                <a:solidFill>
                  <a:schemeClr val="bg1"/>
                </a:solidFill>
                <a:ea typeface="Verdana" panose="020B0604030504040204" pitchFamily="34" charset="0"/>
                <a:cs typeface="Times New Roman" panose="02020603050405020304" pitchFamily="18" charset="0"/>
              </a:rPr>
              <a:t>did not </a:t>
            </a:r>
            <a:r>
              <a:rPr lang="en-US" sz="3200" dirty="0">
                <a:solidFill>
                  <a:srgbClr val="CCFFCC"/>
                </a:solidFill>
                <a:ea typeface="Verdana" panose="020B0604030504040204" pitchFamily="34" charset="0"/>
                <a:cs typeface="Times New Roman" panose="02020603050405020304" pitchFamily="18" charset="0"/>
              </a:rPr>
              <a:t>condemn</a:t>
            </a:r>
            <a:r>
              <a:rPr lang="en-US" sz="3200" dirty="0">
                <a:solidFill>
                  <a:schemeClr val="bg1"/>
                </a:solidFill>
                <a:ea typeface="Verdana" panose="020B0604030504040204" pitchFamily="34" charset="0"/>
                <a:cs typeface="Times New Roman" panose="02020603050405020304" pitchFamily="18" charset="0"/>
              </a:rPr>
              <a:t> her (stone her) nor </a:t>
            </a:r>
            <a:r>
              <a:rPr lang="en-US" sz="3200" dirty="0">
                <a:solidFill>
                  <a:srgbClr val="CCFFCC"/>
                </a:solidFill>
                <a:ea typeface="Verdana" panose="020B0604030504040204" pitchFamily="34" charset="0"/>
                <a:cs typeface="Times New Roman" panose="02020603050405020304" pitchFamily="18" charset="0"/>
              </a:rPr>
              <a:t>condone</a:t>
            </a:r>
            <a:r>
              <a:rPr lang="en-US" sz="3200" dirty="0">
                <a:solidFill>
                  <a:schemeClr val="bg1"/>
                </a:solidFill>
                <a:ea typeface="Verdana" panose="020B0604030504040204" pitchFamily="34" charset="0"/>
                <a:cs typeface="Times New Roman" panose="02020603050405020304" pitchFamily="18" charset="0"/>
              </a:rPr>
              <a:t> her sin.   Lk.19:10;  Jn.8:16</a:t>
            </a:r>
          </a:p>
          <a:p>
            <a:pPr marL="0" lvl="1" indent="0">
              <a:spcBef>
                <a:spcPts val="0"/>
              </a:spcBef>
              <a:spcAft>
                <a:spcPts val="1200"/>
              </a:spcAft>
              <a:buSzPts val="1400"/>
              <a:buNone/>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0152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 name="Rounded Rectangle 3">
            <a:extLst>
              <a:ext uri="{FF2B5EF4-FFF2-40B4-BE49-F238E27FC236}">
                <a16:creationId xmlns:a16="http://schemas.microsoft.com/office/drawing/2014/main" id="{B9BA1F64-458F-4E35-A26C-58FBC6013A3B}"/>
              </a:ext>
            </a:extLst>
          </p:cNvPr>
          <p:cNvSpPr/>
          <p:nvPr/>
        </p:nvSpPr>
        <p:spPr bwMode="auto">
          <a:xfrm>
            <a:off x="1238272" y="838200"/>
            <a:ext cx="6675372" cy="990600"/>
          </a:xfrm>
          <a:prstGeom prst="roundRect">
            <a:avLst/>
          </a:prstGeom>
          <a:blipFill>
            <a:blip r:embed="rId2"/>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i="0" u="none" strike="noStrike" kern="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rPr>
              <a:t>I</a:t>
            </a:r>
            <a:r>
              <a:rPr kumimoji="0" lang="en-US" sz="4000" i="0" u="none" strike="noStrike" kern="0" cap="none" spc="0" normalizeH="0" baseline="0" noProof="0" dirty="0">
                <a:ln>
                  <a:noFill/>
                </a:ln>
                <a:solidFill>
                  <a:srgbClr val="000066"/>
                </a:solidFill>
                <a:effectLst/>
                <a:uLnTx/>
                <a:uFillTx/>
                <a:latin typeface="Arial" charset="0"/>
              </a:rPr>
              <a:t>.</a:t>
            </a:r>
            <a:r>
              <a:rPr kumimoji="0" lang="en-US" sz="3600" i="0" u="none" strike="noStrike" kern="0" cap="none" spc="0" normalizeH="0" baseline="0" noProof="0" dirty="0">
                <a:ln>
                  <a:noFill/>
                </a:ln>
                <a:solidFill>
                  <a:srgbClr val="000066"/>
                </a:solidFill>
                <a:effectLst/>
                <a:uLnTx/>
                <a:uFillTx/>
                <a:latin typeface="Arial" charset="0"/>
              </a:rPr>
              <a:t> </a:t>
            </a:r>
            <a:r>
              <a:rPr kumimoji="0" lang="en-US" sz="4000" i="0" u="none" strike="noStrike" kern="0" cap="none" spc="0" normalizeH="0" baseline="0" noProof="0" dirty="0">
                <a:ln>
                  <a:noFill/>
                </a:ln>
                <a:solidFill>
                  <a:srgbClr val="000066"/>
                </a:solidFill>
                <a:effectLst/>
                <a:uLnTx/>
                <a:uFillTx/>
                <a:latin typeface="Arial" charset="0"/>
              </a:rPr>
              <a:t>Textual Criticism</a:t>
            </a:r>
            <a:endParaRPr kumimoji="0" lang="en-US" sz="4000" i="0" u="none" strike="noStrike" kern="0" cap="none" spc="0" normalizeH="0" baseline="0" noProof="0" dirty="0">
              <a:ln>
                <a:noFill/>
              </a:ln>
              <a:solidFill>
                <a:srgbClr val="000000"/>
              </a:solidFill>
              <a:effectLst/>
              <a:uLnTx/>
              <a:uFillTx/>
              <a:latin typeface="Arial" charset="0"/>
            </a:endParaRPr>
          </a:p>
        </p:txBody>
      </p:sp>
    </p:spTree>
    <p:extLst>
      <p:ext uri="{BB962C8B-B14F-4D97-AF65-F5344CB8AC3E}">
        <p14:creationId xmlns:p14="http://schemas.microsoft.com/office/powerpoint/2010/main" val="108611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870005" y="2058594"/>
            <a:ext cx="2635195" cy="2723534"/>
          </a:xfrm>
        </p:spPr>
        <p:txBody>
          <a:bodyPr>
            <a:normAutofit/>
          </a:bodyPr>
          <a:lstStyle/>
          <a:p>
            <a:pPr>
              <a:lnSpc>
                <a:spcPct val="90000"/>
              </a:lnSpc>
            </a:pPr>
            <a:r>
              <a:rPr lang="en-US" sz="3200" dirty="0">
                <a:solidFill>
                  <a:schemeClr val="accent6">
                    <a:lumMod val="50000"/>
                  </a:schemeClr>
                </a:solidFill>
              </a:rPr>
              <a:t>Many versions mark the</a:t>
            </a:r>
            <a:br>
              <a:rPr lang="en-US" sz="3200" dirty="0">
                <a:solidFill>
                  <a:schemeClr val="accent6">
                    <a:lumMod val="50000"/>
                  </a:schemeClr>
                </a:solidFill>
              </a:rPr>
            </a:br>
            <a:r>
              <a:rPr lang="en-US" sz="3200" dirty="0">
                <a:solidFill>
                  <a:schemeClr val="accent6">
                    <a:lumMod val="50000"/>
                  </a:schemeClr>
                </a:solidFill>
              </a:rPr>
              <a:t>passage with brackets</a:t>
            </a:r>
          </a:p>
        </p:txBody>
      </p:sp>
      <p:sp>
        <p:nvSpPr>
          <p:cNvPr id="12" name="Rectangle 11">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16FF9FF-5932-4723-8506-28C1238D158D}"/>
              </a:ext>
            </a:extLst>
          </p:cNvPr>
          <p:cNvPicPr>
            <a:picLocks noChangeAspect="1"/>
          </p:cNvPicPr>
          <p:nvPr/>
        </p:nvPicPr>
        <p:blipFill>
          <a:blip r:embed="rId2"/>
          <a:stretch>
            <a:fillRect/>
          </a:stretch>
        </p:blipFill>
        <p:spPr>
          <a:xfrm>
            <a:off x="3842765" y="496216"/>
            <a:ext cx="4938073" cy="5904584"/>
          </a:xfrm>
          <a:prstGeom prst="rect">
            <a:avLst/>
          </a:prstGeom>
          <a:effectLst/>
        </p:spPr>
      </p:pic>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15" name="TextBox 14">
            <a:extLst>
              <a:ext uri="{FF2B5EF4-FFF2-40B4-BE49-F238E27FC236}">
                <a16:creationId xmlns:a16="http://schemas.microsoft.com/office/drawing/2014/main" id="{1319CDFF-4C58-4A54-B4E9-F30801EDA5A8}"/>
              </a:ext>
            </a:extLst>
          </p:cNvPr>
          <p:cNvSpPr txBox="1"/>
          <p:nvPr/>
        </p:nvSpPr>
        <p:spPr>
          <a:xfrm>
            <a:off x="4309110" y="1143000"/>
            <a:ext cx="2015490" cy="384720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30000" noProof="0" dirty="0">
                <a:ln>
                  <a:noFill/>
                </a:ln>
                <a:solidFill>
                  <a:srgbClr val="000000"/>
                </a:solidFill>
                <a:effectLst/>
                <a:uLnTx/>
                <a:uFillTx/>
                <a:latin typeface="Arial" charset="0"/>
                <a:ea typeface="+mn-ea"/>
                <a:cs typeface="+mn-cs"/>
              </a:rPr>
              <a:t>53</a:t>
            </a:r>
            <a:r>
              <a:rPr kumimoji="0" lang="en-US" sz="2800" b="0" i="0" u="none" strike="noStrike" kern="1200" cap="none" spc="0" normalizeH="0" baseline="0" noProof="0" dirty="0">
                <a:ln>
                  <a:noFill/>
                </a:ln>
                <a:solidFill>
                  <a:srgbClr val="000000"/>
                </a:solidFill>
                <a:effectLst/>
                <a:uLnTx/>
                <a:uFillTx/>
                <a:latin typeface="Arial" charset="0"/>
                <a:ea typeface="+mn-ea"/>
                <a:cs typeface="+mn-cs"/>
              </a:rPr>
              <a:t> </a:t>
            </a:r>
            <a:r>
              <a:rPr kumimoji="0" lang="en-US" sz="2700" b="0" i="0" u="none" strike="noStrike" kern="1200" cap="none" spc="0" normalizeH="0" baseline="0" noProof="0" dirty="0">
                <a:ln>
                  <a:noFill/>
                </a:ln>
                <a:solidFill>
                  <a:srgbClr val="000000"/>
                </a:solidFill>
                <a:effectLst/>
                <a:uLnTx/>
                <a:uFillTx/>
                <a:latin typeface="Arial"/>
                <a:ea typeface="+mn-ea"/>
                <a:cs typeface="+mn-cs"/>
              </a:rPr>
              <a:t>[[</a:t>
            </a:r>
            <a:r>
              <a:rPr kumimoji="0" lang="en-US" sz="2700" b="0" i="0" u="none" strike="noStrike" kern="1200" cap="none" spc="0" normalizeH="0" baseline="0" noProof="0" dirty="0">
                <a:ln>
                  <a:noFill/>
                </a:ln>
                <a:solidFill>
                  <a:srgbClr val="00007D">
                    <a:lumMod val="50000"/>
                  </a:srgbClr>
                </a:solidFill>
                <a:effectLst/>
                <a:uLnTx/>
                <a:uFillTx/>
                <a:latin typeface="Arial"/>
                <a:ea typeface="+mn-ea"/>
                <a:cs typeface="+mn-cs"/>
              </a:rPr>
              <a:t>They</a:t>
            </a:r>
            <a:br>
              <a:rPr kumimoji="0" lang="en-US" sz="2700" b="0" i="0" u="none" strike="noStrike" kern="1200" cap="none" spc="0" normalizeH="0" baseline="0" noProof="0" dirty="0">
                <a:ln>
                  <a:noFill/>
                </a:ln>
                <a:solidFill>
                  <a:srgbClr val="00007D">
                    <a:lumMod val="50000"/>
                  </a:srgbClr>
                </a:solidFill>
                <a:effectLst/>
                <a:uLnTx/>
                <a:uFillTx/>
                <a:latin typeface="Arial"/>
                <a:ea typeface="+mn-ea"/>
                <a:cs typeface="+mn-cs"/>
              </a:rPr>
            </a:br>
            <a:r>
              <a:rPr kumimoji="0" lang="en-US" sz="2700" b="0" i="0" u="none" strike="noStrike" kern="1200" cap="none" spc="0" normalizeH="0" baseline="0" noProof="0" dirty="0">
                <a:ln>
                  <a:noFill/>
                </a:ln>
                <a:solidFill>
                  <a:srgbClr val="00007D">
                    <a:lumMod val="50000"/>
                  </a:srgbClr>
                </a:solidFill>
                <a:effectLst/>
                <a:uLnTx/>
                <a:uFillTx/>
                <a:latin typeface="Arial"/>
                <a:ea typeface="+mn-ea"/>
                <a:cs typeface="+mn-cs"/>
              </a:rPr>
              <a:t>went each</a:t>
            </a:r>
            <a:br>
              <a:rPr kumimoji="0" lang="en-US" sz="2700" b="0" i="0" u="none" strike="noStrike" kern="1200" cap="none" spc="0" normalizeH="0" baseline="0" noProof="0" dirty="0">
                <a:ln>
                  <a:noFill/>
                </a:ln>
                <a:solidFill>
                  <a:srgbClr val="00007D">
                    <a:lumMod val="50000"/>
                  </a:srgbClr>
                </a:solidFill>
                <a:effectLst/>
                <a:uLnTx/>
                <a:uFillTx/>
                <a:latin typeface="Arial"/>
                <a:ea typeface="+mn-ea"/>
                <a:cs typeface="+mn-cs"/>
              </a:rPr>
            </a:br>
            <a:r>
              <a:rPr kumimoji="0" lang="en-US" sz="2700" b="0" i="0" u="none" strike="noStrike" kern="1200" cap="none" spc="0" normalizeH="0" baseline="0" noProof="0" dirty="0">
                <a:ln>
                  <a:noFill/>
                </a:ln>
                <a:solidFill>
                  <a:srgbClr val="00007D">
                    <a:lumMod val="50000"/>
                  </a:srgbClr>
                </a:solidFill>
                <a:effectLst/>
                <a:uLnTx/>
                <a:uFillTx/>
                <a:latin typeface="Arial"/>
                <a:ea typeface="+mn-ea"/>
                <a:cs typeface="+mn-cs"/>
              </a:rPr>
              <a:t>to his own house,</a:t>
            </a:r>
            <a:r>
              <a:rPr kumimoji="0" lang="en-US" sz="2700" b="0" i="0" u="none" strike="noStrike" kern="1200" cap="none" spc="0" normalizeH="0" baseline="30000" noProof="0" dirty="0">
                <a:ln>
                  <a:noFill/>
                </a:ln>
                <a:solidFill>
                  <a:srgbClr val="00007D">
                    <a:lumMod val="50000"/>
                  </a:srgbClr>
                </a:solidFill>
                <a:effectLst/>
                <a:uLnTx/>
                <a:uFillTx/>
                <a:latin typeface="Arial"/>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30000" noProof="0" dirty="0">
                <a:ln>
                  <a:noFill/>
                </a:ln>
                <a:solidFill>
                  <a:srgbClr val="000000"/>
                </a:solidFill>
                <a:effectLst/>
                <a:uLnTx/>
                <a:uFillTx/>
                <a:latin typeface="Arial"/>
                <a:ea typeface="+mn-ea"/>
                <a:cs typeface="+mn-cs"/>
              </a:rPr>
              <a:t>8:1</a:t>
            </a:r>
            <a:r>
              <a:rPr kumimoji="0" lang="en-US" sz="2800" b="0" i="0" u="none" strike="noStrike" kern="1200" cap="none" spc="0" normalizeH="0" baseline="30000" noProof="0" dirty="0">
                <a:ln>
                  <a:noFill/>
                </a:ln>
                <a:solidFill>
                  <a:srgbClr val="00007D">
                    <a:lumMod val="50000"/>
                  </a:srgbClr>
                </a:solidFill>
                <a:effectLst/>
                <a:uLnTx/>
                <a:uFillTx/>
                <a:latin typeface="Arial"/>
                <a:ea typeface="+mn-ea"/>
                <a:cs typeface="+mn-cs"/>
              </a:rPr>
              <a:t> </a:t>
            </a:r>
            <a:r>
              <a:rPr kumimoji="0" lang="en-US" sz="2700" b="0" i="0" u="none" strike="noStrike" kern="1200" cap="none" spc="0" normalizeH="0" baseline="0" noProof="0" dirty="0">
                <a:ln>
                  <a:noFill/>
                </a:ln>
                <a:solidFill>
                  <a:srgbClr val="00007D">
                    <a:lumMod val="50000"/>
                  </a:srgbClr>
                </a:solidFill>
                <a:effectLst/>
                <a:uLnTx/>
                <a:uFillTx/>
                <a:latin typeface="Arial"/>
                <a:ea typeface="+mn-ea"/>
                <a:cs typeface="+mn-cs"/>
              </a:rPr>
              <a:t>but Jesus went to the Mount of Olives . . .</a:t>
            </a:r>
          </a:p>
        </p:txBody>
      </p:sp>
      <p:sp>
        <p:nvSpPr>
          <p:cNvPr id="17" name="TextBox 16">
            <a:extLst>
              <a:ext uri="{FF2B5EF4-FFF2-40B4-BE49-F238E27FC236}">
                <a16:creationId xmlns:a16="http://schemas.microsoft.com/office/drawing/2014/main" id="{3D5E0C4A-8A9B-4C95-A26C-B57D86103BEF}"/>
              </a:ext>
            </a:extLst>
          </p:cNvPr>
          <p:cNvSpPr txBox="1"/>
          <p:nvPr/>
        </p:nvSpPr>
        <p:spPr>
          <a:xfrm>
            <a:off x="6324600" y="1184970"/>
            <a:ext cx="2438400" cy="353943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30000" noProof="0" dirty="0">
                <a:ln>
                  <a:noFill/>
                </a:ln>
                <a:solidFill>
                  <a:srgbClr val="000000"/>
                </a:solidFill>
                <a:effectLst/>
                <a:uLnTx/>
                <a:uFillTx/>
                <a:latin typeface="Arial" charset="0"/>
                <a:ea typeface="+mn-ea"/>
                <a:cs typeface="+mn-cs"/>
              </a:rPr>
              <a:t>11</a:t>
            </a:r>
            <a:r>
              <a:rPr kumimoji="0" lang="en-US" sz="2800" b="0" i="0" u="none" strike="noStrike" kern="1200" cap="none" spc="0" normalizeH="0" baseline="0" noProof="0" dirty="0">
                <a:ln>
                  <a:noFill/>
                </a:ln>
                <a:solidFill>
                  <a:srgbClr val="000000"/>
                </a:solidFill>
                <a:effectLst/>
                <a:uLnTx/>
                <a:uFillTx/>
                <a:latin typeface="Arial" charset="0"/>
                <a:ea typeface="+mn-ea"/>
                <a:cs typeface="+mn-cs"/>
              </a:rPr>
              <a:t> </a:t>
            </a:r>
            <a:r>
              <a:rPr kumimoji="0" lang="en-US" sz="2800" b="0" i="0" u="none" strike="noStrike" kern="1200" cap="none" spc="0" normalizeH="0" baseline="0" noProof="0" dirty="0">
                <a:ln>
                  <a:noFill/>
                </a:ln>
                <a:solidFill>
                  <a:srgbClr val="00007D">
                    <a:lumMod val="50000"/>
                  </a:srgbClr>
                </a:solidFill>
                <a:effectLst/>
                <a:uLnTx/>
                <a:uFillTx/>
                <a:latin typeface="Calibri" panose="020F0502020204030204" pitchFamily="34" charset="0"/>
                <a:ea typeface="+mn-ea"/>
                <a:cs typeface="+mn-cs"/>
              </a:rPr>
              <a:t>She said,</a:t>
            </a:r>
            <a:r>
              <a:rPr kumimoji="0" lang="en-US" sz="2800" b="0" i="0" u="none" strike="noStrike" kern="1200" cap="none" spc="0" normalizeH="0" baseline="0" noProof="0" dirty="0">
                <a:ln>
                  <a:noFill/>
                </a:ln>
                <a:solidFill>
                  <a:srgbClr val="00007D">
                    <a:lumMod val="50000"/>
                  </a:srgbClr>
                </a:solidFill>
                <a:effectLst/>
                <a:uLnTx/>
                <a:uFillTx/>
                <a:latin typeface="Arial" charset="0"/>
                <a:ea typeface="+mn-ea"/>
                <a:cs typeface="+mn-cs"/>
              </a:rPr>
              <a:t> </a:t>
            </a:r>
            <a:r>
              <a:rPr kumimoji="0" lang="en-US" sz="2800" b="0" i="0" u="none" strike="noStrike" kern="1200" cap="none" spc="0" normalizeH="0" baseline="0" noProof="0" dirty="0">
                <a:ln>
                  <a:noFill/>
                </a:ln>
                <a:solidFill>
                  <a:srgbClr val="00007D">
                    <a:lumMod val="50000"/>
                  </a:srgbClr>
                </a:solidFill>
                <a:effectLst/>
                <a:uLnTx/>
                <a:uFillTx/>
                <a:latin typeface="Calibri" panose="020F0502020204030204" pitchFamily="34" charset="0"/>
                <a:ea typeface="+mn-ea"/>
                <a:cs typeface="+mn-cs"/>
              </a:rPr>
              <a:t>“No one Lord.”  And Jesus said, </a:t>
            </a:r>
            <a:r>
              <a:rPr kumimoji="0" lang="en-US" sz="2800" b="0" i="0" u="none" strike="noStrike" kern="1200" cap="none" spc="0" normalizeH="0" baseline="0" noProof="0" dirty="0">
                <a:ln>
                  <a:noFill/>
                </a:ln>
                <a:solidFill>
                  <a:srgbClr val="00007D">
                    <a:lumMod val="50000"/>
                  </a:srgbClr>
                </a:solidFill>
                <a:effectLst/>
                <a:uLnTx/>
                <a:uFillTx/>
                <a:latin typeface="Arial" charset="0"/>
                <a:ea typeface="+mn-ea"/>
                <a:cs typeface="+mn-cs"/>
              </a:rPr>
              <a:t>“</a:t>
            </a:r>
            <a:r>
              <a:rPr kumimoji="0" lang="en-US" sz="2800" b="0" i="0" u="none" strike="noStrike" kern="1200" cap="none" spc="0" normalizeH="0" baseline="0" noProof="0" dirty="0">
                <a:ln>
                  <a:noFill/>
                </a:ln>
                <a:solidFill>
                  <a:srgbClr val="00007D">
                    <a:lumMod val="50000"/>
                  </a:srgbClr>
                </a:solidFill>
                <a:effectLst/>
                <a:uLnTx/>
                <a:uFillTx/>
                <a:latin typeface="Calibri" panose="020F0502020204030204" pitchFamily="34" charset="0"/>
                <a:ea typeface="+mn-ea"/>
                <a:cs typeface="+mn-cs"/>
              </a:rPr>
              <a:t>Neither do I condemn you; go, and from now on s</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 no more.”</a:t>
            </a:r>
            <a:r>
              <a:rPr kumimoji="0" lang="en-US" sz="2800" b="0" i="0" u="none" strike="noStrike" kern="1200" cap="none" spc="0" normalizeH="0" baseline="0" noProof="0" dirty="0">
                <a:ln>
                  <a:noFill/>
                </a:ln>
                <a:solidFill>
                  <a:srgbClr val="000000"/>
                </a:solidFill>
                <a:effectLst/>
                <a:uLnTx/>
                <a:uFillTx/>
                <a:latin typeface="Arial"/>
                <a:ea typeface="+mn-ea"/>
                <a:cs typeface="+mn-cs"/>
              </a:rPr>
              <a:t>]]</a:t>
            </a:r>
          </a:p>
        </p:txBody>
      </p:sp>
      <p:sp>
        <p:nvSpPr>
          <p:cNvPr id="19" name="Content Placeholder 18">
            <a:extLst>
              <a:ext uri="{FF2B5EF4-FFF2-40B4-BE49-F238E27FC236}">
                <a16:creationId xmlns:a16="http://schemas.microsoft.com/office/drawing/2014/main" id="{B2A691F2-F47F-4936-A815-1001381FC1CA}"/>
              </a:ext>
            </a:extLst>
          </p:cNvPr>
          <p:cNvSpPr>
            <a:spLocks noGrp="1"/>
          </p:cNvSpPr>
          <p:nvPr>
            <p:ph idx="1"/>
          </p:nvPr>
        </p:nvSpPr>
        <p:spPr>
          <a:xfrm>
            <a:off x="3842764" y="1130291"/>
            <a:ext cx="4996435" cy="4525963"/>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21" name="Straight Arrow Connector 20">
            <a:extLst>
              <a:ext uri="{FF2B5EF4-FFF2-40B4-BE49-F238E27FC236}">
                <a16:creationId xmlns:a16="http://schemas.microsoft.com/office/drawing/2014/main" id="{623668E9-D2FA-43E9-BCD8-8C55CD8D6DC4}"/>
              </a:ext>
            </a:extLst>
          </p:cNvPr>
          <p:cNvCxnSpPr>
            <a:cxnSpLocks/>
          </p:cNvCxnSpPr>
          <p:nvPr/>
        </p:nvCxnSpPr>
        <p:spPr>
          <a:xfrm>
            <a:off x="4876800" y="1553625"/>
            <a:ext cx="2641092" cy="2760849"/>
          </a:xfrm>
          <a:prstGeom prst="straightConnector1">
            <a:avLst/>
          </a:prstGeom>
          <a:ln w="190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54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685800"/>
          </a:xfrm>
        </p:spPr>
        <p:txBody>
          <a:bodyPr/>
          <a:lstStyle/>
          <a:p>
            <a:r>
              <a:rPr lang="en-US" sz="3600" dirty="0">
                <a:solidFill>
                  <a:schemeClr val="bg1"/>
                </a:solidFill>
              </a:rPr>
              <a:t>The evidence against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990600"/>
            <a:ext cx="8382000" cy="54864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Passage appears in most medieval Greek MSS (c. AD 700-1500)</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Not in most early Gk. MSS (except ‘D’ – 6</a:t>
            </a:r>
            <a:r>
              <a:rPr lang="en-US" baseline="30000" dirty="0">
                <a:solidFill>
                  <a:schemeClr val="bg1"/>
                </a:solidFill>
                <a:ea typeface="Verdana" panose="020B0604030504040204" pitchFamily="34" charset="0"/>
                <a:cs typeface="Times New Roman" panose="02020603050405020304" pitchFamily="18" charset="0"/>
              </a:rPr>
              <a:t>th</a:t>
            </a:r>
            <a:r>
              <a:rPr lang="en-US" dirty="0">
                <a:solidFill>
                  <a:schemeClr val="bg1"/>
                </a:solidFill>
                <a:ea typeface="Verdana" panose="020B0604030504040204" pitchFamily="34" charset="0"/>
                <a:cs typeface="Times New Roman" panose="02020603050405020304" pitchFamily="18" charset="0"/>
              </a:rPr>
              <a:t>  Century)</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All early church ‘fathers’ omit it…pass from 7:52-8:12</a:t>
            </a:r>
          </a:p>
          <a:p>
            <a:pPr>
              <a:spcAft>
                <a:spcPts val="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Many later MSS mark it with asterisks (*)</a:t>
            </a:r>
            <a:br>
              <a:rPr lang="en-US" dirty="0">
                <a:solidFill>
                  <a:schemeClr val="bg1"/>
                </a:solidFill>
                <a:ea typeface="Verdana" panose="020B0604030504040204" pitchFamily="34" charset="0"/>
                <a:cs typeface="Times New Roman" panose="02020603050405020304" pitchFamily="18" charset="0"/>
              </a:rPr>
            </a:br>
            <a:r>
              <a:rPr lang="en-US" dirty="0">
                <a:solidFill>
                  <a:schemeClr val="bg1"/>
                </a:solidFill>
                <a:ea typeface="Verdana" panose="020B0604030504040204" pitchFamily="34" charset="0"/>
                <a:cs typeface="Times New Roman" panose="02020603050405020304" pitchFamily="18" charset="0"/>
              </a:rPr>
              <a:t>or obeli ( – or ÷ ):  doubtful authenticity</a:t>
            </a:r>
          </a:p>
          <a:p>
            <a:pPr>
              <a:spcAft>
                <a:spcPts val="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dirty="0">
              <a:solidFill>
                <a:srgbClr val="FFFF99"/>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8825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685800"/>
          </a:xfrm>
        </p:spPr>
        <p:txBody>
          <a:bodyPr/>
          <a:lstStyle/>
          <a:p>
            <a:r>
              <a:rPr lang="en-US" sz="3600" dirty="0">
                <a:solidFill>
                  <a:schemeClr val="bg1"/>
                </a:solidFill>
              </a:rPr>
              <a:t>The evidence for</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990600"/>
            <a:ext cx="8382000" cy="54864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Didymus the Blind (4th Century, Alexandria)</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Apostolic Constitutions (375-380)</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Jerome (d. 420) included it in L. Vulgate</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dirty="0">
              <a:solidFill>
                <a:srgbClr val="FFFF99"/>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EA282FF7-F983-44D5-9DA9-CEDA51CF05BF}"/>
              </a:ext>
            </a:extLst>
          </p:cNvPr>
          <p:cNvSpPr/>
          <p:nvPr/>
        </p:nvSpPr>
        <p:spPr>
          <a:xfrm>
            <a:off x="561108" y="3048000"/>
            <a:ext cx="8031020" cy="23622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It was removed from gospel because ‘some were of slight faith, and to avoid scandal </a:t>
            </a:r>
            <a:r>
              <a:rPr lang="en-US" sz="2800" dirty="0"/>
              <a:t>[</a:t>
            </a:r>
            <a:r>
              <a:rPr lang="en-US" sz="3100" dirty="0"/>
              <a:t>Jesus seemed too lenient]’ (light view of adultery) </a:t>
            </a:r>
            <a:r>
              <a:rPr lang="en-US" sz="2300" dirty="0"/>
              <a:t>– </a:t>
            </a:r>
            <a:r>
              <a:rPr lang="en-US" sz="2000" b="1" u="sng" dirty="0"/>
              <a:t>Ambrose</a:t>
            </a:r>
            <a:r>
              <a:rPr lang="en-US" sz="2000" dirty="0"/>
              <a:t> (d.397);   </a:t>
            </a:r>
            <a:r>
              <a:rPr lang="en-US" sz="2000" b="1" u="sng" dirty="0"/>
              <a:t>Augustine</a:t>
            </a:r>
            <a:r>
              <a:rPr lang="en-US" sz="2000" dirty="0"/>
              <a:t> (d. 420)  </a:t>
            </a:r>
            <a:endParaRPr lang="en-US" sz="2300" dirty="0"/>
          </a:p>
        </p:txBody>
      </p:sp>
    </p:spTree>
    <p:extLst>
      <p:ext uri="{BB962C8B-B14F-4D97-AF65-F5344CB8AC3E}">
        <p14:creationId xmlns:p14="http://schemas.microsoft.com/office/powerpoint/2010/main" val="76820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685800"/>
          </a:xfrm>
        </p:spPr>
        <p:txBody>
          <a:bodyPr/>
          <a:lstStyle/>
          <a:p>
            <a:r>
              <a:rPr lang="en-US" sz="3600" dirty="0">
                <a:solidFill>
                  <a:schemeClr val="bg1"/>
                </a:solidFill>
              </a:rPr>
              <a:t>The evidence for</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990600"/>
            <a:ext cx="8382000" cy="54864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Didymus the Blind (4th Century)</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Apostolic Constitutions (375-380)</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Jerome (d. 420) included it in L. Vulgate</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Ambrose (d. 397) . . . Augustine (d. 430) </a:t>
            </a:r>
          </a:p>
          <a:p>
            <a:pPr>
              <a:spcAft>
                <a:spcPts val="6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dirty="0">
              <a:solidFill>
                <a:srgbClr val="FFFF99"/>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A1B9601-B4E0-4EBC-84AC-C9DAEF1C2477}"/>
              </a:ext>
            </a:extLst>
          </p:cNvPr>
          <p:cNvSpPr/>
          <p:nvPr/>
        </p:nvSpPr>
        <p:spPr>
          <a:xfrm>
            <a:off x="304800" y="3810000"/>
            <a:ext cx="8534400" cy="25908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t>Papias ‘expounded another story about a woman who was accused before the Lord of many sins, which the Gospel according to the Hebrews contains’</a:t>
            </a:r>
            <a:r>
              <a:rPr lang="en-US" dirty="0"/>
              <a:t> – </a:t>
            </a:r>
            <a:r>
              <a:rPr lang="en-US" b="1" u="sng" dirty="0"/>
              <a:t>Eusebius</a:t>
            </a:r>
            <a:r>
              <a:rPr lang="en-US" dirty="0"/>
              <a:t>, d. 340?  –  [</a:t>
            </a:r>
            <a:r>
              <a:rPr lang="en-US" b="1" u="sng" dirty="0"/>
              <a:t>Papias</a:t>
            </a:r>
            <a:r>
              <a:rPr lang="en-US" dirty="0"/>
              <a:t>, d. A. D. 130]   </a:t>
            </a:r>
          </a:p>
          <a:p>
            <a:pPr algn="ctr"/>
            <a:r>
              <a:rPr lang="en-US" sz="2200" dirty="0">
                <a:solidFill>
                  <a:srgbClr val="99FF66"/>
                </a:solidFill>
                <a:latin typeface="Arial" panose="020B0604020202020204" pitchFamily="34" charset="0"/>
                <a:cs typeface="Arial" panose="020B0604020202020204" pitchFamily="34" charset="0"/>
              </a:rPr>
              <a:t>►</a:t>
            </a:r>
            <a:r>
              <a:rPr lang="en-US" sz="3000" dirty="0">
                <a:solidFill>
                  <a:srgbClr val="FFFF00"/>
                </a:solidFill>
              </a:rPr>
              <a:t>Brings us back to </a:t>
            </a:r>
            <a:r>
              <a:rPr lang="en-US" sz="3000" u="sng" dirty="0">
                <a:solidFill>
                  <a:srgbClr val="FFFF00"/>
                </a:solidFill>
              </a:rPr>
              <a:t>beginning</a:t>
            </a:r>
            <a:r>
              <a:rPr lang="en-US" sz="3000" dirty="0">
                <a:solidFill>
                  <a:srgbClr val="FFFF00"/>
                </a:solidFill>
              </a:rPr>
              <a:t> of 2</a:t>
            </a:r>
            <a:r>
              <a:rPr lang="en-US" sz="3000" baseline="30000" dirty="0">
                <a:solidFill>
                  <a:srgbClr val="FFFF00"/>
                </a:solidFill>
              </a:rPr>
              <a:t>nd</a:t>
            </a:r>
            <a:r>
              <a:rPr lang="en-US" sz="3000" dirty="0">
                <a:solidFill>
                  <a:srgbClr val="FFFF00"/>
                </a:solidFill>
              </a:rPr>
              <a:t> Century</a:t>
            </a:r>
            <a:r>
              <a:rPr lang="en-US" sz="2200" dirty="0">
                <a:solidFill>
                  <a:srgbClr val="99FF66"/>
                </a:solidFill>
                <a:latin typeface="Arial" panose="020B0604020202020204" pitchFamily="34" charset="0"/>
                <a:cs typeface="Arial" panose="020B0604020202020204" pitchFamily="34" charset="0"/>
              </a:rPr>
              <a:t>◄</a:t>
            </a:r>
            <a:r>
              <a:rPr lang="en-US" sz="3000" dirty="0">
                <a:solidFill>
                  <a:srgbClr val="FFFF00"/>
                </a:solidFill>
              </a:rPr>
              <a:t> </a:t>
            </a:r>
          </a:p>
        </p:txBody>
      </p:sp>
    </p:spTree>
    <p:extLst>
      <p:ext uri="{BB962C8B-B14F-4D97-AF65-F5344CB8AC3E}">
        <p14:creationId xmlns:p14="http://schemas.microsoft.com/office/powerpoint/2010/main" val="344972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76200"/>
            <a:ext cx="8229600" cy="685800"/>
          </a:xfrm>
        </p:spPr>
        <p:txBody>
          <a:bodyPr/>
          <a:lstStyle/>
          <a:p>
            <a:r>
              <a:rPr lang="en-US" sz="3600" dirty="0">
                <a:solidFill>
                  <a:schemeClr val="bg1"/>
                </a:solidFill>
              </a:rPr>
              <a:t>Conclusions</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762000"/>
            <a:ext cx="8382000" cy="57150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“There is little reason for doubting that the event here described occurred” </a:t>
            </a:r>
            <a:r>
              <a:rPr lang="en-US" sz="2400" dirty="0">
                <a:solidFill>
                  <a:schemeClr val="bg1"/>
                </a:solidFill>
                <a:ea typeface="Verdana" panose="020B0604030504040204" pitchFamily="34" charset="0"/>
                <a:cs typeface="Times New Roman" panose="02020603050405020304" pitchFamily="18" charset="0"/>
              </a:rPr>
              <a:t>– Carson</a:t>
            </a: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Many place it after Jn.7:44  /  36  / 21:25  /  Lk.21:38</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The account has “all the earmarks of historical veracity” </a:t>
            </a:r>
            <a:r>
              <a:rPr lang="en-US" sz="2400" dirty="0">
                <a:solidFill>
                  <a:schemeClr val="bg1"/>
                </a:solidFill>
                <a:ea typeface="Verdana" panose="020B0604030504040204" pitchFamily="34" charset="0"/>
                <a:cs typeface="Times New Roman" panose="02020603050405020304" pitchFamily="18" charset="0"/>
              </a:rPr>
              <a:t>– Metzger</a:t>
            </a: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John 20:30-31</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dirty="0">
              <a:solidFill>
                <a:srgbClr val="FFFF99"/>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12B4DB9-DEB0-4566-BF5F-B42FC72F8C7B}"/>
              </a:ext>
            </a:extLst>
          </p:cNvPr>
          <p:cNvSpPr/>
          <p:nvPr/>
        </p:nvSpPr>
        <p:spPr>
          <a:xfrm>
            <a:off x="905164" y="4876800"/>
            <a:ext cx="7345220" cy="1600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20000"/>
              </a:spcBef>
              <a:spcAft>
                <a:spcPts val="600"/>
              </a:spcAft>
              <a:buClrTx/>
              <a:buSzTx/>
              <a:tabLst/>
              <a:defRPr/>
            </a:pPr>
            <a:r>
              <a:rPr kumimoji="0" lang="en-US" sz="3200" b="0" i="0" u="none" strike="noStrike" kern="1200" cap="none" spc="0" normalizeH="0" baseline="0" noProof="0" dirty="0">
                <a:ln>
                  <a:noFill/>
                </a:ln>
                <a:solidFill>
                  <a:srgbClr val="FFFFFF"/>
                </a:solidFill>
                <a:effectLst/>
                <a:uLnTx/>
                <a:uFillTx/>
                <a:latin typeface="Arial"/>
                <a:ea typeface="Verdana" panose="020B0604030504040204" pitchFamily="34" charset="0"/>
                <a:cs typeface="Times New Roman" panose="02020603050405020304" pitchFamily="18" charset="0"/>
              </a:rPr>
              <a:t>Most commentators treat it as an actual</a:t>
            </a:r>
            <a:br>
              <a:rPr kumimoji="0" lang="en-US" sz="3200" b="0" i="0" u="none" strike="noStrike" kern="1200" cap="none" spc="0" normalizeH="0" baseline="0" noProof="0" dirty="0">
                <a:ln>
                  <a:noFill/>
                </a:ln>
                <a:solidFill>
                  <a:srgbClr val="FFFFFF"/>
                </a:solidFill>
                <a:effectLst/>
                <a:uLnTx/>
                <a:uFillTx/>
                <a:latin typeface="Arial"/>
                <a:ea typeface="Verdana" panose="020B0604030504040204" pitchFamily="34" charset="0"/>
                <a:cs typeface="Times New Roman" panose="02020603050405020304" pitchFamily="18" charset="0"/>
              </a:rPr>
            </a:br>
            <a:r>
              <a:rPr kumimoji="0" lang="en-US" sz="3200" b="0" i="0" u="none" strike="noStrike" kern="1200" cap="none" spc="0" normalizeH="0" baseline="0" noProof="0" dirty="0">
                <a:ln>
                  <a:noFill/>
                </a:ln>
                <a:solidFill>
                  <a:srgbClr val="FFFFFF"/>
                </a:solidFill>
                <a:effectLst/>
                <a:uLnTx/>
                <a:uFillTx/>
                <a:latin typeface="Arial"/>
                <a:ea typeface="Verdana" panose="020B0604030504040204" pitchFamily="34" charset="0"/>
                <a:cs typeface="Times New Roman" panose="02020603050405020304" pitchFamily="18" charset="0"/>
              </a:rPr>
              <a:t>event in life of Christ that early became linked with John</a:t>
            </a:r>
          </a:p>
        </p:txBody>
      </p:sp>
    </p:spTree>
    <p:extLst>
      <p:ext uri="{BB962C8B-B14F-4D97-AF65-F5344CB8AC3E}">
        <p14:creationId xmlns:p14="http://schemas.microsoft.com/office/powerpoint/2010/main" val="51706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 name="Rounded Rectangle 3">
            <a:extLst>
              <a:ext uri="{FF2B5EF4-FFF2-40B4-BE49-F238E27FC236}">
                <a16:creationId xmlns:a16="http://schemas.microsoft.com/office/drawing/2014/main" id="{B9BA1F64-458F-4E35-A26C-58FBC6013A3B}"/>
              </a:ext>
            </a:extLst>
          </p:cNvPr>
          <p:cNvSpPr/>
          <p:nvPr/>
        </p:nvSpPr>
        <p:spPr bwMode="auto">
          <a:xfrm>
            <a:off x="2503518" y="838200"/>
            <a:ext cx="4144880" cy="457200"/>
          </a:xfrm>
          <a:prstGeom prst="roundRect">
            <a:avLst/>
          </a:prstGeom>
          <a:blipFill>
            <a:blip r:embed="rId2"/>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I</a:t>
            </a:r>
            <a:r>
              <a:rPr kumimoji="0" lang="en-US" sz="2400" i="0" u="none" strike="noStrike" kern="0" cap="none" spc="0" normalizeH="0" baseline="0" noProof="0" dirty="0">
                <a:ln>
                  <a:noFill/>
                </a:ln>
                <a:effectLst/>
                <a:uLnTx/>
                <a:uFillTx/>
                <a:latin typeface="Arial" charset="0"/>
              </a:rPr>
              <a:t>. Textual Criticism</a:t>
            </a:r>
          </a:p>
        </p:txBody>
      </p:sp>
      <p:sp>
        <p:nvSpPr>
          <p:cNvPr id="5" name="Rounded Rectangle 3">
            <a:extLst>
              <a:ext uri="{FF2B5EF4-FFF2-40B4-BE49-F238E27FC236}">
                <a16:creationId xmlns:a16="http://schemas.microsoft.com/office/drawing/2014/main" id="{71B081DF-71F3-438B-826E-0459BE2D1921}"/>
              </a:ext>
            </a:extLst>
          </p:cNvPr>
          <p:cNvSpPr/>
          <p:nvPr/>
        </p:nvSpPr>
        <p:spPr bwMode="auto">
          <a:xfrm>
            <a:off x="1237672" y="1447800"/>
            <a:ext cx="6675372" cy="990600"/>
          </a:xfrm>
          <a:prstGeom prst="roundRect">
            <a:avLst/>
          </a:prstGeom>
          <a:blipFill>
            <a:blip r:embed="rId2"/>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i="0" u="none" strike="noStrike" kern="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rPr>
              <a:t>II</a:t>
            </a:r>
            <a:r>
              <a:rPr kumimoji="0" lang="en-US" sz="4000" i="0" u="none" strike="noStrike" kern="0" cap="none" spc="0" normalizeH="0" baseline="0" noProof="0" dirty="0">
                <a:ln>
                  <a:noFill/>
                </a:ln>
                <a:solidFill>
                  <a:srgbClr val="000066"/>
                </a:solidFill>
                <a:effectLst/>
                <a:uLnTx/>
                <a:uFillTx/>
                <a:latin typeface="Arial" charset="0"/>
              </a:rPr>
              <a:t>.</a:t>
            </a:r>
            <a:r>
              <a:rPr kumimoji="0" lang="en-US" sz="3600" i="0" u="none" strike="noStrike" kern="0" cap="none" spc="0" normalizeH="0" baseline="0" noProof="0" dirty="0">
                <a:ln>
                  <a:noFill/>
                </a:ln>
                <a:solidFill>
                  <a:srgbClr val="000066"/>
                </a:solidFill>
                <a:effectLst/>
                <a:uLnTx/>
                <a:uFillTx/>
                <a:latin typeface="Arial" charset="0"/>
              </a:rPr>
              <a:t> </a:t>
            </a:r>
            <a:r>
              <a:rPr kumimoji="0" lang="en-US" sz="4000" i="0" u="none" strike="noStrike" kern="0" cap="none" spc="0" normalizeH="0" baseline="0" noProof="0" dirty="0">
                <a:ln>
                  <a:noFill/>
                </a:ln>
                <a:solidFill>
                  <a:srgbClr val="000066"/>
                </a:solidFill>
                <a:effectLst/>
                <a:uLnTx/>
                <a:uFillTx/>
                <a:latin typeface="Arial" charset="0"/>
              </a:rPr>
              <a:t>Temple Conflict</a:t>
            </a:r>
            <a:endParaRPr kumimoji="0" lang="en-US" sz="4000" i="0" u="none" strike="noStrike" kern="0" cap="none" spc="0" normalizeH="0" baseline="0" noProof="0" dirty="0">
              <a:ln>
                <a:noFill/>
              </a:ln>
              <a:solidFill>
                <a:srgbClr val="000000"/>
              </a:solidFill>
              <a:effectLst/>
              <a:uLnTx/>
              <a:uFillTx/>
              <a:latin typeface="Arial" charset="0"/>
            </a:endParaRPr>
          </a:p>
        </p:txBody>
      </p:sp>
    </p:spTree>
    <p:extLst>
      <p:ext uri="{BB962C8B-B14F-4D97-AF65-F5344CB8AC3E}">
        <p14:creationId xmlns:p14="http://schemas.microsoft.com/office/powerpoint/2010/main" val="422792230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3740</TotalTime>
  <Words>1246</Words>
  <Application>Microsoft Office PowerPoint</Application>
  <PresentationFormat>On-screen Show (4:3)</PresentationFormat>
  <Paragraphs>140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Verdana</vt:lpstr>
      <vt:lpstr>Wingdings</vt:lpstr>
      <vt:lpstr>1_Default Design</vt:lpstr>
      <vt:lpstr>PowerPoint Presentation</vt:lpstr>
      <vt:lpstr>Prophets wrote Bible; God inspired (2 Tim.3:16-17)</vt:lpstr>
      <vt:lpstr>PowerPoint Presentation</vt:lpstr>
      <vt:lpstr>Many versions mark the passage with brackets</vt:lpstr>
      <vt:lpstr>The evidence against</vt:lpstr>
      <vt:lpstr>The evidence for</vt:lpstr>
      <vt:lpstr>The evidence for</vt:lpstr>
      <vt:lpstr>Conclusions</vt:lpstr>
      <vt:lpstr>PowerPoint Presentation</vt:lpstr>
      <vt:lpstr>Outer court: venue for scribes  to teach students, 7:53-8:11</vt:lpstr>
      <vt:lpstr>Outer court: venue for scribes  to teach students, 7:53-8:11</vt:lpstr>
      <vt:lpstr>Outer court: venue for scribes  to teach students, 7:53-8:11</vt:lpstr>
      <vt:lpstr>Outer court: venue for scribes  to teach students, 7:53-8:11</vt:lpstr>
      <vt:lpstr>Outer court: venue for scribes  to teach students, 7:53-8:11</vt:lpstr>
      <vt:lpstr>Old sinners have more to repent of</vt:lpstr>
      <vt:lpstr>9b-11:</vt:lpstr>
      <vt:lpstr>PowerPoint Presentation</vt:lpstr>
      <vt:lpstr>1. The Saving Lord</vt:lpstr>
      <vt:lpstr>2. The Sinful Woman</vt:lpstr>
      <vt:lpstr>2. The Sinful Woman</vt:lpstr>
      <vt:lpstr>2. The Sinful Woman</vt:lpstr>
      <vt:lpstr>3. The Scheming Pharisees</vt:lpstr>
      <vt:lpstr>What to learn from prodigal daughter?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237</cp:revision>
  <dcterms:created xsi:type="dcterms:W3CDTF">2006-09-18T21:36:30Z</dcterms:created>
  <dcterms:modified xsi:type="dcterms:W3CDTF">2021-10-23T14:31:57Z</dcterms:modified>
</cp:coreProperties>
</file>