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7"/>
  </p:notesMasterIdLst>
  <p:sldIdLst>
    <p:sldId id="610" r:id="rId2"/>
    <p:sldId id="609" r:id="rId3"/>
    <p:sldId id="631" r:id="rId4"/>
    <p:sldId id="632" r:id="rId5"/>
    <p:sldId id="611" r:id="rId6"/>
    <p:sldId id="612" r:id="rId7"/>
    <p:sldId id="633" r:id="rId8"/>
    <p:sldId id="634" r:id="rId9"/>
    <p:sldId id="643" r:id="rId10"/>
    <p:sldId id="613" r:id="rId11"/>
    <p:sldId id="635" r:id="rId12"/>
    <p:sldId id="636" r:id="rId13"/>
    <p:sldId id="637" r:id="rId14"/>
    <p:sldId id="614" r:id="rId15"/>
    <p:sldId id="638" r:id="rId16"/>
    <p:sldId id="639" r:id="rId17"/>
    <p:sldId id="640" r:id="rId18"/>
    <p:sldId id="615" r:id="rId19"/>
    <p:sldId id="644" r:id="rId20"/>
    <p:sldId id="641" r:id="rId21"/>
    <p:sldId id="616" r:id="rId22"/>
    <p:sldId id="642" r:id="rId23"/>
    <p:sldId id="646" r:id="rId24"/>
    <p:sldId id="645" r:id="rId25"/>
    <p:sldId id="61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CCFFCC"/>
    <a:srgbClr val="CCFFFF"/>
    <a:srgbClr val="66FFFF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06CDCE45-F521-49D1-A6BC-C277ECB86429}"/>
    <pc:docChg chg="delSld delMainMaster">
      <pc:chgData name="Ty Johnson" userId="2df4d96252200d5b" providerId="LiveId" clId="{06CDCE45-F521-49D1-A6BC-C277ECB86429}" dt="2021-11-05T22:56:36.523" v="1" actId="47"/>
      <pc:docMkLst>
        <pc:docMk/>
      </pc:docMkLst>
      <pc:sldChg chg="del">
        <pc:chgData name="Ty Johnson" userId="2df4d96252200d5b" providerId="LiveId" clId="{06CDCE45-F521-49D1-A6BC-C277ECB86429}" dt="2021-11-05T22:56:33.948" v="0" actId="47"/>
        <pc:sldMkLst>
          <pc:docMk/>
          <pc:sldMk cId="3532206707" sldId="276"/>
        </pc:sldMkLst>
      </pc:sldChg>
      <pc:sldChg chg="del">
        <pc:chgData name="Ty Johnson" userId="2df4d96252200d5b" providerId="LiveId" clId="{06CDCE45-F521-49D1-A6BC-C277ECB86429}" dt="2021-11-05T22:56:33.948" v="0" actId="47"/>
        <pc:sldMkLst>
          <pc:docMk/>
          <pc:sldMk cId="1845990636" sldId="277"/>
        </pc:sldMkLst>
      </pc:sldChg>
      <pc:sldChg chg="del">
        <pc:chgData name="Ty Johnson" userId="2df4d96252200d5b" providerId="LiveId" clId="{06CDCE45-F521-49D1-A6BC-C277ECB86429}" dt="2021-11-05T22:56:33.948" v="0" actId="47"/>
        <pc:sldMkLst>
          <pc:docMk/>
          <pc:sldMk cId="1063882008" sldId="278"/>
        </pc:sldMkLst>
      </pc:sldChg>
      <pc:sldChg chg="del">
        <pc:chgData name="Ty Johnson" userId="2df4d96252200d5b" providerId="LiveId" clId="{06CDCE45-F521-49D1-A6BC-C277ECB86429}" dt="2021-11-05T22:56:36.523" v="1" actId="47"/>
        <pc:sldMkLst>
          <pc:docMk/>
          <pc:sldMk cId="3076958008" sldId="279"/>
        </pc:sldMkLst>
      </pc:sldChg>
      <pc:sldMasterChg chg="del delSldLayout">
        <pc:chgData name="Ty Johnson" userId="2df4d96252200d5b" providerId="LiveId" clId="{06CDCE45-F521-49D1-A6BC-C277ECB86429}" dt="2021-11-05T22:56:36.523" v="1" actId="47"/>
        <pc:sldMasterMkLst>
          <pc:docMk/>
          <pc:sldMasterMk cId="1486362597" sldId="2147483709"/>
        </pc:sldMasterMkLst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1320739771" sldId="2147483710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411152399" sldId="2147483711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47907040" sldId="2147483712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999773339" sldId="2147483713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2318366929" sldId="2147483714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3509185913" sldId="2147483715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3522340670" sldId="2147483716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2927143027" sldId="2147483717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585254221" sldId="2147483718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2369181284" sldId="2147483719"/>
          </pc:sldLayoutMkLst>
        </pc:sldLayoutChg>
        <pc:sldLayoutChg chg="del">
          <pc:chgData name="Ty Johnson" userId="2df4d96252200d5b" providerId="LiveId" clId="{06CDCE45-F521-49D1-A6BC-C277ECB86429}" dt="2021-11-05T22:56:36.523" v="1" actId="47"/>
          <pc:sldLayoutMkLst>
            <pc:docMk/>
            <pc:sldMasterMk cId="1486362597" sldId="2147483709"/>
            <pc:sldLayoutMk cId="3167907585" sldId="2147483720"/>
          </pc:sldLayoutMkLst>
        </pc:sldLayoutChg>
      </pc:sldMasterChg>
      <pc:sldMasterChg chg="del delSldLayout">
        <pc:chgData name="Ty Johnson" userId="2df4d96252200d5b" providerId="LiveId" clId="{06CDCE45-F521-49D1-A6BC-C277ECB86429}" dt="2021-11-05T22:56:33.948" v="0" actId="47"/>
        <pc:sldMasterMkLst>
          <pc:docMk/>
          <pc:sldMasterMk cId="2557580287" sldId="2147483721"/>
        </pc:sldMasterMkLst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748158208" sldId="2147483722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112112962" sldId="2147483723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1343458212" sldId="2147483724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340869912" sldId="2147483725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1636161072" sldId="2147483726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2885981053" sldId="2147483727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249718355" sldId="2147483728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2074453322" sldId="2147483729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2005828089" sldId="2147483730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120778267" sldId="2147483731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2557580287" sldId="2147483721"/>
            <pc:sldLayoutMk cId="2189685940" sldId="2147483732"/>
          </pc:sldLayoutMkLst>
        </pc:sldLayoutChg>
      </pc:sldMasterChg>
      <pc:sldMasterChg chg="del delSldLayout">
        <pc:chgData name="Ty Johnson" userId="2df4d96252200d5b" providerId="LiveId" clId="{06CDCE45-F521-49D1-A6BC-C277ECB86429}" dt="2021-11-05T22:56:33.948" v="0" actId="47"/>
        <pc:sldMasterMkLst>
          <pc:docMk/>
          <pc:sldMasterMk cId="3655141952" sldId="2147483733"/>
        </pc:sldMasterMkLst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1469838466" sldId="2147483734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3699708528" sldId="2147483735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3254500658" sldId="2147483736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1140988035" sldId="2147483737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3833307172" sldId="2147483738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2588401658" sldId="2147483739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816542269" sldId="2147483740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3799546338" sldId="2147483741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501870583" sldId="2147483742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3101801593" sldId="2147483743"/>
          </pc:sldLayoutMkLst>
        </pc:sldLayoutChg>
        <pc:sldLayoutChg chg="del">
          <pc:chgData name="Ty Johnson" userId="2df4d96252200d5b" providerId="LiveId" clId="{06CDCE45-F521-49D1-A6BC-C277ECB86429}" dt="2021-11-05T22:56:33.948" v="0" actId="47"/>
          <pc:sldLayoutMkLst>
            <pc:docMk/>
            <pc:sldMasterMk cId="3655141952" sldId="2147483733"/>
            <pc:sldLayoutMk cId="1245171740" sldId="214748374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9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360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090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858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370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547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229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402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74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702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06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130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269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8686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7757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4388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34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37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195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294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344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82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1761536" y="1828800"/>
            <a:ext cx="5620929" cy="12192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Influence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Description – light of the ...  </a:t>
            </a:r>
            <a:r>
              <a:rPr lang="en-US" altLang="en-US" sz="3200" dirty="0">
                <a:solidFill>
                  <a:schemeClr val="bg1"/>
                </a:solidFill>
              </a:rPr>
              <a:t>(14-15)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World:  </a:t>
            </a:r>
            <a:r>
              <a:rPr lang="en-US" altLang="en-US" dirty="0">
                <a:solidFill>
                  <a:schemeClr val="bg1"/>
                </a:solidFill>
              </a:rPr>
              <a:t>like sun, seen by all.   28:19.  Ph.2:15.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City:</a:t>
            </a:r>
            <a:r>
              <a:rPr lang="en-US" altLang="en-US" dirty="0">
                <a:solidFill>
                  <a:schemeClr val="bg1"/>
                </a:solidFill>
              </a:rPr>
              <a:t>  seen by community.</a:t>
            </a:r>
            <a:r>
              <a:rPr lang="en-US" altLang="en-US" dirty="0">
                <a:solidFill>
                  <a:srgbClr val="FFFF00"/>
                </a:solidFill>
              </a:rPr>
              <a:t>   </a:t>
            </a:r>
            <a:r>
              <a:rPr lang="en-US" altLang="en-US" dirty="0">
                <a:solidFill>
                  <a:schemeClr val="bg1"/>
                </a:solidFill>
              </a:rPr>
              <a:t>1 Pt.2:11-12.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House:  </a:t>
            </a:r>
            <a:r>
              <a:rPr lang="en-US" altLang="en-US" dirty="0">
                <a:solidFill>
                  <a:schemeClr val="bg1"/>
                </a:solidFill>
              </a:rPr>
              <a:t>lamp, seen by family.   1 Pt.3:1-2.  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48D4D2-41C3-4F2B-AB7D-6F7ACDF8868B}"/>
              </a:ext>
            </a:extLst>
          </p:cNvPr>
          <p:cNvSpPr/>
          <p:nvPr/>
        </p:nvSpPr>
        <p:spPr>
          <a:xfrm>
            <a:off x="598052" y="2057400"/>
            <a:ext cx="7954820" cy="3429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Tertullian:  But it is mainly the deeds of a love</a:t>
            </a:r>
            <a:b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noble that lead many to put a brand upon us.  </a:t>
            </a:r>
            <a:b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See, they say, how they [Christians] love one another, for they themselves [sinners] are animated by mutual hatred; see how they are ready even to die for one another, for they themselves will rather put to death.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7510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Danger – hide our light, </a:t>
            </a:r>
            <a:r>
              <a:rPr lang="en-US" altLang="en-US" sz="35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Bushel:  </a:t>
            </a:r>
            <a:r>
              <a:rPr lang="en-US" altLang="en-US" dirty="0">
                <a:solidFill>
                  <a:schemeClr val="bg1"/>
                </a:solidFill>
              </a:rPr>
              <a:t>measure for grain; hide light at work.  Jn.2.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Bed: </a:t>
            </a:r>
            <a:r>
              <a:rPr lang="en-US" altLang="en-US" dirty="0">
                <a:solidFill>
                  <a:schemeClr val="bg1"/>
                </a:solidFill>
              </a:rPr>
              <a:t>Mk.4</a:t>
            </a:r>
            <a:r>
              <a:rPr lang="en-US" altLang="en-US" baseline="30000" dirty="0">
                <a:solidFill>
                  <a:schemeClr val="bg1"/>
                </a:solidFill>
              </a:rPr>
              <a:t>21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lamp brought to be put under a basket or under a bed?  Is it not to be set on a lampstand?</a:t>
            </a:r>
          </a:p>
        </p:txBody>
      </p:sp>
    </p:spTree>
    <p:extLst>
      <p:ext uri="{BB962C8B-B14F-4D97-AF65-F5344CB8AC3E}">
        <p14:creationId xmlns:p14="http://schemas.microsoft.com/office/powerpoint/2010/main" val="181560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Desire – purpose to pursue: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>
                <a:solidFill>
                  <a:srgbClr val="FFFF00"/>
                </a:solidFill>
              </a:rPr>
              <a:t>glorify Father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1447800"/>
            <a:ext cx="8495144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Mt.6:1-5, 16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Ac.12</a:t>
            </a:r>
            <a:r>
              <a:rPr lang="en-US" altLang="en-US" baseline="30000" dirty="0">
                <a:solidFill>
                  <a:schemeClr val="bg1"/>
                </a:solidFill>
              </a:rPr>
              <a:t>22</a:t>
            </a:r>
            <a:r>
              <a:rPr lang="en-US" altLang="en-US" dirty="0">
                <a:solidFill>
                  <a:schemeClr val="bg1"/>
                </a:solidFill>
              </a:rPr>
              <a:t> </a:t>
            </a:r>
            <a:r>
              <a:rPr lang="en-US" altLang="en-US" sz="34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 people kept shouting, The voice of a god and not of a man!   </a:t>
            </a:r>
            <a:r>
              <a:rPr lang="en-US" altLang="en-US" baseline="30000" dirty="0">
                <a:solidFill>
                  <a:schemeClr val="bg1"/>
                </a:solidFill>
              </a:rPr>
              <a:t>23</a:t>
            </a:r>
            <a:r>
              <a:rPr lang="en-US" altLang="en-US" dirty="0">
                <a:solidFill>
                  <a:schemeClr val="bg1"/>
                </a:solidFill>
              </a:rPr>
              <a:t> </a:t>
            </a:r>
            <a:r>
              <a:rPr lang="en-US" altLang="en-US" sz="34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immediately an angel of the Lord struck him, because he did not give glory to God.  And he was eaten by worms and died.    </a:t>
            </a:r>
            <a:r>
              <a:rPr lang="en-US" altLang="en-US" baseline="30000" dirty="0">
                <a:solidFill>
                  <a:schemeClr val="bg1"/>
                </a:solidFill>
              </a:rPr>
              <a:t>24</a:t>
            </a:r>
            <a:r>
              <a:rPr lang="en-US" altLang="en-US" dirty="0">
                <a:solidFill>
                  <a:schemeClr val="bg1"/>
                </a:solidFill>
              </a:rPr>
              <a:t> </a:t>
            </a:r>
            <a:r>
              <a:rPr lang="en-US" altLang="en-US" sz="34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the word of God grew and multiplied.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400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7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292" y="1143000"/>
            <a:ext cx="46453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rPr>
              <a:t>Mt.5:13-16, Character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5719E-64CC-4F7E-BE6D-58A5FC276B6E}"/>
              </a:ext>
            </a:extLst>
          </p:cNvPr>
          <p:cNvSpPr/>
          <p:nvPr/>
        </p:nvSpPr>
        <p:spPr>
          <a:xfrm>
            <a:off x="1487056" y="1752600"/>
            <a:ext cx="6183022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Mt.18:6-7, </a:t>
            </a:r>
            <a:r>
              <a:rPr lang="en-US" sz="3600" dirty="0">
                <a:solidFill>
                  <a:schemeClr val="bg1"/>
                </a:solidFill>
                <a:latin typeface="Arial"/>
              </a:rPr>
              <a:t>C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oncern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my brother’s keeper</a:t>
            </a:r>
          </a:p>
        </p:txBody>
      </p:sp>
    </p:spTree>
    <p:extLst>
      <p:ext uri="{BB962C8B-B14F-4D97-AF65-F5344CB8AC3E}">
        <p14:creationId xmlns:p14="http://schemas.microsoft.com/office/powerpoint/2010/main" val="12454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FF"/>
                </a:solidFill>
              </a:rPr>
              <a:t>Danger </a:t>
            </a:r>
            <a:r>
              <a:rPr lang="en-US" altLang="en-US" sz="3500" dirty="0">
                <a:solidFill>
                  <a:schemeClr val="bg1"/>
                </a:solidFill>
              </a:rPr>
              <a:t>(6):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Whoever causes … to sin </a:t>
            </a:r>
            <a:r>
              <a:rPr lang="en-US" altLang="en-US" sz="3100" dirty="0">
                <a:solidFill>
                  <a:srgbClr val="FFFFCC"/>
                </a:solidFill>
              </a:rPr>
              <a:t>(</a:t>
            </a:r>
            <a:r>
              <a:rPr lang="en-US" altLang="en-US" sz="3000" dirty="0">
                <a:solidFill>
                  <a:srgbClr val="FFFFCC"/>
                </a:solidFill>
              </a:rPr>
              <a:t>ASV: stumble</a:t>
            </a:r>
            <a:r>
              <a:rPr lang="en-US" altLang="en-US" sz="3100" dirty="0">
                <a:solidFill>
                  <a:srgbClr val="FFFFCC"/>
                </a:solidFill>
              </a:rPr>
              <a:t>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8-9: some cause themselves to sin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5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5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9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FF"/>
                </a:solidFill>
              </a:rPr>
              <a:t>Desire </a:t>
            </a:r>
            <a:r>
              <a:rPr lang="en-US" altLang="en-US" sz="3500" dirty="0">
                <a:solidFill>
                  <a:schemeClr val="bg1"/>
                </a:solidFill>
              </a:rPr>
              <a:t>(6):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Better for him… millstone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Crushed grain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What would be worse than this drowning?  (8-9)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5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5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FF"/>
                </a:solidFill>
              </a:rPr>
              <a:t>Destiny </a:t>
            </a:r>
            <a:r>
              <a:rPr lang="en-US" altLang="en-US" sz="3500" dirty="0">
                <a:solidFill>
                  <a:schemeClr val="bg1"/>
                </a:solidFill>
              </a:rPr>
              <a:t>(7):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Woe!</a:t>
            </a:r>
            <a:r>
              <a:rPr lang="en-US" altLang="en-US" dirty="0">
                <a:solidFill>
                  <a:srgbClr val="FFFFCC"/>
                </a:solidFill>
              </a:rPr>
              <a:t>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Mt.23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15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4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Woe to you, scribes and </a:t>
            </a:r>
            <a:r>
              <a:rPr lang="en-US" altLang="en-US" sz="3400" dirty="0" err="1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Phari</a:t>
            </a:r>
            <a:r>
              <a:rPr lang="en-US" altLang="en-US" sz="34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-sees, hypocrites! For you travel land and sea to win one proselyte, and when he is won, you make him twice as much a son of hell as yourselves.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Influence and example may do what Pharisees did by false doctrine.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Ex.23:31-33, avoid wrong influences…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5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5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292" y="1143000"/>
            <a:ext cx="46453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rPr>
              <a:t>Mt.5:13-16, </a:t>
            </a:r>
            <a:r>
              <a:rPr lang="en-US" sz="2400" dirty="0">
                <a:solidFill>
                  <a:schemeClr val="bg1"/>
                </a:solidFill>
                <a:latin typeface="Arial"/>
              </a:rPr>
              <a:t>C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rPr>
              <a:t>haracter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5719E-64CC-4F7E-BE6D-58A5FC276B6E}"/>
              </a:ext>
            </a:extLst>
          </p:cNvPr>
          <p:cNvSpPr/>
          <p:nvPr/>
        </p:nvSpPr>
        <p:spPr>
          <a:xfrm>
            <a:off x="1487056" y="2362200"/>
            <a:ext cx="6183022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Ro.2:17-24, </a:t>
            </a:r>
            <a:r>
              <a:rPr lang="en-US" sz="3600" dirty="0">
                <a:solidFill>
                  <a:schemeClr val="bg1"/>
                </a:solidFill>
                <a:latin typeface="Arial"/>
              </a:rPr>
              <a:t>C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onsistency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practice what you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preach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68157-AFA4-4A92-A6FA-7E1EE58DD219}"/>
              </a:ext>
            </a:extLst>
          </p:cNvPr>
          <p:cNvSpPr/>
          <p:nvPr/>
        </p:nvSpPr>
        <p:spPr>
          <a:xfrm>
            <a:off x="2258292" y="1752600"/>
            <a:ext cx="46453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rPr>
              <a:t>Mt.18:6-7, Concern…</a:t>
            </a:r>
          </a:p>
        </p:txBody>
      </p:sp>
    </p:spTree>
    <p:extLst>
      <p:ext uri="{BB962C8B-B14F-4D97-AF65-F5344CB8AC3E}">
        <p14:creationId xmlns:p14="http://schemas.microsoft.com/office/powerpoint/2010/main" val="2696951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Romans 2: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472" y="685800"/>
            <a:ext cx="8354292" cy="56388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17-18: </a:t>
            </a:r>
            <a:r>
              <a:rPr lang="en-US" altLang="en-US" sz="3100" dirty="0">
                <a:solidFill>
                  <a:srgbClr val="CCFFCC"/>
                </a:solidFill>
              </a:rPr>
              <a:t>wear the name (profession); know…  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Contrast practice: 3:10-19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Bad lives contradict good doctrine</a:t>
            </a:r>
            <a:endParaRPr lang="en-US" altLang="en-US" sz="3400" dirty="0">
              <a:solidFill>
                <a:srgbClr val="CCFFCC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19-20:</a:t>
            </a:r>
            <a:r>
              <a:rPr lang="en-US" altLang="en-US" sz="3100" dirty="0">
                <a:solidFill>
                  <a:srgbClr val="CCFFCC"/>
                </a:solidFill>
              </a:rPr>
              <a:t> guide (superiority).  </a:t>
            </a:r>
            <a:r>
              <a:rPr lang="en-US" altLang="en-US" sz="3100" dirty="0">
                <a:solidFill>
                  <a:schemeClr val="bg1"/>
                </a:solidFill>
              </a:rPr>
              <a:t>Mt.15:14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21-22:</a:t>
            </a:r>
            <a:r>
              <a:rPr lang="en-US" altLang="en-US" sz="3100" dirty="0">
                <a:solidFill>
                  <a:srgbClr val="CCFFCC"/>
                </a:solidFill>
              </a:rPr>
              <a:t> preach one way, live another </a:t>
            </a:r>
            <a:r>
              <a:rPr lang="en-US" altLang="en-US" sz="2800" dirty="0">
                <a:solidFill>
                  <a:srgbClr val="CCFFCC"/>
                </a:solidFill>
              </a:rPr>
              <a:t>(hypocrisy)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23-24:</a:t>
            </a:r>
            <a:r>
              <a:rPr lang="en-US" altLang="en-US" sz="3100" dirty="0">
                <a:solidFill>
                  <a:srgbClr val="CCFFCC"/>
                </a:solidFill>
              </a:rPr>
              <a:t> dishonor God (blasphemy).  </a:t>
            </a:r>
            <a:r>
              <a:rPr lang="en-US" altLang="en-US" sz="3100" dirty="0">
                <a:solidFill>
                  <a:schemeClr val="bg1"/>
                </a:solidFill>
              </a:rPr>
              <a:t>Ac.5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Romans 2: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472" y="685800"/>
            <a:ext cx="8354292" cy="5638800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David, 2 Sm.11;  12:14.   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9EDA01-6EA9-4140-98B3-2FF888AF2049}"/>
              </a:ext>
            </a:extLst>
          </p:cNvPr>
          <p:cNvSpPr/>
          <p:nvPr/>
        </p:nvSpPr>
        <p:spPr>
          <a:xfrm>
            <a:off x="341744" y="1600200"/>
            <a:ext cx="8467437" cy="27432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US" sz="3000" dirty="0">
                <a:solidFill>
                  <a:srgbClr val="FFFF00"/>
                </a:solidFill>
              </a:rPr>
              <a:t>1 Tim.6</a:t>
            </a:r>
            <a:r>
              <a:rPr lang="en-US" sz="3000" baseline="30000" dirty="0">
                <a:solidFill>
                  <a:srgbClr val="FFFF00"/>
                </a:solidFill>
              </a:rPr>
              <a:t>1</a:t>
            </a:r>
            <a:r>
              <a:rPr lang="en-US" sz="3000" dirty="0"/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Let as many bondservants as are under the yoke count their own masters worthy of all honor, so that the name of God and His doctrine may not be blasphemed</a:t>
            </a:r>
          </a:p>
          <a:p>
            <a:r>
              <a:rPr lang="en-US" sz="3000" dirty="0">
                <a:solidFill>
                  <a:srgbClr val="FFFF00"/>
                </a:solidFill>
              </a:rPr>
              <a:t>Hb.12</a:t>
            </a:r>
            <a:r>
              <a:rPr lang="en-US" sz="3000" baseline="30000" dirty="0">
                <a:solidFill>
                  <a:srgbClr val="FFFF00"/>
                </a:solidFill>
              </a:rPr>
              <a:t>14</a:t>
            </a:r>
            <a:r>
              <a:rPr lang="en-US" sz="3000" dirty="0"/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without holiness no one will see the Lord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6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What is influence?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In + </a:t>
            </a:r>
            <a:r>
              <a:rPr lang="en-US" altLang="en-US" dirty="0" err="1">
                <a:solidFill>
                  <a:schemeClr val="bg1"/>
                </a:solidFill>
              </a:rPr>
              <a:t>fluere</a:t>
            </a:r>
            <a:r>
              <a:rPr lang="en-US" altLang="en-US" dirty="0">
                <a:solidFill>
                  <a:schemeClr val="bg1"/>
                </a:solidFill>
              </a:rPr>
              <a:t>, </a:t>
            </a:r>
            <a:r>
              <a:rPr lang="en-US" altLang="en-US" i="1" dirty="0">
                <a:solidFill>
                  <a:schemeClr val="bg1"/>
                </a:solidFill>
              </a:rPr>
              <a:t>flow in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Celestial fluid </a:t>
            </a:r>
            <a:r>
              <a:rPr lang="en-US" altLang="en-US" dirty="0">
                <a:solidFill>
                  <a:srgbClr val="FFFFCC"/>
                </a:solidFill>
              </a:rPr>
              <a:t>that flows from stars affects humans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Influenza</a:t>
            </a:r>
            <a:r>
              <a:rPr lang="en-US" altLang="en-US" dirty="0">
                <a:solidFill>
                  <a:srgbClr val="FFFFCC"/>
                </a:solidFill>
              </a:rPr>
              <a:t> (same origin): epidemic caused by planets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292" y="1143000"/>
            <a:ext cx="46453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rPr>
              <a:t>Mt.5:13-16, character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5719E-64CC-4F7E-BE6D-58A5FC276B6E}"/>
              </a:ext>
            </a:extLst>
          </p:cNvPr>
          <p:cNvSpPr/>
          <p:nvPr/>
        </p:nvSpPr>
        <p:spPr>
          <a:xfrm>
            <a:off x="1487056" y="2971800"/>
            <a:ext cx="6183022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IV. </a:t>
            </a:r>
            <a:r>
              <a:rPr lang="en-US" sz="3600" dirty="0">
                <a:solidFill>
                  <a:srgbClr val="CCFFCC"/>
                </a:solidFill>
                <a:latin typeface="Arial"/>
              </a:rPr>
              <a:t>Gal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.2:11-12,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courage: blind lead the blind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68157-AFA4-4A92-A6FA-7E1EE58DD219}"/>
              </a:ext>
            </a:extLst>
          </p:cNvPr>
          <p:cNvSpPr/>
          <p:nvPr/>
        </p:nvSpPr>
        <p:spPr>
          <a:xfrm>
            <a:off x="2258292" y="1752600"/>
            <a:ext cx="46453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rPr>
              <a:t>Mt.18:6-7, concern…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7172B7-4570-4E0F-8DC0-B61DF67F16A7}"/>
              </a:ext>
            </a:extLst>
          </p:cNvPr>
          <p:cNvSpPr/>
          <p:nvPr/>
        </p:nvSpPr>
        <p:spPr>
          <a:xfrm>
            <a:off x="2258292" y="2362200"/>
            <a:ext cx="46453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lang="en-US" sz="2400" noProof="0" dirty="0">
                <a:solidFill>
                  <a:schemeClr val="bg1"/>
                </a:solidFill>
                <a:latin typeface="Arial"/>
              </a:rPr>
              <a:t>Ro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+mn-cs"/>
              </a:rPr>
              <a:t>.2:17-24, consistency…</a:t>
            </a:r>
          </a:p>
        </p:txBody>
      </p:sp>
    </p:spTree>
    <p:extLst>
      <p:ext uri="{BB962C8B-B14F-4D97-AF65-F5344CB8AC3E}">
        <p14:creationId xmlns:p14="http://schemas.microsoft.com/office/powerpoint/2010/main" val="1070189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Two words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11 –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Withstood:</a:t>
            </a:r>
            <a:r>
              <a:rPr lang="en-US" altLang="en-US" sz="3100" dirty="0">
                <a:solidFill>
                  <a:schemeClr val="bg1"/>
                </a:solidFill>
              </a:rPr>
              <a:t> set oneself against, oppose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Blamed: </a:t>
            </a:r>
            <a:r>
              <a:rPr lang="en-US" altLang="en-US" sz="3100" dirty="0">
                <a:solidFill>
                  <a:schemeClr val="bg1"/>
                </a:solidFill>
              </a:rPr>
              <a:t>condemn, convict</a:t>
            </a:r>
          </a:p>
          <a:p>
            <a:pPr marL="628650" lvl="1" indent="-2873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Peter defended eating with Gentiles, Ac.11</a:t>
            </a:r>
          </a:p>
          <a:p>
            <a:pPr marL="628650" lvl="1" indent="-2873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Now Peter was intimidated</a:t>
            </a:r>
          </a:p>
          <a:p>
            <a:pPr marL="628650" lvl="1" indent="-2873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Believed gospel; failed to practice it</a:t>
            </a:r>
          </a:p>
          <a:p>
            <a:pPr marL="628650" lvl="1" indent="-2873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Paul did not hesitate to correct </a:t>
            </a:r>
            <a:r>
              <a:rPr lang="en-US" altLang="en-US" sz="3100" dirty="0">
                <a:solidFill>
                  <a:srgbClr val="FFFFCC"/>
                </a:solidFill>
              </a:rPr>
              <a:t>Peter</a:t>
            </a:r>
            <a:r>
              <a:rPr lang="en-US" altLang="en-US" sz="3100" dirty="0">
                <a:solidFill>
                  <a:schemeClr val="bg1"/>
                </a:solidFill>
              </a:rPr>
              <a:t> (an </a:t>
            </a:r>
            <a:r>
              <a:rPr lang="en-US" altLang="en-US" sz="3100" u="sng" dirty="0">
                <a:solidFill>
                  <a:schemeClr val="bg1"/>
                </a:solidFill>
              </a:rPr>
              <a:t>apostle</a:t>
            </a:r>
            <a:r>
              <a:rPr lang="en-US" altLang="en-US" sz="3100" dirty="0">
                <a:solidFill>
                  <a:schemeClr val="bg1"/>
                </a:solidFill>
              </a:rPr>
              <a:t>) or </a:t>
            </a:r>
            <a:r>
              <a:rPr lang="en-US" altLang="en-US" sz="3100" dirty="0">
                <a:solidFill>
                  <a:srgbClr val="FFFFCC"/>
                </a:solidFill>
              </a:rPr>
              <a:t>Barnabas</a:t>
            </a:r>
            <a:r>
              <a:rPr lang="en-US" altLang="en-US" sz="3100" dirty="0">
                <a:solidFill>
                  <a:schemeClr val="bg1"/>
                </a:solidFill>
              </a:rPr>
              <a:t> (a </a:t>
            </a:r>
            <a:r>
              <a:rPr lang="en-US" altLang="en-US" sz="3100" u="sng" dirty="0">
                <a:solidFill>
                  <a:schemeClr val="bg1"/>
                </a:solidFill>
              </a:rPr>
              <a:t>friend</a:t>
            </a:r>
            <a:r>
              <a:rPr lang="en-US" altLang="en-US" sz="3100" dirty="0">
                <a:solidFill>
                  <a:schemeClr val="bg1"/>
                </a:solidFill>
              </a:rPr>
              <a:t>)  </a:t>
            </a:r>
          </a:p>
          <a:p>
            <a:pPr lvl="2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Pt.3:16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Even apostles sinned (1 Jn.1:8)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Two more words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13 –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Played the hypocrite: </a:t>
            </a:r>
            <a:r>
              <a:rPr lang="en-US" altLang="en-US" sz="3100" dirty="0">
                <a:solidFill>
                  <a:schemeClr val="bg1"/>
                </a:solidFill>
              </a:rPr>
              <a:t>join in pretense / hypocrisy.  To play a part with (lit., answer from under.  Used of actors.    </a:t>
            </a:r>
            <a:r>
              <a:rPr lang="en-US" altLang="en-US" sz="3100" u="sng" dirty="0">
                <a:solidFill>
                  <a:schemeClr val="bg1"/>
                </a:solidFill>
              </a:rPr>
              <a:t>Acts 10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Be led away together.   </a:t>
            </a:r>
            <a:r>
              <a:rPr lang="en-US" altLang="en-US" sz="3100" dirty="0">
                <a:solidFill>
                  <a:schemeClr val="bg1"/>
                </a:solidFill>
              </a:rPr>
              <a:t>Peter’s courage failed; others followed.</a:t>
            </a:r>
            <a:r>
              <a:rPr lang="en-US" altLang="en-US" sz="3100" dirty="0">
                <a:solidFill>
                  <a:srgbClr val="FFFFCC"/>
                </a:solidFill>
              </a:rPr>
              <a:t>    </a:t>
            </a:r>
            <a:r>
              <a:rPr lang="en-US" altLang="en-US" sz="3100" dirty="0">
                <a:solidFill>
                  <a:schemeClr val="bg1"/>
                </a:solidFill>
              </a:rPr>
              <a:t>Dt.20:8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Public sin . . . Public exposure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14 –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Peter’s actions could have destroyed the church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At stake: </a:t>
            </a:r>
            <a:r>
              <a:rPr lang="en-US" altLang="en-US" sz="3100" b="1" i="1" dirty="0">
                <a:solidFill>
                  <a:srgbClr val="FFFF00"/>
                </a:solidFill>
              </a:rPr>
              <a:t>truth</a:t>
            </a:r>
            <a:r>
              <a:rPr lang="en-US" altLang="en-US" sz="3100" i="1" dirty="0">
                <a:solidFill>
                  <a:srgbClr val="FFFF00"/>
                </a:solidFill>
              </a:rPr>
              <a:t> of the gospel </a:t>
            </a:r>
            <a:r>
              <a:rPr lang="en-US" altLang="en-US" sz="3100" dirty="0">
                <a:solidFill>
                  <a:schemeClr val="bg1"/>
                </a:solidFill>
              </a:rPr>
              <a:t>(14, 5)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If doctrine doesn’t matter . . 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Lessons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914400"/>
            <a:ext cx="8305800" cy="5486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Do not let others influence you to sin.</a:t>
            </a:r>
          </a:p>
          <a:p>
            <a:pPr marL="341313" indent="-341313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Do not influence others to sin, even by example.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Be humble enough to correct sins.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4. </a:t>
            </a:r>
            <a:r>
              <a:rPr lang="en-US" altLang="en-US" dirty="0">
                <a:solidFill>
                  <a:schemeClr val="bg1"/>
                </a:solidFill>
              </a:rPr>
              <a:t>Public sins require public correction.</a:t>
            </a:r>
          </a:p>
        </p:txBody>
      </p:sp>
    </p:spTree>
    <p:extLst>
      <p:ext uri="{BB962C8B-B14F-4D97-AF65-F5344CB8AC3E}">
        <p14:creationId xmlns:p14="http://schemas.microsoft.com/office/powerpoint/2010/main" val="27999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We are judged by four things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984" y="914400"/>
            <a:ext cx="8190344" cy="5486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What we do.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How we look.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What we say.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4. </a:t>
            </a:r>
            <a:r>
              <a:rPr lang="en-US" altLang="en-US" dirty="0">
                <a:solidFill>
                  <a:schemeClr val="bg1"/>
                </a:solidFill>
              </a:rPr>
              <a:t>How we say it.  </a:t>
            </a:r>
          </a:p>
        </p:txBody>
      </p:sp>
    </p:spTree>
    <p:extLst>
      <p:ext uri="{BB962C8B-B14F-4D97-AF65-F5344CB8AC3E}">
        <p14:creationId xmlns:p14="http://schemas.microsoft.com/office/powerpoint/2010/main" val="32842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What is influence </a:t>
            </a:r>
            <a:r>
              <a:rPr lang="en-US" altLang="en-US" sz="3200" dirty="0">
                <a:solidFill>
                  <a:schemeClr val="bg1"/>
                </a:solidFill>
              </a:rPr>
              <a:t>(for real)</a:t>
            </a:r>
            <a:r>
              <a:rPr lang="en-US" altLang="en-US" sz="3500" dirty="0">
                <a:solidFill>
                  <a:srgbClr val="FFFF00"/>
                </a:solidFill>
              </a:rPr>
              <a:t>?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Power or capacity to sway, cause an effect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Corrupt interference with authorities for personal gain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“Under the influence” – affected by alcohol or drugs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Synonyms:  </a:t>
            </a:r>
            <a:r>
              <a:rPr lang="en-US" altLang="en-US" dirty="0">
                <a:solidFill>
                  <a:schemeClr val="bg1"/>
                </a:solidFill>
              </a:rPr>
              <a:t>affect, impact, move, sway, touch, weight, etc.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What is influence </a:t>
            </a:r>
            <a:r>
              <a:rPr lang="en-US" altLang="en-US" sz="3200" dirty="0">
                <a:solidFill>
                  <a:schemeClr val="bg1"/>
                </a:solidFill>
              </a:rPr>
              <a:t>(for real)</a:t>
            </a:r>
            <a:r>
              <a:rPr lang="en-US" altLang="en-US" sz="3500" dirty="0">
                <a:solidFill>
                  <a:srgbClr val="FFFF00"/>
                </a:solidFill>
              </a:rPr>
              <a:t>?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Acts 25</a:t>
            </a:r>
            <a:r>
              <a:rPr lang="en-US" altLang="en-US" sz="3100" baseline="30000" dirty="0">
                <a:solidFill>
                  <a:schemeClr val="bg1"/>
                </a:solidFill>
              </a:rPr>
              <a:t>5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Therefore, he said, let those who </a:t>
            </a:r>
            <a:r>
              <a:rPr lang="en-US" altLang="en-US" sz="3100" u="sng" dirty="0">
                <a:solidFill>
                  <a:srgbClr val="FFFFCC"/>
                </a:solidFill>
              </a:rPr>
              <a:t>have authority</a:t>
            </a:r>
            <a:r>
              <a:rPr lang="en-US" altLang="en-US" sz="3100" dirty="0">
                <a:solidFill>
                  <a:srgbClr val="FFFFCC"/>
                </a:solidFill>
              </a:rPr>
              <a:t> among you go down with me and accuse this man, to see if there is any fault in him </a:t>
            </a:r>
            <a:r>
              <a:rPr lang="en-US" altLang="en-US" sz="2400" dirty="0">
                <a:solidFill>
                  <a:schemeClr val="bg1"/>
                </a:solidFill>
              </a:rPr>
              <a:t>(NKJV).  </a:t>
            </a:r>
            <a:endParaRPr lang="en-US" altLang="en-US" sz="28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Gal.2</a:t>
            </a:r>
            <a:r>
              <a:rPr lang="en-US" altLang="en-US" sz="3100" baseline="30000" dirty="0">
                <a:solidFill>
                  <a:schemeClr val="bg1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I went up because of a revelation and set before them (though privately before those who seemed </a:t>
            </a:r>
            <a:r>
              <a:rPr lang="en-US" altLang="en-US" sz="3100" u="sng" dirty="0">
                <a:solidFill>
                  <a:srgbClr val="FFFFCC"/>
                </a:solidFill>
              </a:rPr>
              <a:t>influential</a:t>
            </a:r>
            <a:r>
              <a:rPr lang="en-US" altLang="en-US" sz="3100" dirty="0">
                <a:solidFill>
                  <a:srgbClr val="FFFFCC"/>
                </a:solidFill>
              </a:rPr>
              <a:t>) the gospel that I proclaim among the Gentiles, in order to make sure I was not running or had not run in vain </a:t>
            </a:r>
            <a:r>
              <a:rPr lang="en-US" altLang="en-US" sz="2400" dirty="0">
                <a:solidFill>
                  <a:schemeClr val="bg1"/>
                </a:solidFill>
              </a:rPr>
              <a:t>(ESV).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Influence can be good or bad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685800"/>
            <a:ext cx="8305800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BAD influences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Sm.13:1-5, </a:t>
            </a:r>
            <a:r>
              <a:rPr lang="en-US" altLang="en-US" sz="3100" dirty="0">
                <a:solidFill>
                  <a:srgbClr val="FFFFCC"/>
                </a:solidFill>
              </a:rPr>
              <a:t>Amnon’s friend, Jonadab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K.3; 11, </a:t>
            </a:r>
            <a:r>
              <a:rPr lang="en-US" altLang="en-US" sz="3100" dirty="0">
                <a:solidFill>
                  <a:srgbClr val="FFFFCC"/>
                </a:solidFill>
              </a:rPr>
              <a:t>wives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Mk.6:19-27, </a:t>
            </a:r>
            <a:r>
              <a:rPr lang="en-US" altLang="en-US" sz="3100" dirty="0">
                <a:solidFill>
                  <a:srgbClr val="FFFFCC"/>
                </a:solidFill>
              </a:rPr>
              <a:t>worldly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step-daughter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GOOD influences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Est.4:…14, </a:t>
            </a:r>
            <a:r>
              <a:rPr lang="en-US" altLang="en-US" sz="3100" dirty="0">
                <a:solidFill>
                  <a:srgbClr val="FFFFCC"/>
                </a:solidFill>
              </a:rPr>
              <a:t>with world ruler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Co.10:13-16, </a:t>
            </a:r>
            <a:r>
              <a:rPr lang="en-US" altLang="en-US" sz="3100" dirty="0">
                <a:solidFill>
                  <a:srgbClr val="FFFFCC"/>
                </a:solidFill>
              </a:rPr>
              <a:t>area assigned by God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Tim.4</a:t>
            </a:r>
            <a:r>
              <a:rPr lang="en-US" altLang="en-US" sz="3100" baseline="30000" dirty="0">
                <a:solidFill>
                  <a:schemeClr val="bg1"/>
                </a:solidFill>
              </a:rPr>
              <a:t>12 </a:t>
            </a:r>
            <a:r>
              <a:rPr lang="en-US" altLang="en-US" sz="3100" dirty="0">
                <a:solidFill>
                  <a:srgbClr val="FFFFCC"/>
                </a:solidFill>
              </a:rPr>
              <a:t>Let no one despise your youth, but be an example to the believers in word, in conduct, in love, in spirit, in faith, in purity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5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All have influence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“A Christian may be a blot or a blessing;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a blank he cannot be”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We are born with influence.  </a:t>
            </a:r>
            <a:r>
              <a:rPr lang="en-US" altLang="en-US" sz="3100" dirty="0">
                <a:solidFill>
                  <a:schemeClr val="bg1"/>
                </a:solidFill>
              </a:rPr>
              <a:t>Hb.11:23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We remember people who helped us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Edified ... Encouraged ... Enlightened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We remember people who harmed us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Discouraged... Disheartened ... Dismayed 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We do not lose our influence at death</a:t>
            </a:r>
            <a:r>
              <a:rPr lang="en-US" altLang="en-US" sz="3100" dirty="0">
                <a:solidFill>
                  <a:schemeClr val="bg1"/>
                </a:solidFill>
              </a:rPr>
              <a:t>.   Hb.11:4.     Jeroboam, 1 K.12;  13:34…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489478" y="1143000"/>
            <a:ext cx="6183022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Mt.5:13-16, </a:t>
            </a:r>
            <a:r>
              <a:rPr lang="en-US" sz="3600" dirty="0">
                <a:solidFill>
                  <a:schemeClr val="bg1"/>
                </a:solidFill>
                <a:latin typeface="Arial"/>
              </a:rPr>
              <a:t>C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haracter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</a:t>
            </a:r>
            <a:r>
              <a:rPr lang="en-US" sz="3600" dirty="0">
                <a:solidFill>
                  <a:schemeClr val="bg1"/>
                </a:solidFill>
                <a:latin typeface="Arial"/>
              </a:rPr>
              <a:t>t you are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Character – be what you are, </a:t>
            </a:r>
            <a:r>
              <a:rPr lang="en-US" altLang="en-US" sz="35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Description: salt of the earth.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Gn.19, a few good men would save Sodom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Prov.14</a:t>
            </a:r>
            <a:r>
              <a:rPr lang="en-US" altLang="en-US" sz="3100" b="1" baseline="30000" dirty="0">
                <a:solidFill>
                  <a:schemeClr val="bg1"/>
                </a:solidFill>
              </a:rPr>
              <a:t>34 </a:t>
            </a:r>
            <a:r>
              <a:rPr lang="en-US" alt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Righteousness exalts a nation, but sin is a reproach to any people.</a:t>
            </a:r>
          </a:p>
          <a:p>
            <a:pPr marL="285750" lvl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Danger: loses flavor.  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keep their salvation a secret.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Ac.4</a:t>
            </a:r>
            <a:r>
              <a:rPr lang="en-US" altLang="en-US" sz="3100" b="1" baseline="30000" dirty="0">
                <a:solidFill>
                  <a:schemeClr val="bg1"/>
                </a:solidFill>
              </a:rPr>
              <a:t>13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Now when they saw the boldness of Peter and John, and perceived that they were uneducated and untrained men, they marveled. And they realized that they had been with Jesus.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Destiny to avoid: thrown out, trampled…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Character – be what you are, </a:t>
            </a:r>
            <a:r>
              <a:rPr lang="en-US" altLang="en-US" sz="35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8" y="762000"/>
            <a:ext cx="8495144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Description: salt of the earth.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Gn.19, a few good men would save Sodom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Prov.14</a:t>
            </a:r>
            <a:r>
              <a:rPr lang="en-US" altLang="en-US" sz="3100" b="1" baseline="30000" dirty="0">
                <a:solidFill>
                  <a:schemeClr val="bg1"/>
                </a:solidFill>
              </a:rPr>
              <a:t>34</a:t>
            </a:r>
            <a:endParaRPr lang="en-US" altLang="en-US" sz="3100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Danger: loses flavor.  </a:t>
            </a:r>
          </a:p>
          <a:p>
            <a:pPr marL="573088" lvl="1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keep their salvation a secret.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Ac.4</a:t>
            </a:r>
            <a:r>
              <a:rPr lang="en-US" altLang="en-US" sz="3100" b="1" baseline="30000" dirty="0">
                <a:solidFill>
                  <a:schemeClr val="bg1"/>
                </a:solidFill>
              </a:rPr>
              <a:t>13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Destiny to avoid: thrown out, trampled…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68870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2374</TotalTime>
  <Words>1295</Words>
  <Application>Microsoft Office PowerPoint</Application>
  <PresentationFormat>On-screen Show (4:3)</PresentationFormat>
  <Paragraphs>153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What is influence?</vt:lpstr>
      <vt:lpstr>What is influence (for real)?</vt:lpstr>
      <vt:lpstr>What is influence (for real)?</vt:lpstr>
      <vt:lpstr>Influence can be good or bad</vt:lpstr>
      <vt:lpstr>All have influence</vt:lpstr>
      <vt:lpstr>PowerPoint Presentation</vt:lpstr>
      <vt:lpstr>Character – be what you are, 13</vt:lpstr>
      <vt:lpstr>Character – be what you are, 13</vt:lpstr>
      <vt:lpstr>Description – light of the ...  (14-15)</vt:lpstr>
      <vt:lpstr>Danger – hide our light, 15</vt:lpstr>
      <vt:lpstr>Desire – purpose to pursue: glorify Father</vt:lpstr>
      <vt:lpstr>PowerPoint Presentation</vt:lpstr>
      <vt:lpstr>Danger (6):</vt:lpstr>
      <vt:lpstr>Desire (6):</vt:lpstr>
      <vt:lpstr>Destiny (7):</vt:lpstr>
      <vt:lpstr>PowerPoint Presentation</vt:lpstr>
      <vt:lpstr>Romans 2:</vt:lpstr>
      <vt:lpstr>Romans 2:</vt:lpstr>
      <vt:lpstr>PowerPoint Presentation</vt:lpstr>
      <vt:lpstr>Two words</vt:lpstr>
      <vt:lpstr>Two more words</vt:lpstr>
      <vt:lpstr>Public sin . . . Public exposure</vt:lpstr>
      <vt:lpstr>Lessons</vt:lpstr>
      <vt:lpstr>We are judged by four things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99</cp:revision>
  <dcterms:created xsi:type="dcterms:W3CDTF">2008-01-16T19:15:47Z</dcterms:created>
  <dcterms:modified xsi:type="dcterms:W3CDTF">2021-11-05T22:56:44Z</dcterms:modified>
</cp:coreProperties>
</file>