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sldIdLst>
    <p:sldId id="305" r:id="rId3"/>
    <p:sldId id="493" r:id="rId4"/>
    <p:sldId id="515" r:id="rId5"/>
    <p:sldId id="516" r:id="rId6"/>
    <p:sldId id="518" r:id="rId7"/>
    <p:sldId id="475" r:id="rId8"/>
    <p:sldId id="496" r:id="rId9"/>
    <p:sldId id="497" r:id="rId10"/>
    <p:sldId id="498" r:id="rId11"/>
    <p:sldId id="519" r:id="rId12"/>
    <p:sldId id="520" r:id="rId13"/>
    <p:sldId id="499" r:id="rId14"/>
    <p:sldId id="522" r:id="rId15"/>
    <p:sldId id="500" r:id="rId16"/>
    <p:sldId id="501" r:id="rId17"/>
    <p:sldId id="502" r:id="rId18"/>
    <p:sldId id="503" r:id="rId19"/>
    <p:sldId id="504" r:id="rId20"/>
    <p:sldId id="505" r:id="rId21"/>
    <p:sldId id="506" r:id="rId22"/>
    <p:sldId id="507" r:id="rId23"/>
    <p:sldId id="509" r:id="rId24"/>
    <p:sldId id="510" r:id="rId25"/>
    <p:sldId id="511" r:id="rId26"/>
    <p:sldId id="512" r:id="rId27"/>
    <p:sldId id="523" r:id="rId28"/>
    <p:sldId id="51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FFFF99"/>
    <a:srgbClr val="00CCFF"/>
    <a:srgbClr val="FF3300"/>
    <a:srgbClr val="000099"/>
    <a:srgbClr val="80808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3F228956-C7AA-4A1F-8966-1DF7C1043863}"/>
    <pc:docChg chg="delSld delMainMaster">
      <pc:chgData name="Ty Johnson" userId="2df4d96252200d5b" providerId="LiveId" clId="{3F228956-C7AA-4A1F-8966-1DF7C1043863}" dt="2021-11-05T23:05:50.780" v="0" actId="47"/>
      <pc:docMkLst>
        <pc:docMk/>
      </pc:docMkLst>
      <pc:sldChg chg="del">
        <pc:chgData name="Ty Johnson" userId="2df4d96252200d5b" providerId="LiveId" clId="{3F228956-C7AA-4A1F-8966-1DF7C1043863}" dt="2021-11-05T23:05:50.780" v="0" actId="47"/>
        <pc:sldMkLst>
          <pc:docMk/>
          <pc:sldMk cId="2890865879" sldId="303"/>
        </pc:sldMkLst>
      </pc:sldChg>
      <pc:sldChg chg="del">
        <pc:chgData name="Ty Johnson" userId="2df4d96252200d5b" providerId="LiveId" clId="{3F228956-C7AA-4A1F-8966-1DF7C1043863}" dt="2021-11-05T23:05:50.780" v="0" actId="47"/>
        <pc:sldMkLst>
          <pc:docMk/>
          <pc:sldMk cId="297008950" sldId="365"/>
        </pc:sldMkLst>
      </pc:sldChg>
      <pc:sldChg chg="del">
        <pc:chgData name="Ty Johnson" userId="2df4d96252200d5b" providerId="LiveId" clId="{3F228956-C7AA-4A1F-8966-1DF7C1043863}" dt="2021-11-05T23:05:50.780" v="0" actId="47"/>
        <pc:sldMkLst>
          <pc:docMk/>
          <pc:sldMk cId="3478638134" sldId="521"/>
        </pc:sldMkLst>
      </pc:sldChg>
      <pc:sldMasterChg chg="del delSldLayout">
        <pc:chgData name="Ty Johnson" userId="2df4d96252200d5b" providerId="LiveId" clId="{3F228956-C7AA-4A1F-8966-1DF7C1043863}" dt="2021-11-05T23:05:50.780" v="0" actId="47"/>
        <pc:sldMasterMkLst>
          <pc:docMk/>
          <pc:sldMasterMk cId="3700403599" sldId="2147483673"/>
        </pc:sldMasterMkLst>
        <pc:sldLayoutChg chg="del">
          <pc:chgData name="Ty Johnson" userId="2df4d96252200d5b" providerId="LiveId" clId="{3F228956-C7AA-4A1F-8966-1DF7C1043863}" dt="2021-11-05T23:05:50.780" v="0" actId="47"/>
          <pc:sldLayoutMkLst>
            <pc:docMk/>
            <pc:sldMasterMk cId="3700403599" sldId="2147483673"/>
            <pc:sldLayoutMk cId="1248021147" sldId="2147483674"/>
          </pc:sldLayoutMkLst>
        </pc:sldLayoutChg>
        <pc:sldLayoutChg chg="del">
          <pc:chgData name="Ty Johnson" userId="2df4d96252200d5b" providerId="LiveId" clId="{3F228956-C7AA-4A1F-8966-1DF7C1043863}" dt="2021-11-05T23:05:50.780" v="0" actId="47"/>
          <pc:sldLayoutMkLst>
            <pc:docMk/>
            <pc:sldMasterMk cId="3700403599" sldId="2147483673"/>
            <pc:sldLayoutMk cId="1486258956" sldId="2147483675"/>
          </pc:sldLayoutMkLst>
        </pc:sldLayoutChg>
        <pc:sldLayoutChg chg="del">
          <pc:chgData name="Ty Johnson" userId="2df4d96252200d5b" providerId="LiveId" clId="{3F228956-C7AA-4A1F-8966-1DF7C1043863}" dt="2021-11-05T23:05:50.780" v="0" actId="47"/>
          <pc:sldLayoutMkLst>
            <pc:docMk/>
            <pc:sldMasterMk cId="3700403599" sldId="2147483673"/>
            <pc:sldLayoutMk cId="3957728985" sldId="2147483676"/>
          </pc:sldLayoutMkLst>
        </pc:sldLayoutChg>
        <pc:sldLayoutChg chg="del">
          <pc:chgData name="Ty Johnson" userId="2df4d96252200d5b" providerId="LiveId" clId="{3F228956-C7AA-4A1F-8966-1DF7C1043863}" dt="2021-11-05T23:05:50.780" v="0" actId="47"/>
          <pc:sldLayoutMkLst>
            <pc:docMk/>
            <pc:sldMasterMk cId="3700403599" sldId="2147483673"/>
            <pc:sldLayoutMk cId="85506725" sldId="2147483677"/>
          </pc:sldLayoutMkLst>
        </pc:sldLayoutChg>
        <pc:sldLayoutChg chg="del">
          <pc:chgData name="Ty Johnson" userId="2df4d96252200d5b" providerId="LiveId" clId="{3F228956-C7AA-4A1F-8966-1DF7C1043863}" dt="2021-11-05T23:05:50.780" v="0" actId="47"/>
          <pc:sldLayoutMkLst>
            <pc:docMk/>
            <pc:sldMasterMk cId="3700403599" sldId="2147483673"/>
            <pc:sldLayoutMk cId="2653917787" sldId="2147483678"/>
          </pc:sldLayoutMkLst>
        </pc:sldLayoutChg>
        <pc:sldLayoutChg chg="del">
          <pc:chgData name="Ty Johnson" userId="2df4d96252200d5b" providerId="LiveId" clId="{3F228956-C7AA-4A1F-8966-1DF7C1043863}" dt="2021-11-05T23:05:50.780" v="0" actId="47"/>
          <pc:sldLayoutMkLst>
            <pc:docMk/>
            <pc:sldMasterMk cId="3700403599" sldId="2147483673"/>
            <pc:sldLayoutMk cId="279157864" sldId="2147483679"/>
          </pc:sldLayoutMkLst>
        </pc:sldLayoutChg>
        <pc:sldLayoutChg chg="del">
          <pc:chgData name="Ty Johnson" userId="2df4d96252200d5b" providerId="LiveId" clId="{3F228956-C7AA-4A1F-8966-1DF7C1043863}" dt="2021-11-05T23:05:50.780" v="0" actId="47"/>
          <pc:sldLayoutMkLst>
            <pc:docMk/>
            <pc:sldMasterMk cId="3700403599" sldId="2147483673"/>
            <pc:sldLayoutMk cId="3784619216" sldId="2147483680"/>
          </pc:sldLayoutMkLst>
        </pc:sldLayoutChg>
        <pc:sldLayoutChg chg="del">
          <pc:chgData name="Ty Johnson" userId="2df4d96252200d5b" providerId="LiveId" clId="{3F228956-C7AA-4A1F-8966-1DF7C1043863}" dt="2021-11-05T23:05:50.780" v="0" actId="47"/>
          <pc:sldLayoutMkLst>
            <pc:docMk/>
            <pc:sldMasterMk cId="3700403599" sldId="2147483673"/>
            <pc:sldLayoutMk cId="1264724185" sldId="2147483681"/>
          </pc:sldLayoutMkLst>
        </pc:sldLayoutChg>
        <pc:sldLayoutChg chg="del">
          <pc:chgData name="Ty Johnson" userId="2df4d96252200d5b" providerId="LiveId" clId="{3F228956-C7AA-4A1F-8966-1DF7C1043863}" dt="2021-11-05T23:05:50.780" v="0" actId="47"/>
          <pc:sldLayoutMkLst>
            <pc:docMk/>
            <pc:sldMasterMk cId="3700403599" sldId="2147483673"/>
            <pc:sldLayoutMk cId="2002251909" sldId="2147483682"/>
          </pc:sldLayoutMkLst>
        </pc:sldLayoutChg>
        <pc:sldLayoutChg chg="del">
          <pc:chgData name="Ty Johnson" userId="2df4d96252200d5b" providerId="LiveId" clId="{3F228956-C7AA-4A1F-8966-1DF7C1043863}" dt="2021-11-05T23:05:50.780" v="0" actId="47"/>
          <pc:sldLayoutMkLst>
            <pc:docMk/>
            <pc:sldMasterMk cId="3700403599" sldId="2147483673"/>
            <pc:sldLayoutMk cId="147010024" sldId="2147483683"/>
          </pc:sldLayoutMkLst>
        </pc:sldLayoutChg>
        <pc:sldLayoutChg chg="del">
          <pc:chgData name="Ty Johnson" userId="2df4d96252200d5b" providerId="LiveId" clId="{3F228956-C7AA-4A1F-8966-1DF7C1043863}" dt="2021-11-05T23:05:50.780" v="0" actId="47"/>
          <pc:sldLayoutMkLst>
            <pc:docMk/>
            <pc:sldMasterMk cId="3700403599" sldId="2147483673"/>
            <pc:sldLayoutMk cId="802244515" sldId="214748368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418568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95692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2281523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686156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354666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2791739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2877037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453757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609587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701095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116356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2276296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2262377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068725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3178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143679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227360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91000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92111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316025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46410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20779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33158919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35464033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6"/>
            <a:ext cx="5748913" cy="1380833"/>
          </a:xfrm>
          <a:prstGeom prst="roundRect">
            <a:avLst/>
          </a:prstGeom>
          <a:solidFill>
            <a:schemeClr val="accent6">
              <a:lumMod val="50000"/>
            </a:schemeClr>
          </a:solidFill>
          <a:ln w="31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Arial"/>
                <a:ea typeface="+mn-ea"/>
                <a:cs typeface="+mn-cs"/>
              </a:rPr>
              <a:t>The Purpose of</a:t>
            </a:r>
            <a:br>
              <a:rPr kumimoji="0" lang="en-US" sz="4000" b="0" i="0" u="none" strike="noStrike" kern="1200" cap="none" spc="0" normalizeH="0" baseline="0" noProof="0" dirty="0">
                <a:ln>
                  <a:noFill/>
                </a:ln>
                <a:solidFill>
                  <a:srgbClr val="FFFF00"/>
                </a:solidFill>
                <a:effectLst/>
                <a:uLnTx/>
                <a:uFillTx/>
                <a:latin typeface="Arial"/>
                <a:ea typeface="+mn-ea"/>
                <a:cs typeface="+mn-cs"/>
              </a:rPr>
            </a:br>
            <a:r>
              <a:rPr kumimoji="0" lang="en-US" sz="4000" b="0" i="0" u="none" strike="noStrike" kern="1200" cap="none" spc="0" normalizeH="0" baseline="0" noProof="0" dirty="0">
                <a:ln>
                  <a:noFill/>
                </a:ln>
                <a:solidFill>
                  <a:srgbClr val="FFFF00"/>
                </a:solidFill>
                <a:effectLst/>
                <a:uLnTx/>
                <a:uFillTx/>
                <a:latin typeface="Arial"/>
                <a:ea typeface="+mn-ea"/>
                <a:cs typeface="+mn-cs"/>
              </a:rPr>
              <a:t>Water Baptism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1. </a:t>
            </a:r>
            <a:r>
              <a:rPr lang="en-US" sz="3600" dirty="0">
                <a:solidFill>
                  <a:schemeClr val="bg1"/>
                </a:solidFill>
              </a:rPr>
              <a:t>“Baptism is water salvation”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Naaman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2 Kings 5</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Water cured him? </a:t>
            </a:r>
            <a:r>
              <a:rPr kumimoji="0" lang="en-US" altLang="en-US" sz="2800" i="0" u="none" strike="noStrike" kern="0" cap="none" spc="0" normalizeH="0" baseline="0" noProof="0" dirty="0">
                <a:ln>
                  <a:noFill/>
                </a:ln>
                <a:solidFill>
                  <a:srgbClr val="FFFF00"/>
                </a:solidFill>
                <a:effectLst/>
                <a:uLnTx/>
                <a:uFillTx/>
              </a:rPr>
              <a:t>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(10-12)</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2.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Healed w/o water?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(13)</a:t>
            </a:r>
          </a:p>
          <a:p>
            <a:pPr marL="0" marR="0" lvl="0" indent="0" defTabSz="914400" eaLnBrk="1" fontAlgn="auto" latinLnBrk="0" hangingPunct="1">
              <a:lnSpc>
                <a:spcPct val="100000"/>
              </a:lnSpc>
              <a:spcBef>
                <a:spcPts val="0"/>
              </a:spcBef>
              <a:spcAft>
                <a:spcPts val="12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3.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When cured?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(14)</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4.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Who received credit?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(15)</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507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Blind man, Jn.9</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838200"/>
            <a:ext cx="8229600" cy="5562600"/>
          </a:xfrm>
        </p:spPr>
        <p:txBody>
          <a:bodyPr/>
          <a:lstStyle/>
          <a:p>
            <a:pPr>
              <a:spcAft>
                <a:spcPts val="400"/>
              </a:spcAft>
              <a:buFont typeface="Wingdings" panose="05000000000000000000" pitchFamily="2" charset="2"/>
              <a:buChar char="§"/>
            </a:pPr>
            <a:r>
              <a:rPr lang="en-US" sz="3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 call to action: man in need</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2: conclusion:  ‘Who sinned?’</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3: correction (neither); opportunity to display power of God</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4: charge (mission): work!</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5: conclusion: ‘He must be of God’</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6-7: command.  Precise obedience gave sight.</a:t>
            </a:r>
          </a:p>
          <a:p>
            <a:pPr marL="0" indent="0" algn="ctr">
              <a:buNone/>
            </a:pPr>
            <a:r>
              <a:rPr lang="en-US" sz="3100" dirty="0">
                <a:solidFill>
                  <a:schemeClr val="bg1"/>
                </a:solidFill>
                <a:latin typeface="Calibri" panose="020F0502020204030204" pitchFamily="34" charset="0"/>
                <a:cs typeface="Calibri" panose="020F0502020204030204" pitchFamily="34" charset="0"/>
              </a:rPr>
              <a:t>[Jews would not believe what Lord said or did,</a:t>
            </a:r>
            <a:br>
              <a:rPr lang="en-US" sz="3100" dirty="0">
                <a:solidFill>
                  <a:schemeClr val="bg1"/>
                </a:solidFill>
                <a:latin typeface="Calibri" panose="020F0502020204030204" pitchFamily="34" charset="0"/>
                <a:cs typeface="Calibri" panose="020F0502020204030204" pitchFamily="34" charset="0"/>
              </a:rPr>
            </a:br>
            <a:r>
              <a:rPr lang="en-US" sz="3100" dirty="0">
                <a:solidFill>
                  <a:schemeClr val="bg1"/>
                </a:solidFill>
                <a:latin typeface="Calibri" panose="020F0502020204030204" pitchFamily="34" charset="0"/>
                <a:cs typeface="Calibri" panose="020F0502020204030204" pitchFamily="34" charset="0"/>
              </a:rPr>
              <a:t> or what the blind man said]</a:t>
            </a:r>
          </a:p>
        </p:txBody>
      </p:sp>
    </p:spTree>
    <p:extLst>
      <p:ext uri="{BB962C8B-B14F-4D97-AF65-F5344CB8AC3E}">
        <p14:creationId xmlns:p14="http://schemas.microsoft.com/office/powerpoint/2010/main" val="291067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1. </a:t>
            </a:r>
            <a:r>
              <a:rPr lang="en-US" sz="3600" dirty="0">
                <a:solidFill>
                  <a:schemeClr val="bg1"/>
                </a:solidFill>
              </a:rPr>
              <a:t>“Baptism is water salvation”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Blind</a:t>
            </a:r>
            <a:r>
              <a:rPr kumimoji="0" lang="en-US" altLang="en-US" sz="3600" i="0" u="none" strike="noStrike" kern="0" cap="none" spc="0" normalizeH="0" noProof="0" dirty="0">
                <a:ln>
                  <a:noFill/>
                </a:ln>
                <a:solidFill>
                  <a:srgbClr val="FFFF00"/>
                </a:solidFill>
                <a:effectLst/>
                <a:uLnTx/>
                <a:uFillTx/>
                <a:latin typeface="Arial" panose="020B0604020202020204" pitchFamily="34" charset="0"/>
              </a:rPr>
              <a:t> man</a:t>
            </a:r>
            <a:endPar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John 9</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Water cured him?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(7)</a:t>
            </a:r>
          </a:p>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2.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Healed w/o water?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(7)</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12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3.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When cured?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(11)</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4.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Who received credit? </a:t>
            </a:r>
            <a:r>
              <a:rPr kumimoji="0" lang="en-US" altLang="en-US" sz="28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(30)</a:t>
            </a:r>
            <a:endParaRPr kumimoji="0" lang="en-US" altLang="en-US" sz="320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665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Saul, Acts 22:16</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838200"/>
            <a:ext cx="8229600" cy="5562600"/>
          </a:xfrm>
        </p:spPr>
        <p:txBody>
          <a:bodyPr/>
          <a:lstStyle/>
          <a:p>
            <a:pPr>
              <a:spcAft>
                <a:spcPts val="600"/>
              </a:spcAft>
              <a:buFont typeface="Wingdings" panose="05000000000000000000" pitchFamily="2" charset="2"/>
              <a:buChar char="§"/>
            </a:pPr>
            <a:r>
              <a:rPr lang="en-US"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In Saul’s conversion, Ananias was the only unbeliever here, not in Lord’s plan of salvation, but in extent of salvation</a:t>
            </a:r>
            <a:r>
              <a:rPr lang="en-US" dirty="0">
                <a:solidFill>
                  <a:schemeClr val="bg1"/>
                </a:solidFill>
                <a:latin typeface="Calibri" panose="020F0502020204030204" pitchFamily="34" charset="0"/>
                <a:cs typeface="Calibri" panose="020F0502020204030204" pitchFamily="34" charset="0"/>
              </a:rPr>
              <a:t>   </a:t>
            </a:r>
          </a:p>
          <a:p>
            <a:pPr>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Saul simply obeyed without question – true faith and humility</a:t>
            </a:r>
          </a:p>
        </p:txBody>
      </p:sp>
    </p:spTree>
    <p:extLst>
      <p:ext uri="{BB962C8B-B14F-4D97-AF65-F5344CB8AC3E}">
        <p14:creationId xmlns:p14="http://schemas.microsoft.com/office/powerpoint/2010/main" val="343576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1. </a:t>
            </a:r>
            <a:r>
              <a:rPr lang="en-US" sz="3600" dirty="0">
                <a:solidFill>
                  <a:schemeClr val="bg1"/>
                </a:solidFill>
              </a:rPr>
              <a:t>“Baptism is water salvation”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Saul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Acts 22:16</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Water saved him?</a:t>
            </a:r>
          </a:p>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2.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Saved w/o water?</a:t>
            </a:r>
          </a:p>
          <a:p>
            <a:pPr marL="0" marR="0" lvl="0" indent="0" defTabSz="914400" eaLnBrk="1" fontAlgn="auto" latinLnBrk="0" hangingPunct="1">
              <a:lnSpc>
                <a:spcPct val="100000"/>
              </a:lnSpc>
              <a:spcBef>
                <a:spcPts val="0"/>
              </a:spcBef>
              <a:spcAft>
                <a:spcPts val="12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3.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When saved?</a:t>
            </a:r>
          </a:p>
          <a:p>
            <a:pPr marL="0" marR="0" lvl="0" indent="0" defTabSz="914400" eaLnBrk="1" fontAlgn="auto" latinLnBrk="0" hangingPunct="1">
              <a:lnSpc>
                <a:spcPct val="100000"/>
              </a:lnSpc>
              <a:spcBef>
                <a:spcPts val="0"/>
              </a:spcBef>
              <a:spcAft>
                <a:spcPts val="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4.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Who received credit?</a:t>
            </a:r>
          </a:p>
        </p:txBody>
      </p:sp>
    </p:spTree>
    <p:extLst>
      <p:ext uri="{BB962C8B-B14F-4D97-AF65-F5344CB8AC3E}">
        <p14:creationId xmlns:p14="http://schemas.microsoft.com/office/powerpoint/2010/main" val="264314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2. </a:t>
            </a:r>
            <a:r>
              <a:rPr lang="en-US" sz="3600" dirty="0">
                <a:solidFill>
                  <a:schemeClr val="bg1"/>
                </a:solidFill>
              </a:rPr>
              <a:t>“We are not saved by works”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Naaman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2 Kings 5</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Cured without obeying?</a:t>
            </a:r>
          </a:p>
          <a:p>
            <a:pPr marL="341313" marR="0" lvl="0" indent="-341313" defTabSz="914400" eaLnBrk="1" fontAlgn="auto" latinLnBrk="0" hangingPunct="1">
              <a:lnSpc>
                <a:spcPct val="100000"/>
              </a:lnSpc>
              <a:spcBef>
                <a:spcPts val="0"/>
              </a:spcBef>
              <a:spcAft>
                <a:spcPts val="9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2. </a:t>
            </a:r>
            <a:r>
              <a:rPr lang="en-US" altLang="en-US" sz="3200" kern="0" dirty="0">
                <a:solidFill>
                  <a:srgbClr val="FFFF00"/>
                </a:solidFill>
              </a:rPr>
              <a:t>Did obedience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earn his</a:t>
            </a:r>
            <a:b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b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cure?</a:t>
            </a:r>
          </a:p>
        </p:txBody>
      </p:sp>
    </p:spTree>
    <p:extLst>
      <p:ext uri="{BB962C8B-B14F-4D97-AF65-F5344CB8AC3E}">
        <p14:creationId xmlns:p14="http://schemas.microsoft.com/office/powerpoint/2010/main" val="31387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2. </a:t>
            </a:r>
            <a:r>
              <a:rPr lang="en-US" sz="3600" dirty="0">
                <a:solidFill>
                  <a:schemeClr val="bg1"/>
                </a:solidFill>
              </a:rPr>
              <a:t>“We are not saved by works”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Blind man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John 9</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Cured without obeying?</a:t>
            </a:r>
          </a:p>
          <a:p>
            <a:pPr marL="341313" marR="0" lvl="0" indent="-341313" defTabSz="914400" eaLnBrk="1" fontAlgn="auto" latinLnBrk="0" hangingPunct="1">
              <a:lnSpc>
                <a:spcPct val="100000"/>
              </a:lnSpc>
              <a:spcBef>
                <a:spcPts val="0"/>
              </a:spcBef>
              <a:spcAft>
                <a:spcPts val="9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2. </a:t>
            </a:r>
            <a:r>
              <a:rPr lang="en-US" altLang="en-US" sz="3200" kern="0" dirty="0">
                <a:solidFill>
                  <a:srgbClr val="FFFF00"/>
                </a:solidFill>
              </a:rPr>
              <a:t>Did obedience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earn his</a:t>
            </a:r>
            <a:b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b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cure?</a:t>
            </a:r>
          </a:p>
        </p:txBody>
      </p:sp>
    </p:spTree>
    <p:extLst>
      <p:ext uri="{BB962C8B-B14F-4D97-AF65-F5344CB8AC3E}">
        <p14:creationId xmlns:p14="http://schemas.microsoft.com/office/powerpoint/2010/main" val="374362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2. </a:t>
            </a:r>
            <a:r>
              <a:rPr lang="en-US" sz="3600" dirty="0">
                <a:solidFill>
                  <a:schemeClr val="bg1"/>
                </a:solidFill>
              </a:rPr>
              <a:t>“We are not saved by works”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5" name="Rectangle 4">
            <a:extLst>
              <a:ext uri="{FF2B5EF4-FFF2-40B4-BE49-F238E27FC236}">
                <a16:creationId xmlns:a16="http://schemas.microsoft.com/office/drawing/2014/main" id="{3BD14F52-68F8-4961-909E-0ACC8FD7ECBB}"/>
              </a:ext>
            </a:extLst>
          </p:cNvPr>
          <p:cNvSpPr>
            <a:spLocks noChangeArrowheads="1"/>
          </p:cNvSpPr>
          <p:nvPr/>
        </p:nvSpPr>
        <p:spPr bwMode="auto">
          <a:xfrm>
            <a:off x="685800" y="2590800"/>
            <a:ext cx="2590800" cy="16764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00"/>
                </a:solidFill>
                <a:effectLst/>
                <a:uLnTx/>
                <a:uFillTx/>
                <a:latin typeface="Arial" panose="020B0604020202020204" pitchFamily="34" charset="0"/>
              </a:rPr>
              <a:t>Saul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none" strike="noStrike" kern="0" cap="none" spc="0" normalizeH="0" baseline="0" noProof="0" dirty="0">
                <a:ln>
                  <a:noFill/>
                </a:ln>
                <a:solidFill>
                  <a:srgbClr val="FFFFFF"/>
                </a:solidFill>
                <a:effectLst/>
                <a:uLnTx/>
                <a:uFillTx/>
                <a:latin typeface="Arial" panose="020B0604020202020204" pitchFamily="34" charset="0"/>
              </a:rPr>
              <a:t>Acts 22:16</a:t>
            </a:r>
          </a:p>
        </p:txBody>
      </p:sp>
      <p:sp>
        <p:nvSpPr>
          <p:cNvPr id="6" name="Rectangle 6">
            <a:extLst>
              <a:ext uri="{FF2B5EF4-FFF2-40B4-BE49-F238E27FC236}">
                <a16:creationId xmlns:a16="http://schemas.microsoft.com/office/drawing/2014/main" id="{BC3051C7-785D-4135-AFDD-E81035D573EB}"/>
              </a:ext>
            </a:extLst>
          </p:cNvPr>
          <p:cNvSpPr>
            <a:spLocks noChangeArrowheads="1"/>
          </p:cNvSpPr>
          <p:nvPr/>
        </p:nvSpPr>
        <p:spPr bwMode="auto">
          <a:xfrm>
            <a:off x="3733800" y="1752600"/>
            <a:ext cx="4953000" cy="3352800"/>
          </a:xfrm>
          <a:prstGeom prst="rect">
            <a:avLst/>
          </a:prstGeom>
          <a:solidFill>
            <a:schemeClr val="accent6">
              <a:lumMod val="50000"/>
            </a:schemeClr>
          </a:solidFill>
          <a:ln w="9525">
            <a:solidFill>
              <a:srgbClr val="000000"/>
            </a:solidFill>
            <a:miter lim="800000"/>
            <a:headEnd/>
            <a:tailEnd/>
          </a:ln>
          <a:effectLst/>
        </p:spPr>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1200"/>
              </a:spcAft>
              <a:buClrTx/>
              <a:buSzTx/>
              <a:tabLst/>
              <a:defRPr/>
            </a:pPr>
            <a:r>
              <a:rPr lang="en-US" altLang="en-US" sz="2400" kern="0" dirty="0">
                <a:solidFill>
                  <a:schemeClr val="bg1"/>
                </a:solidFill>
              </a:rPr>
              <a:t>1. </a:t>
            </a:r>
            <a:r>
              <a:rPr lang="en-US" altLang="en-US" sz="3200" kern="0" dirty="0">
                <a:solidFill>
                  <a:srgbClr val="FFFF00"/>
                </a:solidFill>
              </a:rPr>
              <a:t>Sav</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ed without obeying?</a:t>
            </a:r>
          </a:p>
          <a:p>
            <a:pPr marL="341313" marR="0" lvl="0" indent="-341313" defTabSz="914400" eaLnBrk="1" fontAlgn="auto" latinLnBrk="0" hangingPunct="1">
              <a:lnSpc>
                <a:spcPct val="100000"/>
              </a:lnSpc>
              <a:spcBef>
                <a:spcPts val="0"/>
              </a:spcBef>
              <a:spcAft>
                <a:spcPts val="900"/>
              </a:spcAft>
              <a:buClrTx/>
              <a:buSzTx/>
              <a:tabLst/>
              <a:defRPr/>
            </a:pPr>
            <a:r>
              <a:rPr kumimoji="0" lang="en-US" altLang="en-US" sz="2400" i="0" u="none" strike="noStrike" kern="0" cap="none" spc="0" normalizeH="0" baseline="0" noProof="0" dirty="0">
                <a:ln>
                  <a:noFill/>
                </a:ln>
                <a:solidFill>
                  <a:schemeClr val="bg1"/>
                </a:solidFill>
                <a:effectLst/>
                <a:uLnTx/>
                <a:uFillTx/>
                <a:latin typeface="Arial" panose="020B0604020202020204" pitchFamily="34" charset="0"/>
              </a:rPr>
              <a:t>2. </a:t>
            </a:r>
            <a:r>
              <a:rPr lang="en-US" altLang="en-US" sz="3200" kern="0" dirty="0">
                <a:solidFill>
                  <a:srgbClr val="FFFF00"/>
                </a:solidFill>
              </a:rPr>
              <a:t>Did obedience </a:t>
            </a: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earn his</a:t>
            </a:r>
            <a:b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br>
            <a:r>
              <a:rPr kumimoji="0" lang="en-US" altLang="en-US" sz="3200" i="0" u="none" strike="noStrike" kern="0" cap="none" spc="0" normalizeH="0" baseline="0" noProof="0" dirty="0">
                <a:ln>
                  <a:noFill/>
                </a:ln>
                <a:solidFill>
                  <a:srgbClr val="FFFF00"/>
                </a:solidFill>
                <a:effectLst/>
                <a:uLnTx/>
                <a:uFillTx/>
                <a:latin typeface="Arial" panose="020B0604020202020204" pitchFamily="34" charset="0"/>
              </a:rPr>
              <a:t>salvation?</a:t>
            </a:r>
          </a:p>
        </p:txBody>
      </p:sp>
    </p:spTree>
    <p:extLst>
      <p:ext uri="{BB962C8B-B14F-4D97-AF65-F5344CB8AC3E}">
        <p14:creationId xmlns:p14="http://schemas.microsoft.com/office/powerpoint/2010/main" val="4447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2800" dirty="0">
                <a:solidFill>
                  <a:srgbClr val="00CCFF"/>
                </a:solidFill>
              </a:rPr>
              <a:t>3. </a:t>
            </a:r>
            <a:r>
              <a:rPr lang="en-US" sz="3600" dirty="0">
                <a:solidFill>
                  <a:schemeClr val="bg1"/>
                </a:solidFill>
              </a:rPr>
              <a:t>“We are saved by faith”</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pPr>
              <a:spcAft>
                <a:spcPts val="600"/>
              </a:spcAft>
              <a:buFont typeface="Wingdings" panose="05000000000000000000" pitchFamily="2" charset="2"/>
              <a:buChar char="§"/>
            </a:pPr>
            <a:r>
              <a:rPr lang="en-US" dirty="0">
                <a:solidFill>
                  <a:schemeClr val="bg1"/>
                </a:solidFill>
              </a:rPr>
              <a:t>What </a:t>
            </a:r>
            <a:r>
              <a:rPr lang="en-US" i="1" u="sng" dirty="0">
                <a:solidFill>
                  <a:schemeClr val="bg1"/>
                </a:solidFill>
              </a:rPr>
              <a:t>is</a:t>
            </a:r>
            <a:r>
              <a:rPr lang="en-US" dirty="0">
                <a:solidFill>
                  <a:schemeClr val="bg1"/>
                </a:solidFill>
              </a:rPr>
              <a:t> faith?</a:t>
            </a:r>
          </a:p>
          <a:p>
            <a:pPr>
              <a:buFont typeface="Wingdings" panose="05000000000000000000" pitchFamily="2" charset="2"/>
              <a:buChar char="§"/>
            </a:pPr>
            <a:r>
              <a:rPr lang="en-US" dirty="0">
                <a:solidFill>
                  <a:schemeClr val="bg1"/>
                </a:solidFill>
              </a:rPr>
              <a:t>Believe: </a:t>
            </a:r>
            <a:r>
              <a:rPr lang="en-US" dirty="0">
                <a:solidFill>
                  <a:srgbClr val="FFFFCC"/>
                </a:solidFill>
              </a:rPr>
              <a:t>“used especially of the faith by which a man embraces Jesus, i.e. a conviction, full of joyful trust, that Jesus is the Messiah — the divinely appointed author of eternal salvation in the kingdom of God –  conjoined with obedience to Christ” </a:t>
            </a:r>
            <a:r>
              <a:rPr lang="en-US" sz="2000" dirty="0">
                <a:solidFill>
                  <a:schemeClr val="bg1"/>
                </a:solidFill>
              </a:rPr>
              <a:t>– Thayer, 511</a:t>
            </a:r>
          </a:p>
          <a:p>
            <a:pPr marL="0" indent="0">
              <a:buNone/>
            </a:pPr>
            <a:endParaRPr lang="en-US" dirty="0">
              <a:solidFill>
                <a:schemeClr val="bg1"/>
              </a:solidFill>
            </a:endParaRPr>
          </a:p>
        </p:txBody>
      </p:sp>
      <p:sp>
        <p:nvSpPr>
          <p:cNvPr id="3" name="Rectangle 2">
            <a:extLst>
              <a:ext uri="{FF2B5EF4-FFF2-40B4-BE49-F238E27FC236}">
                <a16:creationId xmlns:a16="http://schemas.microsoft.com/office/drawing/2014/main" id="{A723A36C-C918-49BF-9F40-176C91F53A5E}"/>
              </a:ext>
            </a:extLst>
          </p:cNvPr>
          <p:cNvSpPr/>
          <p:nvPr/>
        </p:nvSpPr>
        <p:spPr>
          <a:xfrm>
            <a:off x="815270" y="2895600"/>
            <a:ext cx="1981200" cy="533400"/>
          </a:xfrm>
          <a:prstGeom prst="rect">
            <a:avLst/>
          </a:prstGeom>
          <a:solidFill>
            <a:schemeClr val="accent1">
              <a:alpha val="31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96E039E-1244-4059-87DF-692D37B69364}"/>
              </a:ext>
            </a:extLst>
          </p:cNvPr>
          <p:cNvSpPr/>
          <p:nvPr/>
        </p:nvSpPr>
        <p:spPr>
          <a:xfrm>
            <a:off x="4983056" y="2895600"/>
            <a:ext cx="956086" cy="533400"/>
          </a:xfrm>
          <a:prstGeom prst="rect">
            <a:avLst/>
          </a:prstGeom>
          <a:solidFill>
            <a:schemeClr val="accent1">
              <a:alpha val="31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87EB91-E6C1-4C75-B2BC-6A365E6350CD}"/>
              </a:ext>
            </a:extLst>
          </p:cNvPr>
          <p:cNvSpPr/>
          <p:nvPr/>
        </p:nvSpPr>
        <p:spPr>
          <a:xfrm>
            <a:off x="5285508" y="4343400"/>
            <a:ext cx="2011682" cy="533400"/>
          </a:xfrm>
          <a:prstGeom prst="rect">
            <a:avLst/>
          </a:prstGeom>
          <a:solidFill>
            <a:schemeClr val="accent1">
              <a:alpha val="31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199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3600" dirty="0">
                <a:solidFill>
                  <a:schemeClr val="bg1"/>
                </a:solidFill>
              </a:rPr>
              <a:t>Saved by faith</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endParaRPr lang="en-US" dirty="0"/>
          </a:p>
        </p:txBody>
      </p:sp>
      <p:sp>
        <p:nvSpPr>
          <p:cNvPr id="3" name="Oval 2">
            <a:extLst>
              <a:ext uri="{FF2B5EF4-FFF2-40B4-BE49-F238E27FC236}">
                <a16:creationId xmlns:a16="http://schemas.microsoft.com/office/drawing/2014/main" id="{ACD88D06-84D6-4D20-A296-53834AEF6CC5}"/>
              </a:ext>
            </a:extLst>
          </p:cNvPr>
          <p:cNvSpPr/>
          <p:nvPr/>
        </p:nvSpPr>
        <p:spPr>
          <a:xfrm>
            <a:off x="1066800" y="1600200"/>
            <a:ext cx="3200400" cy="3048000"/>
          </a:xfrm>
          <a:prstGeom prst="ellipse">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a:t>Naaman</a:t>
            </a:r>
          </a:p>
          <a:p>
            <a:pPr algn="ctr">
              <a:spcAft>
                <a:spcPts val="600"/>
              </a:spcAft>
            </a:pPr>
            <a:r>
              <a:rPr lang="en-US" sz="3200" dirty="0"/>
              <a:t>Blind man</a:t>
            </a:r>
          </a:p>
          <a:p>
            <a:pPr algn="ctr"/>
            <a:r>
              <a:rPr lang="en-US" sz="3200" dirty="0"/>
              <a:t>Saul</a:t>
            </a:r>
          </a:p>
        </p:txBody>
      </p:sp>
      <p:sp>
        <p:nvSpPr>
          <p:cNvPr id="7" name="Oval 6">
            <a:extLst>
              <a:ext uri="{FF2B5EF4-FFF2-40B4-BE49-F238E27FC236}">
                <a16:creationId xmlns:a16="http://schemas.microsoft.com/office/drawing/2014/main" id="{11354F08-04ED-4F8D-816D-A2AA228528D8}"/>
              </a:ext>
            </a:extLst>
          </p:cNvPr>
          <p:cNvSpPr/>
          <p:nvPr/>
        </p:nvSpPr>
        <p:spPr>
          <a:xfrm>
            <a:off x="4876800" y="1600200"/>
            <a:ext cx="3200400" cy="3048000"/>
          </a:xfrm>
          <a:prstGeom prst="ellipse">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Without faith, what would they have done?</a:t>
            </a:r>
          </a:p>
        </p:txBody>
      </p:sp>
    </p:spTree>
    <p:extLst>
      <p:ext uri="{BB962C8B-B14F-4D97-AF65-F5344CB8AC3E}">
        <p14:creationId xmlns:p14="http://schemas.microsoft.com/office/powerpoint/2010/main" val="217894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8168B49D-680A-4825-95F9-4AF8394FD576}"/>
              </a:ext>
            </a:extLst>
          </p:cNvPr>
          <p:cNvSpPr>
            <a:spLocks noGrp="1"/>
          </p:cNvSpPr>
          <p:nvPr>
            <p:ph type="title"/>
          </p:nvPr>
        </p:nvSpPr>
        <p:spPr>
          <a:xfrm>
            <a:off x="457200" y="93663"/>
            <a:ext cx="8229600" cy="744537"/>
          </a:xfrm>
        </p:spPr>
        <p:txBody>
          <a:bodyPr/>
          <a:lstStyle/>
          <a:p>
            <a:r>
              <a:rPr lang="en-US" sz="3400" dirty="0">
                <a:solidFill>
                  <a:srgbClr val="CCFFFF"/>
                </a:solidFill>
              </a:rPr>
              <a:t>Importance of Water</a:t>
            </a:r>
            <a:endParaRPr lang="en-US" sz="3400" dirty="0"/>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38200"/>
            <a:ext cx="8229600" cy="5638800"/>
          </a:xfrm>
        </p:spPr>
        <p:txBody>
          <a:bodyPr/>
          <a:lstStyle/>
          <a:p>
            <a:pPr>
              <a:spcAft>
                <a:spcPts val="300"/>
              </a:spcAft>
              <a:buFont typeface="Arial" panose="020B0604020202020204" pitchFamily="34" charset="0"/>
              <a:buChar char="•"/>
            </a:pPr>
            <a:r>
              <a:rPr lang="en-US" dirty="0">
                <a:solidFill>
                  <a:srgbClr val="FFFF99"/>
                </a:solidFill>
                <a:latin typeface="Calibri" panose="020F0502020204030204" pitchFamily="34" charset="0"/>
                <a:ea typeface="Times New Roman" panose="02020603050405020304" pitchFamily="18" charset="0"/>
                <a:cs typeface="Calibri" panose="020F0502020204030204" pitchFamily="34" charset="0"/>
              </a:rPr>
              <a:t>Ex.30:20, priest: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When they go into the tabernacle of meeting, or when they come near the altar to minister, to burn an offering made by fire to the </a:t>
            </a:r>
            <a:r>
              <a:rPr lang="en-US" sz="3100" cap="small" dirty="0">
                <a:solidFill>
                  <a:schemeClr val="bg1"/>
                </a:solidFill>
                <a:latin typeface="Calibri" panose="020F0502020204030204" pitchFamily="34" charset="0"/>
                <a:ea typeface="Times New Roman" panose="02020603050405020304" pitchFamily="18" charset="0"/>
                <a:cs typeface="Calibri" panose="020F0502020204030204" pitchFamily="34" charset="0"/>
              </a:rPr>
              <a:t>Lord</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they shall wash with water, lest they die.	</a:t>
            </a:r>
          </a:p>
          <a:p>
            <a:pPr>
              <a:spcAft>
                <a:spcPts val="300"/>
              </a:spcAft>
              <a:buFont typeface="Arial" panose="020B0604020202020204" pitchFamily="34" charset="0"/>
              <a:buChar char="•"/>
            </a:pPr>
            <a:r>
              <a:rPr lang="en-US" sz="3200" dirty="0">
                <a:solidFill>
                  <a:srgbClr val="FFFF99"/>
                </a:solidFill>
                <a:latin typeface="Calibri" panose="020F0502020204030204" pitchFamily="34" charset="0"/>
                <a:ea typeface="Times New Roman" panose="02020603050405020304" pitchFamily="18" charset="0"/>
                <a:cs typeface="Calibri" panose="020F0502020204030204" pitchFamily="34" charset="0"/>
              </a:rPr>
              <a:t>Lv.14:8, </a:t>
            </a:r>
            <a:r>
              <a:rPr lang="en-US" dirty="0">
                <a:solidFill>
                  <a:srgbClr val="FFFF99"/>
                </a:solidFill>
                <a:latin typeface="Calibri" panose="020F0502020204030204" pitchFamily="34" charset="0"/>
                <a:ea typeface="Times New Roman" panose="02020603050405020304" pitchFamily="18" charset="0"/>
                <a:cs typeface="Calibri" panose="020F0502020204030204" pitchFamily="34" charset="0"/>
              </a:rPr>
              <a:t>leper: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He who is to be cleansed shall wash his clothes, shave off all his hair, and wash himself in water, that he may be clean.</a:t>
            </a:r>
          </a:p>
          <a:p>
            <a:pPr marL="0" indent="0">
              <a:spcAft>
                <a:spcPts val="300"/>
              </a:spcAft>
              <a:buNone/>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p:txBody>
      </p:sp>
    </p:spTree>
    <p:extLst>
      <p:ext uri="{BB962C8B-B14F-4D97-AF65-F5344CB8AC3E}">
        <p14:creationId xmlns:p14="http://schemas.microsoft.com/office/powerpoint/2010/main" val="22027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85800"/>
            <a:ext cx="6324599" cy="775855"/>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Baptism stands between</a:t>
            </a:r>
            <a:b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b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the sinner and salvation</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
        <p:nvSpPr>
          <p:cNvPr id="4" name="Rectangle: Rounded Corners 3">
            <a:extLst>
              <a:ext uri="{FF2B5EF4-FFF2-40B4-BE49-F238E27FC236}">
                <a16:creationId xmlns:a16="http://schemas.microsoft.com/office/drawing/2014/main" id="{3D279B8D-B188-4D02-BFCA-1BFC31B71FFF}"/>
              </a:ext>
            </a:extLst>
          </p:cNvPr>
          <p:cNvSpPr/>
          <p:nvPr/>
        </p:nvSpPr>
        <p:spPr>
          <a:xfrm>
            <a:off x="1417780" y="2514600"/>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00FFCC"/>
                </a:solidFill>
                <a:effectLst/>
                <a:uLnTx/>
                <a:uFillTx/>
                <a:latin typeface="Verdana" panose="020B0604030504040204" pitchFamily="34" charset="0"/>
                <a:ea typeface="Verdana" panose="020B0604030504040204" pitchFamily="34" charset="0"/>
                <a:cs typeface="+mn-cs"/>
              </a:rPr>
              <a:t>III. </a:t>
            </a:r>
            <a:r>
              <a:rPr kumimoji="0" lang="en-US" sz="3600" b="0" i="0" u="none" strike="noStrike" kern="1200" cap="none" spc="0" normalizeH="0" baseline="0" noProof="0" dirty="0">
                <a:ln>
                  <a:noFill/>
                </a:ln>
                <a:solidFill>
                  <a:srgbClr val="FFC000"/>
                </a:solidFill>
                <a:effectLst/>
                <a:uLnTx/>
                <a:uFillTx/>
                <a:latin typeface="Arial"/>
                <a:ea typeface="Verdana" panose="020B0604030504040204" pitchFamily="34" charset="0"/>
                <a:cs typeface="+mn-cs"/>
              </a:rPr>
              <a:t>Test case: </a:t>
            </a:r>
            <a:r>
              <a:rPr kumimoji="0" lang="en-US" sz="36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Mark 16:15-16</a:t>
            </a:r>
            <a:endParaRPr kumimoji="0" lang="en-US" sz="4000" b="0" i="0" u="none" strike="noStrike" kern="1200" cap="none" spc="0" normalizeH="0" baseline="0" noProof="0" dirty="0">
              <a:ln>
                <a:noFill/>
              </a:ln>
              <a:solidFill>
                <a:schemeClr val="bg1"/>
              </a:solidFill>
              <a:effectLst/>
              <a:uLnTx/>
              <a:uFillTx/>
              <a:latin typeface="Arial"/>
              <a:ea typeface="+mn-ea"/>
              <a:cs typeface="+mn-cs"/>
            </a:endParaRPr>
          </a:p>
        </p:txBody>
      </p:sp>
      <p:sp>
        <p:nvSpPr>
          <p:cNvPr id="5" name="Rectangle: Rounded Corners 4">
            <a:extLst>
              <a:ext uri="{FF2B5EF4-FFF2-40B4-BE49-F238E27FC236}">
                <a16:creationId xmlns:a16="http://schemas.microsoft.com/office/drawing/2014/main" id="{75405A97-4826-4F29-8A2C-D70763AA7C1F}"/>
              </a:ext>
            </a:extLst>
          </p:cNvPr>
          <p:cNvSpPr/>
          <p:nvPr/>
        </p:nvSpPr>
        <p:spPr>
          <a:xfrm>
            <a:off x="1410856" y="1586345"/>
            <a:ext cx="6324599" cy="775855"/>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II. </a:t>
            </a: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Misunderstanding stands between</a:t>
            </a:r>
            <a:b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b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 the sinner and salvation</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27599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3600" dirty="0">
                <a:solidFill>
                  <a:schemeClr val="bg1"/>
                </a:solidFill>
              </a:rPr>
              <a:t>Main sentence: </a:t>
            </a:r>
            <a:r>
              <a:rPr lang="en-US" sz="3600" i="1" dirty="0">
                <a:solidFill>
                  <a:srgbClr val="FFFF00"/>
                </a:solidFill>
              </a:rPr>
              <a:t>He…will be saved</a:t>
            </a:r>
            <a:endParaRPr lang="en-US" sz="3600" dirty="0">
              <a:solidFill>
                <a:srgbClr val="FFFF00"/>
              </a:solidFill>
            </a:endParaRP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pPr>
              <a:spcAft>
                <a:spcPts val="600"/>
              </a:spcAft>
              <a:buFont typeface="Wingdings" panose="05000000000000000000" pitchFamily="2" charset="2"/>
              <a:buChar char="§"/>
            </a:pPr>
            <a:r>
              <a:rPr lang="en-US" dirty="0">
                <a:solidFill>
                  <a:schemeClr val="bg1"/>
                </a:solidFill>
              </a:rPr>
              <a:t>If this were all, we might conclude </a:t>
            </a:r>
            <a:r>
              <a:rPr lang="en-US" i="1" dirty="0">
                <a:solidFill>
                  <a:srgbClr val="FFFFCC"/>
                </a:solidFill>
              </a:rPr>
              <a:t>all people are saved unconditionally</a:t>
            </a:r>
          </a:p>
          <a:p>
            <a:pPr>
              <a:spcAft>
                <a:spcPts val="600"/>
              </a:spcAft>
              <a:buFont typeface="Wingdings" panose="05000000000000000000" pitchFamily="2" charset="2"/>
              <a:buChar char="§"/>
            </a:pPr>
            <a:r>
              <a:rPr lang="en-US" dirty="0">
                <a:solidFill>
                  <a:schemeClr val="bg1"/>
                </a:solidFill>
              </a:rPr>
              <a:t>Even if this passage implied universal salvation, we would need to confirm it with other passages  </a:t>
            </a:r>
          </a:p>
          <a:p>
            <a:pPr>
              <a:spcAft>
                <a:spcPts val="600"/>
              </a:spcAft>
              <a:buFont typeface="Wingdings" panose="05000000000000000000" pitchFamily="2" charset="2"/>
              <a:buChar char="§"/>
            </a:pPr>
            <a:r>
              <a:rPr lang="en-US" dirty="0">
                <a:solidFill>
                  <a:srgbClr val="CCFFFF"/>
                </a:solidFill>
              </a:rPr>
              <a:t>Are there conditions?  Yes:  </a:t>
            </a:r>
            <a:r>
              <a:rPr lang="en-US" dirty="0">
                <a:solidFill>
                  <a:schemeClr val="bg1"/>
                </a:solidFill>
              </a:rPr>
              <a:t>What “he”?</a:t>
            </a:r>
          </a:p>
          <a:p>
            <a:pPr marL="0" indent="0" algn="ctr">
              <a:spcAft>
                <a:spcPts val="600"/>
              </a:spcAft>
              <a:buNone/>
            </a:pPr>
            <a:r>
              <a:rPr lang="en-US" dirty="0">
                <a:solidFill>
                  <a:srgbClr val="FFFF00"/>
                </a:solidFill>
              </a:rPr>
              <a:t>“He who believes and is baptized”</a:t>
            </a:r>
          </a:p>
        </p:txBody>
      </p:sp>
    </p:spTree>
    <p:extLst>
      <p:ext uri="{BB962C8B-B14F-4D97-AF65-F5344CB8AC3E}">
        <p14:creationId xmlns:p14="http://schemas.microsoft.com/office/powerpoint/2010/main" val="224221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600" dirty="0">
                <a:solidFill>
                  <a:schemeClr val="bg1"/>
                </a:solidFill>
              </a:rPr>
              <a:t>Consider word order</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77092" y="838200"/>
            <a:ext cx="8714508" cy="5562600"/>
          </a:xfrm>
        </p:spPr>
        <p:txBody>
          <a:bodyPr/>
          <a:lstStyle/>
          <a:p>
            <a:pPr marL="0" indent="0" algn="ctr">
              <a:buNone/>
            </a:pPr>
            <a:r>
              <a:rPr lang="en-US" dirty="0">
                <a:solidFill>
                  <a:srgbClr val="CCFFFF"/>
                </a:solidFill>
              </a:rPr>
              <a:t>“He who </a:t>
            </a:r>
            <a:r>
              <a:rPr lang="en-US" u="sng" dirty="0">
                <a:solidFill>
                  <a:srgbClr val="CCFFFF"/>
                </a:solidFill>
              </a:rPr>
              <a:t>believes</a:t>
            </a:r>
            <a:r>
              <a:rPr lang="en-US" dirty="0">
                <a:solidFill>
                  <a:srgbClr val="CCFFFF"/>
                </a:solidFill>
              </a:rPr>
              <a:t> and is </a:t>
            </a:r>
            <a:r>
              <a:rPr lang="en-US" u="sng" dirty="0">
                <a:solidFill>
                  <a:srgbClr val="CCFFFF"/>
                </a:solidFill>
              </a:rPr>
              <a:t>baptized</a:t>
            </a:r>
            <a:r>
              <a:rPr lang="en-US" dirty="0">
                <a:solidFill>
                  <a:srgbClr val="CCFFFF"/>
                </a:solidFill>
              </a:rPr>
              <a:t> will be </a:t>
            </a:r>
            <a:r>
              <a:rPr lang="en-US" u="sng" dirty="0">
                <a:solidFill>
                  <a:srgbClr val="CCFFFF"/>
                </a:solidFill>
              </a:rPr>
              <a:t>saved</a:t>
            </a:r>
            <a:r>
              <a:rPr lang="en-US" dirty="0">
                <a:solidFill>
                  <a:srgbClr val="CCFFFF"/>
                </a:solidFill>
              </a:rPr>
              <a:t>”</a:t>
            </a:r>
          </a:p>
        </p:txBody>
      </p:sp>
      <p:sp>
        <p:nvSpPr>
          <p:cNvPr id="5" name="Rectangle 4">
            <a:extLst>
              <a:ext uri="{FF2B5EF4-FFF2-40B4-BE49-F238E27FC236}">
                <a16:creationId xmlns:a16="http://schemas.microsoft.com/office/drawing/2014/main" id="{31D94FBF-1BC9-4E95-B106-65BC60DB669C}"/>
              </a:ext>
            </a:extLst>
          </p:cNvPr>
          <p:cNvSpPr/>
          <p:nvPr/>
        </p:nvSpPr>
        <p:spPr>
          <a:xfrm>
            <a:off x="457200" y="1657928"/>
            <a:ext cx="3886200" cy="2209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1.</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saved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2.</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believes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3.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baptized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a:t>
            </a:r>
            <a:r>
              <a:rPr kumimoji="0" lang="en-US" altLang="en-US" sz="2800" i="0" u="none" strike="noStrike" kern="1200" cap="none" spc="0" normalizeH="0" baseline="0" noProof="0" dirty="0" err="1">
                <a:ln>
                  <a:noFill/>
                </a:ln>
                <a:solidFill>
                  <a:srgbClr val="FFFF00"/>
                </a:solidFill>
                <a:effectLst/>
                <a:uLnTx/>
                <a:uFillTx/>
                <a:latin typeface="Arial" panose="020B0604020202020204" pitchFamily="34" charset="0"/>
                <a:ea typeface="+mn-ea"/>
                <a:cs typeface="+mn-cs"/>
              </a:rPr>
              <a:t>hypercalvinism</a:t>
            </a:r>
            <a:r>
              <a:rPr kumimoji="0" lang="en-US" altLang="en-US" sz="280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 </a:t>
            </a:r>
          </a:p>
        </p:txBody>
      </p:sp>
      <p:sp>
        <p:nvSpPr>
          <p:cNvPr id="8" name="Rectangle 7">
            <a:extLst>
              <a:ext uri="{FF2B5EF4-FFF2-40B4-BE49-F238E27FC236}">
                <a16:creationId xmlns:a16="http://schemas.microsoft.com/office/drawing/2014/main" id="{52F6565F-269E-4B9F-9E87-658025FE6651}"/>
              </a:ext>
            </a:extLst>
          </p:cNvPr>
          <p:cNvSpPr/>
          <p:nvPr/>
        </p:nvSpPr>
        <p:spPr>
          <a:xfrm>
            <a:off x="4800600" y="1657928"/>
            <a:ext cx="3886200" cy="2209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1.</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believes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2.</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saved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3.</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baptized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(protestant) </a:t>
            </a:r>
          </a:p>
        </p:txBody>
      </p:sp>
      <p:sp>
        <p:nvSpPr>
          <p:cNvPr id="9" name="Rectangle 8">
            <a:extLst>
              <a:ext uri="{FF2B5EF4-FFF2-40B4-BE49-F238E27FC236}">
                <a16:creationId xmlns:a16="http://schemas.microsoft.com/office/drawing/2014/main" id="{483E9AE1-34E3-4333-93CD-0E12DF70852F}"/>
              </a:ext>
            </a:extLst>
          </p:cNvPr>
          <p:cNvSpPr/>
          <p:nvPr/>
        </p:nvSpPr>
        <p:spPr>
          <a:xfrm>
            <a:off x="457200" y="4191000"/>
            <a:ext cx="3886200" cy="2209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1.</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baptized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2.</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saved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3.</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believes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a:t>
            </a:r>
            <a:r>
              <a:rPr kumimoji="0" lang="en-US" altLang="en-US" sz="2800" i="0" u="none" strike="noStrike" kern="1200" cap="none" spc="0" normalizeH="0" baseline="0" noProof="0" dirty="0" err="1">
                <a:ln>
                  <a:noFill/>
                </a:ln>
                <a:solidFill>
                  <a:srgbClr val="FFFF00"/>
                </a:solidFill>
                <a:effectLst/>
                <a:uLnTx/>
                <a:uFillTx/>
                <a:latin typeface="Arial" panose="020B0604020202020204" pitchFamily="34" charset="0"/>
                <a:ea typeface="+mn-ea"/>
                <a:cs typeface="+mn-cs"/>
              </a:rPr>
              <a:t>catholicism</a:t>
            </a:r>
            <a:r>
              <a:rPr kumimoji="0" lang="en-US" altLang="en-US" sz="280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 </a:t>
            </a:r>
          </a:p>
        </p:txBody>
      </p:sp>
      <p:sp>
        <p:nvSpPr>
          <p:cNvPr id="10" name="Rectangle 9">
            <a:extLst>
              <a:ext uri="{FF2B5EF4-FFF2-40B4-BE49-F238E27FC236}">
                <a16:creationId xmlns:a16="http://schemas.microsoft.com/office/drawing/2014/main" id="{4178EE8C-1EBF-4869-B2EF-F966266AE390}"/>
              </a:ext>
            </a:extLst>
          </p:cNvPr>
          <p:cNvSpPr/>
          <p:nvPr/>
        </p:nvSpPr>
        <p:spPr>
          <a:xfrm>
            <a:off x="4800600" y="4191000"/>
            <a:ext cx="3886200" cy="2209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1.</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believes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2.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baptized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3.</a:t>
            </a:r>
            <a:r>
              <a:rPr kumimoji="0" lang="en-US" altLang="en-US" sz="24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 </a:t>
            </a:r>
            <a:r>
              <a:rPr kumimoji="0" lang="en-US" altLang="en-US" sz="3200" i="0" u="none" strike="noStrike" kern="1200" cap="none" spc="0" normalizeH="0" baseline="0" noProof="0" dirty="0">
                <a:ln>
                  <a:noFill/>
                </a:ln>
                <a:solidFill>
                  <a:srgbClr val="FFFFCC"/>
                </a:solidFill>
                <a:effectLst/>
                <a:uLnTx/>
                <a:uFillTx/>
                <a:latin typeface="Arial" panose="020B0604020202020204" pitchFamily="34" charset="0"/>
                <a:ea typeface="+mn-ea"/>
                <a:cs typeface="+mn-cs"/>
              </a:rPr>
              <a:t>saved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(Jesus, Mk.16) </a:t>
            </a:r>
          </a:p>
        </p:txBody>
      </p:sp>
    </p:spTree>
    <p:extLst>
      <p:ext uri="{BB962C8B-B14F-4D97-AF65-F5344CB8AC3E}">
        <p14:creationId xmlns:p14="http://schemas.microsoft.com/office/powerpoint/2010/main" val="51643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3600" dirty="0">
                <a:solidFill>
                  <a:schemeClr val="bg1"/>
                </a:solidFill>
              </a:rPr>
              <a:t>Consider grammar</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1219200"/>
            <a:ext cx="8229600" cy="5181600"/>
          </a:xfrm>
        </p:spPr>
        <p:txBody>
          <a:bodyPr/>
          <a:lstStyle/>
          <a:p>
            <a:pPr marL="0" lvl="0" indent="0" eaLnBrk="1" hangingPunct="1">
              <a:buClr>
                <a:srgbClr val="00007D"/>
              </a:buClr>
              <a:buSzPct val="75000"/>
              <a:buNone/>
            </a:pPr>
            <a:r>
              <a:rPr lang="en-US" altLang="en-US" sz="3600" dirty="0">
                <a:solidFill>
                  <a:schemeClr val="bg1"/>
                </a:solidFill>
                <a:latin typeface="Calibri" panose="020F0502020204030204" pitchFamily="34" charset="0"/>
                <a:cs typeface="Calibri" panose="020F0502020204030204" pitchFamily="34" charset="0"/>
              </a:rPr>
              <a:t>“Both acts </a:t>
            </a:r>
            <a:r>
              <a:rPr lang="en-US" altLang="en-US" dirty="0">
                <a:solidFill>
                  <a:schemeClr val="bg1"/>
                </a:solidFill>
                <a:latin typeface="Calibri" panose="020F0502020204030204" pitchFamily="34" charset="0"/>
                <a:cs typeface="Calibri" panose="020F0502020204030204" pitchFamily="34" charset="0"/>
              </a:rPr>
              <a:t>[</a:t>
            </a:r>
            <a:r>
              <a:rPr lang="en-US" altLang="en-US" i="1" dirty="0">
                <a:solidFill>
                  <a:schemeClr val="bg1"/>
                </a:solidFill>
                <a:latin typeface="Calibri" panose="020F0502020204030204" pitchFamily="34" charset="0"/>
                <a:cs typeface="Calibri" panose="020F0502020204030204" pitchFamily="34" charset="0"/>
              </a:rPr>
              <a:t>belief and baptism</a:t>
            </a:r>
            <a:r>
              <a:rPr lang="en-US" altLang="en-US" dirty="0">
                <a:solidFill>
                  <a:schemeClr val="bg1"/>
                </a:solidFill>
                <a:latin typeface="Calibri" panose="020F0502020204030204" pitchFamily="34" charset="0"/>
                <a:cs typeface="Calibri" panose="020F0502020204030204" pitchFamily="34" charset="0"/>
              </a:rPr>
              <a:t>]</a:t>
            </a:r>
            <a:r>
              <a:rPr lang="en-US" altLang="en-US" sz="3600" dirty="0">
                <a:solidFill>
                  <a:schemeClr val="bg1"/>
                </a:solidFill>
                <a:latin typeface="Calibri" panose="020F0502020204030204" pitchFamily="34" charset="0"/>
                <a:cs typeface="Calibri" panose="020F0502020204030204" pitchFamily="34" charset="0"/>
              </a:rPr>
              <a:t> would precede the future act </a:t>
            </a:r>
            <a:r>
              <a:rPr lang="en-US" altLang="en-US" dirty="0">
                <a:solidFill>
                  <a:schemeClr val="bg1"/>
                </a:solidFill>
                <a:latin typeface="Calibri" panose="020F0502020204030204" pitchFamily="34" charset="0"/>
                <a:cs typeface="Calibri" panose="020F0502020204030204" pitchFamily="34" charset="0"/>
              </a:rPr>
              <a:t>[</a:t>
            </a:r>
            <a:r>
              <a:rPr lang="en-US" altLang="en-US" i="1" dirty="0">
                <a:solidFill>
                  <a:schemeClr val="bg1"/>
                </a:solidFill>
                <a:latin typeface="Calibri" panose="020F0502020204030204" pitchFamily="34" charset="0"/>
                <a:cs typeface="Calibri" panose="020F0502020204030204" pitchFamily="34" charset="0"/>
              </a:rPr>
              <a:t>will be saved</a:t>
            </a:r>
            <a:r>
              <a:rPr lang="en-US" altLang="en-US" dirty="0">
                <a:solidFill>
                  <a:schemeClr val="bg1"/>
                </a:solidFill>
                <a:latin typeface="Calibri" panose="020F0502020204030204" pitchFamily="34" charset="0"/>
                <a:cs typeface="Calibri" panose="020F0502020204030204" pitchFamily="34" charset="0"/>
              </a:rPr>
              <a:t>]</a:t>
            </a:r>
            <a:r>
              <a:rPr lang="en-US" altLang="en-US" sz="3600" dirty="0">
                <a:solidFill>
                  <a:schemeClr val="bg1"/>
                </a:solidFill>
                <a:latin typeface="Calibri" panose="020F0502020204030204" pitchFamily="34" charset="0"/>
                <a:cs typeface="Calibri" panose="020F0502020204030204" pitchFamily="34" charset="0"/>
              </a:rPr>
              <a:t>, and the meaning would be that the moment one comes to faith and baptism salvation would be his”</a:t>
            </a:r>
            <a:r>
              <a:rPr lang="en-US" altLang="en-US" dirty="0">
                <a:solidFill>
                  <a:schemeClr val="bg1"/>
                </a:solidFill>
                <a:latin typeface="Calibri" panose="020F0502020204030204" pitchFamily="34" charset="0"/>
                <a:cs typeface="Calibri" panose="020F0502020204030204" pitchFamily="34" charset="0"/>
              </a:rPr>
              <a:t> </a:t>
            </a:r>
            <a:r>
              <a:rPr lang="en-US" altLang="en-US" sz="2000" dirty="0">
                <a:solidFill>
                  <a:schemeClr val="bg1"/>
                </a:solidFill>
              </a:rPr>
              <a:t>(R. C. H. Lenski, 766)</a:t>
            </a:r>
            <a:r>
              <a:rPr lang="en-US" altLang="en-US" dirty="0">
                <a:solidFill>
                  <a:schemeClr val="bg1"/>
                </a:solidFill>
              </a:rPr>
              <a:t> </a:t>
            </a:r>
          </a:p>
          <a:p>
            <a:pPr marL="0" indent="0">
              <a:spcAft>
                <a:spcPts val="600"/>
              </a:spcAft>
              <a:buNone/>
            </a:pPr>
            <a:endParaRPr lang="en-US" dirty="0">
              <a:solidFill>
                <a:srgbClr val="FFFF00"/>
              </a:solidFill>
            </a:endParaRPr>
          </a:p>
        </p:txBody>
      </p:sp>
      <p:sp>
        <p:nvSpPr>
          <p:cNvPr id="3" name="Rectangle 2">
            <a:extLst>
              <a:ext uri="{FF2B5EF4-FFF2-40B4-BE49-F238E27FC236}">
                <a16:creationId xmlns:a16="http://schemas.microsoft.com/office/drawing/2014/main" id="{2D358644-339A-4ECA-ACDB-ED26BD2967A5}"/>
              </a:ext>
            </a:extLst>
          </p:cNvPr>
          <p:cNvSpPr/>
          <p:nvPr/>
        </p:nvSpPr>
        <p:spPr>
          <a:xfrm>
            <a:off x="457200" y="4267200"/>
            <a:ext cx="8229600" cy="860259"/>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He who believes and is baptized will be saved</a:t>
            </a:r>
            <a:endParaRPr lang="en-US" dirty="0"/>
          </a:p>
        </p:txBody>
      </p:sp>
      <p:sp>
        <p:nvSpPr>
          <p:cNvPr id="5" name="Oval 4">
            <a:extLst>
              <a:ext uri="{FF2B5EF4-FFF2-40B4-BE49-F238E27FC236}">
                <a16:creationId xmlns:a16="http://schemas.microsoft.com/office/drawing/2014/main" id="{34FC66E2-A156-4E8E-A84D-320392E61563}"/>
              </a:ext>
            </a:extLst>
          </p:cNvPr>
          <p:cNvSpPr/>
          <p:nvPr/>
        </p:nvSpPr>
        <p:spPr>
          <a:xfrm>
            <a:off x="1914236" y="4389580"/>
            <a:ext cx="1600200" cy="685800"/>
          </a:xfrm>
          <a:prstGeom prst="ellipse">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2771053-30AF-46E6-BE0A-D6606AA4FD82}"/>
              </a:ext>
            </a:extLst>
          </p:cNvPr>
          <p:cNvSpPr/>
          <p:nvPr/>
        </p:nvSpPr>
        <p:spPr>
          <a:xfrm>
            <a:off x="4321394" y="4348366"/>
            <a:ext cx="1936242" cy="754380"/>
          </a:xfrm>
          <a:prstGeom prst="ellipse">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6F736B-0B13-4B1E-AF82-7FB999346288}"/>
              </a:ext>
            </a:extLst>
          </p:cNvPr>
          <p:cNvSpPr/>
          <p:nvPr/>
        </p:nvSpPr>
        <p:spPr>
          <a:xfrm>
            <a:off x="6842379" y="4382656"/>
            <a:ext cx="1936242" cy="685800"/>
          </a:xfrm>
          <a:prstGeom prst="ellipse">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10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762000"/>
          </a:xfrm>
        </p:spPr>
        <p:txBody>
          <a:bodyPr/>
          <a:lstStyle/>
          <a:p>
            <a:r>
              <a:rPr lang="en-US" sz="3400" dirty="0">
                <a:solidFill>
                  <a:schemeClr val="bg1"/>
                </a:solidFill>
              </a:rPr>
              <a:t>Gospel divides people into two classes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28600" y="914400"/>
            <a:ext cx="8686800" cy="5486400"/>
          </a:xfrm>
        </p:spPr>
        <p:txBody>
          <a:bodyPr/>
          <a:lstStyle/>
          <a:p>
            <a:endParaRPr lang="en-US" dirty="0"/>
          </a:p>
          <a:p>
            <a:endParaRPr lang="en-US" dirty="0"/>
          </a:p>
          <a:p>
            <a:endParaRPr lang="en-US" dirty="0"/>
          </a:p>
          <a:p>
            <a:pPr marL="0" indent="0">
              <a:spcBef>
                <a:spcPts val="1200"/>
              </a:spcBef>
              <a:buNone/>
            </a:pPr>
            <a:r>
              <a:rPr lang="en-US" sz="3000" dirty="0">
                <a:solidFill>
                  <a:schemeClr val="bg1"/>
                </a:solidFill>
                <a:latin typeface="Calibri" panose="020F0502020204030204" pitchFamily="34" charset="0"/>
                <a:cs typeface="Calibri" panose="020F0502020204030204" pitchFamily="34" charset="0"/>
              </a:rPr>
              <a:t>Hb.5</a:t>
            </a:r>
            <a:r>
              <a:rPr lang="en-US" sz="3000" baseline="30000" dirty="0">
                <a:solidFill>
                  <a:schemeClr val="bg1"/>
                </a:solidFill>
                <a:latin typeface="Calibri" panose="020F0502020204030204" pitchFamily="34" charset="0"/>
                <a:cs typeface="Calibri" panose="020F0502020204030204" pitchFamily="34" charset="0"/>
              </a:rPr>
              <a:t>8</a:t>
            </a:r>
            <a:r>
              <a:rPr lang="en-US" sz="3000" dirty="0">
                <a:solidFill>
                  <a:schemeClr val="bg1"/>
                </a:solidFill>
                <a:latin typeface="Calibri" panose="020F0502020204030204" pitchFamily="34" charset="0"/>
                <a:cs typeface="Calibri" panose="020F0502020204030204" pitchFamily="34" charset="0"/>
              </a:rPr>
              <a:t> though He was a Son, yet He learned obedience by the things which He suffered. </a:t>
            </a:r>
            <a:r>
              <a:rPr lang="en-US" sz="3000" baseline="30000" dirty="0">
                <a:solidFill>
                  <a:schemeClr val="bg1"/>
                </a:solidFill>
                <a:latin typeface="Calibri" panose="020F0502020204030204" pitchFamily="34" charset="0"/>
                <a:cs typeface="Calibri" panose="020F0502020204030204" pitchFamily="34" charset="0"/>
              </a:rPr>
              <a:t>9</a:t>
            </a:r>
            <a:r>
              <a:rPr lang="en-US" sz="3000" dirty="0">
                <a:solidFill>
                  <a:schemeClr val="bg1"/>
                </a:solidFill>
                <a:latin typeface="Calibri" panose="020F0502020204030204" pitchFamily="34" charset="0"/>
                <a:cs typeface="Calibri" panose="020F0502020204030204" pitchFamily="34" charset="0"/>
              </a:rPr>
              <a:t> And having been perfected, He became the author of eternal salvation to </a:t>
            </a:r>
            <a:r>
              <a:rPr lang="en-US" sz="3000" dirty="0">
                <a:solidFill>
                  <a:srgbClr val="FFFFCC"/>
                </a:solidFill>
                <a:latin typeface="Calibri" panose="020F0502020204030204" pitchFamily="34" charset="0"/>
                <a:cs typeface="Calibri" panose="020F0502020204030204" pitchFamily="34" charset="0"/>
              </a:rPr>
              <a:t>all who obey Him.</a:t>
            </a:r>
            <a:endParaRPr lang="en-US" sz="3000" dirty="0">
              <a:solidFill>
                <a:schemeClr val="bg1"/>
              </a:solidFill>
            </a:endParaRPr>
          </a:p>
          <a:p>
            <a:pPr marL="0" indent="0">
              <a:buNone/>
            </a:pPr>
            <a:r>
              <a:rPr lang="en-US" sz="3000" dirty="0">
                <a:solidFill>
                  <a:schemeClr val="bg1"/>
                </a:solidFill>
                <a:latin typeface="Calibri" panose="020F0502020204030204" pitchFamily="34" charset="0"/>
                <a:cs typeface="Calibri" panose="020F0502020204030204" pitchFamily="34" charset="0"/>
              </a:rPr>
              <a:t>Jn.3</a:t>
            </a:r>
            <a:r>
              <a:rPr lang="en-US" sz="3000" baseline="30000" dirty="0">
                <a:solidFill>
                  <a:schemeClr val="bg1"/>
                </a:solidFill>
                <a:latin typeface="Calibri" panose="020F0502020204030204" pitchFamily="34" charset="0"/>
                <a:cs typeface="Calibri" panose="020F0502020204030204" pitchFamily="34" charset="0"/>
              </a:rPr>
              <a:t>18</a:t>
            </a:r>
            <a:r>
              <a:rPr lang="en-US" sz="3000" dirty="0">
                <a:solidFill>
                  <a:schemeClr val="bg1"/>
                </a:solidFill>
                <a:latin typeface="Calibri" panose="020F0502020204030204" pitchFamily="34" charset="0"/>
                <a:cs typeface="Calibri" panose="020F0502020204030204" pitchFamily="34" charset="0"/>
              </a:rPr>
              <a:t> He who believes in Him is not condemned; but he </a:t>
            </a:r>
            <a:r>
              <a:rPr lang="en-US" sz="3000" dirty="0">
                <a:solidFill>
                  <a:srgbClr val="FFFFCC"/>
                </a:solidFill>
                <a:latin typeface="Calibri" panose="020F0502020204030204" pitchFamily="34" charset="0"/>
                <a:cs typeface="Calibri" panose="020F0502020204030204" pitchFamily="34" charset="0"/>
              </a:rPr>
              <a:t>who does not believe is condemned already</a:t>
            </a:r>
            <a:r>
              <a:rPr lang="en-US" sz="3000" dirty="0">
                <a:solidFill>
                  <a:schemeClr val="bg1"/>
                </a:solidFill>
                <a:latin typeface="Calibri" panose="020F0502020204030204" pitchFamily="34" charset="0"/>
                <a:cs typeface="Calibri" panose="020F0502020204030204" pitchFamily="34" charset="0"/>
              </a:rPr>
              <a:t>, because he has not believed in the name of the only begotten Son of God.</a:t>
            </a:r>
          </a:p>
        </p:txBody>
      </p:sp>
      <p:sp>
        <p:nvSpPr>
          <p:cNvPr id="5" name="Rectangle 4">
            <a:extLst>
              <a:ext uri="{FF2B5EF4-FFF2-40B4-BE49-F238E27FC236}">
                <a16:creationId xmlns:a16="http://schemas.microsoft.com/office/drawing/2014/main" id="{31D94FBF-1BC9-4E95-B106-65BC60DB669C}"/>
              </a:ext>
            </a:extLst>
          </p:cNvPr>
          <p:cNvSpPr/>
          <p:nvPr/>
        </p:nvSpPr>
        <p:spPr>
          <a:xfrm>
            <a:off x="457200" y="914400"/>
            <a:ext cx="3886200" cy="17526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SAVED</a:t>
            </a:r>
          </a:p>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Belief, baptism</a:t>
            </a:r>
          </a:p>
          <a:p>
            <a:pPr marL="0" marR="0" lvl="0" indent="0" algn="ctr" defTabSz="914400" rtl="0" eaLnBrk="0" fontAlgn="base" latinLnBrk="0" hangingPunct="0">
              <a:lnSpc>
                <a:spcPct val="100000"/>
              </a:lnSpc>
              <a:spcBef>
                <a:spcPct val="0"/>
              </a:spcBef>
              <a:spcAft>
                <a:spcPts val="300"/>
              </a:spcAft>
              <a:buClrTx/>
              <a:buSzTx/>
              <a:buFontTx/>
              <a:buNone/>
              <a:tabLst/>
              <a:defRPr/>
            </a:pPr>
            <a:r>
              <a:rPr lang="en-US" altLang="en-US" sz="3200" dirty="0">
                <a:solidFill>
                  <a:schemeClr val="bg1"/>
                </a:solidFill>
                <a:latin typeface="Arial" panose="020B0604020202020204" pitchFamily="34" charset="0"/>
              </a:rPr>
              <a:t>Hb.5:8-9</a:t>
            </a:r>
            <a:endPar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ndParaRPr>
          </a:p>
        </p:txBody>
      </p:sp>
      <p:sp>
        <p:nvSpPr>
          <p:cNvPr id="8" name="Rectangle 7">
            <a:extLst>
              <a:ext uri="{FF2B5EF4-FFF2-40B4-BE49-F238E27FC236}">
                <a16:creationId xmlns:a16="http://schemas.microsoft.com/office/drawing/2014/main" id="{52F6565F-269E-4B9F-9E87-658025FE6651}"/>
              </a:ext>
            </a:extLst>
          </p:cNvPr>
          <p:cNvSpPr/>
          <p:nvPr/>
        </p:nvSpPr>
        <p:spPr>
          <a:xfrm>
            <a:off x="4800600" y="914400"/>
            <a:ext cx="3886200" cy="17526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LOST</a:t>
            </a:r>
          </a:p>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Unbelief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Jn.3:18</a:t>
            </a:r>
            <a:endParaRPr kumimoji="0" lang="en-US" altLang="en-US" sz="3600"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2543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28600" y="381000"/>
            <a:ext cx="8686800" cy="6019800"/>
          </a:xfrm>
        </p:spPr>
        <p:txBody>
          <a:bodyPr/>
          <a:lstStyle/>
          <a:p>
            <a:pPr marL="0" indent="0">
              <a:spcBef>
                <a:spcPts val="1200"/>
              </a:spcBef>
              <a:spcAft>
                <a:spcPts val="600"/>
              </a:spcAft>
              <a:buNone/>
            </a:pPr>
            <a:r>
              <a:rPr lang="en-US" sz="3100" dirty="0">
                <a:solidFill>
                  <a:srgbClr val="FFFFCC"/>
                </a:solidFill>
              </a:rPr>
              <a:t>“Refusal of faith necessarily excluded baptism, since such persons despised the salvation offered in the preaching of faith” </a:t>
            </a:r>
            <a:r>
              <a:rPr lang="en-US" sz="2000" dirty="0">
                <a:solidFill>
                  <a:schemeClr val="bg1"/>
                </a:solidFill>
              </a:rPr>
              <a:t>(Meyer, 204). </a:t>
            </a:r>
          </a:p>
          <a:p>
            <a:pPr>
              <a:spcBef>
                <a:spcPts val="1200"/>
              </a:spcBef>
              <a:spcAft>
                <a:spcPts val="600"/>
              </a:spcAft>
              <a:buFont typeface="Arial" panose="020B0604020202020204" pitchFamily="34" charset="0"/>
              <a:buChar char="•"/>
            </a:pPr>
            <a:r>
              <a:rPr lang="en-US" sz="3100" dirty="0">
                <a:solidFill>
                  <a:schemeClr val="bg1"/>
                </a:solidFill>
              </a:rPr>
              <a:t>No “faith” without baptism can save. </a:t>
            </a:r>
          </a:p>
          <a:p>
            <a:pPr>
              <a:spcBef>
                <a:spcPts val="1200"/>
              </a:spcBef>
              <a:buFont typeface="Arial" panose="020B0604020202020204" pitchFamily="34" charset="0"/>
              <a:buChar char="•"/>
            </a:pPr>
            <a:endParaRPr lang="en-US" sz="3100" dirty="0">
              <a:solidFill>
                <a:schemeClr val="bg1"/>
              </a:solidFill>
            </a:endParaRPr>
          </a:p>
          <a:p>
            <a:pPr>
              <a:spcBef>
                <a:spcPts val="1200"/>
              </a:spcBef>
              <a:buFont typeface="Arial" panose="020B0604020202020204" pitchFamily="34" charset="0"/>
              <a:buChar char="•"/>
            </a:pPr>
            <a:endParaRPr lang="en-US" sz="3100" dirty="0">
              <a:solidFill>
                <a:schemeClr val="bg1"/>
              </a:solidFill>
            </a:endParaRPr>
          </a:p>
          <a:p>
            <a:pPr>
              <a:spcBef>
                <a:spcPts val="1200"/>
              </a:spcBef>
              <a:buFont typeface="Arial" panose="020B0604020202020204" pitchFamily="34" charset="0"/>
              <a:buChar char="•"/>
            </a:pPr>
            <a:endParaRPr lang="en-US" sz="3100" dirty="0">
              <a:solidFill>
                <a:schemeClr val="bg1"/>
              </a:solidFill>
            </a:endParaRPr>
          </a:p>
          <a:p>
            <a:pPr>
              <a:spcBef>
                <a:spcPts val="1800"/>
              </a:spcBef>
              <a:buFont typeface="Arial" panose="020B0604020202020204" pitchFamily="34" charset="0"/>
              <a:buChar char="•"/>
            </a:pPr>
            <a:r>
              <a:rPr lang="en-US" sz="3100" dirty="0">
                <a:solidFill>
                  <a:schemeClr val="bg1"/>
                </a:solidFill>
              </a:rPr>
              <a:t>No “baptism” without faith is valid. </a:t>
            </a:r>
          </a:p>
          <a:p>
            <a:pPr marL="0" indent="0">
              <a:spcBef>
                <a:spcPts val="1200"/>
              </a:spcBef>
              <a:buNone/>
            </a:pPr>
            <a:r>
              <a:rPr lang="en-US" sz="3100" dirty="0">
                <a:solidFill>
                  <a:schemeClr val="bg1"/>
                </a:solidFill>
              </a:rPr>
              <a:t>	</a:t>
            </a:r>
          </a:p>
        </p:txBody>
      </p:sp>
      <p:sp>
        <p:nvSpPr>
          <p:cNvPr id="3" name="Rectangle 2">
            <a:extLst>
              <a:ext uri="{FF2B5EF4-FFF2-40B4-BE49-F238E27FC236}">
                <a16:creationId xmlns:a16="http://schemas.microsoft.com/office/drawing/2014/main" id="{758A31F4-262F-4C3A-A19D-49A744D3474C}"/>
              </a:ext>
            </a:extLst>
          </p:cNvPr>
          <p:cNvSpPr/>
          <p:nvPr/>
        </p:nvSpPr>
        <p:spPr>
          <a:xfrm>
            <a:off x="877456" y="2733964"/>
            <a:ext cx="7391400" cy="1752600"/>
          </a:xfrm>
          <a:prstGeom prst="rect">
            <a:avLst/>
          </a:prstGeom>
          <a:solidFill>
            <a:schemeClr val="accent6">
              <a:lumMod val="50000"/>
            </a:schemeClr>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He who completes income tax forms and mails it will be refunded; he who does not complete it will pay a fine.</a:t>
            </a:r>
          </a:p>
        </p:txBody>
      </p:sp>
      <p:sp>
        <p:nvSpPr>
          <p:cNvPr id="7" name="Rectangle 6">
            <a:extLst>
              <a:ext uri="{FF2B5EF4-FFF2-40B4-BE49-F238E27FC236}">
                <a16:creationId xmlns:a16="http://schemas.microsoft.com/office/drawing/2014/main" id="{84CC545A-D41F-473B-B387-8C58FAB9FD5F}"/>
              </a:ext>
            </a:extLst>
          </p:cNvPr>
          <p:cNvSpPr/>
          <p:nvPr/>
        </p:nvSpPr>
        <p:spPr>
          <a:xfrm>
            <a:off x="1609436" y="5389416"/>
            <a:ext cx="5934364" cy="838200"/>
          </a:xfrm>
          <a:prstGeom prst="rect">
            <a:avLst/>
          </a:prstGeom>
          <a:solidFill>
            <a:schemeClr val="accent6">
              <a:lumMod val="50000"/>
            </a:schemeClr>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Immerse a sleeping man…??</a:t>
            </a:r>
            <a:endParaRPr lang="en-US" sz="3200" dirty="0"/>
          </a:p>
        </p:txBody>
      </p:sp>
      <p:cxnSp>
        <p:nvCxnSpPr>
          <p:cNvPr id="5" name="Straight Connector 4">
            <a:extLst>
              <a:ext uri="{FF2B5EF4-FFF2-40B4-BE49-F238E27FC236}">
                <a16:creationId xmlns:a16="http://schemas.microsoft.com/office/drawing/2014/main" id="{6E746B29-4FE3-4311-B36A-98336888D8D5}"/>
              </a:ext>
            </a:extLst>
          </p:cNvPr>
          <p:cNvCxnSpPr/>
          <p:nvPr/>
        </p:nvCxnSpPr>
        <p:spPr>
          <a:xfrm>
            <a:off x="2789380" y="3352800"/>
            <a:ext cx="1828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0D90B8-1C6E-428F-9660-AC96108CAA08}"/>
              </a:ext>
            </a:extLst>
          </p:cNvPr>
          <p:cNvCxnSpPr>
            <a:cxnSpLocks/>
          </p:cNvCxnSpPr>
          <p:nvPr/>
        </p:nvCxnSpPr>
        <p:spPr>
          <a:xfrm>
            <a:off x="1283484" y="3828472"/>
            <a:ext cx="210626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1D83BDF-6E3F-4A4B-8857-129821176CAA}"/>
              </a:ext>
            </a:extLst>
          </p:cNvPr>
          <p:cNvCxnSpPr>
            <a:cxnSpLocks/>
          </p:cNvCxnSpPr>
          <p:nvPr/>
        </p:nvCxnSpPr>
        <p:spPr>
          <a:xfrm>
            <a:off x="2362200" y="4294908"/>
            <a:ext cx="27432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51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pic>
        <p:nvPicPr>
          <p:cNvPr id="6" name="Content Placeholder 5" descr="A black car parked in a garage&#10;&#10;Description automatically generated with medium confidence">
            <a:extLst>
              <a:ext uri="{FF2B5EF4-FFF2-40B4-BE49-F238E27FC236}">
                <a16:creationId xmlns:a16="http://schemas.microsoft.com/office/drawing/2014/main" id="{39650DA5-BF44-4BD9-A329-8231C76E31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4794" y="1066801"/>
            <a:ext cx="5391150" cy="3034696"/>
          </a:xfrm>
        </p:spPr>
      </p:pic>
      <p:sp>
        <p:nvSpPr>
          <p:cNvPr id="10" name="Rectangle 9">
            <a:extLst>
              <a:ext uri="{FF2B5EF4-FFF2-40B4-BE49-F238E27FC236}">
                <a16:creationId xmlns:a16="http://schemas.microsoft.com/office/drawing/2014/main" id="{BC3D12E3-7B6A-4E48-83E0-72876E644B42}"/>
              </a:ext>
            </a:extLst>
          </p:cNvPr>
          <p:cNvSpPr/>
          <p:nvPr/>
        </p:nvSpPr>
        <p:spPr>
          <a:xfrm>
            <a:off x="1865628" y="152400"/>
            <a:ext cx="5412745" cy="7620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Car dealer advertisement</a:t>
            </a:r>
          </a:p>
        </p:txBody>
      </p:sp>
      <p:sp>
        <p:nvSpPr>
          <p:cNvPr id="11" name="Rectangle 10">
            <a:extLst>
              <a:ext uri="{FF2B5EF4-FFF2-40B4-BE49-F238E27FC236}">
                <a16:creationId xmlns:a16="http://schemas.microsoft.com/office/drawing/2014/main" id="{DD9C212A-C4DA-4CE5-838D-19FE81E5328B}"/>
              </a:ext>
            </a:extLst>
          </p:cNvPr>
          <p:cNvSpPr/>
          <p:nvPr/>
        </p:nvSpPr>
        <p:spPr>
          <a:xfrm>
            <a:off x="1074884" y="4267200"/>
            <a:ext cx="6996545" cy="1124528"/>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libri" panose="020F0502020204030204" pitchFamily="34" charset="0"/>
                <a:cs typeface="Calibri" panose="020F0502020204030204" pitchFamily="34" charset="0"/>
              </a:rPr>
              <a:t>“Whoever believes and is immersed</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in our pool will receive a new car”</a:t>
            </a:r>
          </a:p>
        </p:txBody>
      </p:sp>
      <p:sp>
        <p:nvSpPr>
          <p:cNvPr id="13" name="Rectangle 12">
            <a:extLst>
              <a:ext uri="{FF2B5EF4-FFF2-40B4-BE49-F238E27FC236}">
                <a16:creationId xmlns:a16="http://schemas.microsoft.com/office/drawing/2014/main" id="{9F64AA0A-81FD-41BE-942F-D4C7A7FC2702}"/>
              </a:ext>
            </a:extLst>
          </p:cNvPr>
          <p:cNvSpPr/>
          <p:nvPr/>
        </p:nvSpPr>
        <p:spPr>
          <a:xfrm>
            <a:off x="1074884" y="5557431"/>
            <a:ext cx="3420916" cy="995769"/>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FF00"/>
                </a:solidFill>
              </a:rPr>
              <a:t>Claim it on</a:t>
            </a:r>
            <a:br>
              <a:rPr lang="en-US" sz="2800" dirty="0">
                <a:solidFill>
                  <a:srgbClr val="FFFF00"/>
                </a:solidFill>
              </a:rPr>
            </a:br>
            <a:r>
              <a:rPr lang="en-US" sz="2800" dirty="0">
                <a:solidFill>
                  <a:srgbClr val="FFFF00"/>
                </a:solidFill>
              </a:rPr>
              <a:t>faith alone?</a:t>
            </a:r>
          </a:p>
        </p:txBody>
      </p:sp>
      <p:sp>
        <p:nvSpPr>
          <p:cNvPr id="14" name="Rectangle 13">
            <a:extLst>
              <a:ext uri="{FF2B5EF4-FFF2-40B4-BE49-F238E27FC236}">
                <a16:creationId xmlns:a16="http://schemas.microsoft.com/office/drawing/2014/main" id="{A20D5AAA-C11F-45EA-A1F7-40D87C168556}"/>
              </a:ext>
            </a:extLst>
          </p:cNvPr>
          <p:cNvSpPr/>
          <p:nvPr/>
        </p:nvSpPr>
        <p:spPr>
          <a:xfrm>
            <a:off x="4648200" y="5562600"/>
            <a:ext cx="3420916" cy="995769"/>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FF00"/>
                </a:solidFill>
              </a:rPr>
              <a:t>Dad </a:t>
            </a:r>
            <a:r>
              <a:rPr lang="en-US" sz="2800" dirty="0">
                <a:solidFill>
                  <a:srgbClr val="FFFF00"/>
                </a:solidFill>
              </a:rPr>
              <a:t>got new car without getting wet?</a:t>
            </a:r>
          </a:p>
        </p:txBody>
      </p:sp>
    </p:spTree>
    <p:extLst>
      <p:ext uri="{BB962C8B-B14F-4D97-AF65-F5344CB8AC3E}">
        <p14:creationId xmlns:p14="http://schemas.microsoft.com/office/powerpoint/2010/main" val="28378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77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8168B49D-680A-4825-95F9-4AF8394FD576}"/>
              </a:ext>
            </a:extLst>
          </p:cNvPr>
          <p:cNvSpPr>
            <a:spLocks noGrp="1"/>
          </p:cNvSpPr>
          <p:nvPr>
            <p:ph type="title"/>
          </p:nvPr>
        </p:nvSpPr>
        <p:spPr>
          <a:xfrm>
            <a:off x="457200" y="93663"/>
            <a:ext cx="8229600" cy="744537"/>
          </a:xfrm>
        </p:spPr>
        <p:txBody>
          <a:bodyPr/>
          <a:lstStyle/>
          <a:p>
            <a:r>
              <a:rPr lang="en-US" sz="3400" dirty="0">
                <a:solidFill>
                  <a:srgbClr val="CCFFFF"/>
                </a:solidFill>
              </a:rPr>
              <a:t>Importance of Water</a:t>
            </a:r>
            <a:endParaRPr lang="en-US" sz="3400" dirty="0"/>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38200"/>
            <a:ext cx="8229600" cy="5638800"/>
          </a:xfrm>
        </p:spPr>
        <p:txBody>
          <a:bodyPr/>
          <a:lstStyle/>
          <a:p>
            <a:pPr>
              <a:spcAft>
                <a:spcPts val="300"/>
              </a:spcAft>
              <a:buFont typeface="Arial" panose="020B0604020202020204" pitchFamily="34" charset="0"/>
              <a:buChar char="•"/>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2 Chr.4:6, lavers: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He also made ten lavers, and put five on the right side and five on the left, to wash in them; such things as they offered for the burnt offering they would wash in them, but the Sea was for the priests to wash in.</a:t>
            </a:r>
          </a:p>
          <a:p>
            <a:pPr>
              <a:spcAft>
                <a:spcPts val="300"/>
              </a:spcAft>
              <a:buFont typeface="Arial" panose="020B0604020202020204" pitchFamily="34" charset="0"/>
              <a:buChar char="•"/>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Mt.3:11, John: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I indeed baptize you with water unto repentance…</a:t>
            </a:r>
          </a:p>
          <a:p>
            <a:pPr>
              <a:spcAft>
                <a:spcPts val="300"/>
              </a:spcAft>
              <a:buFont typeface="Arial" panose="020B0604020202020204" pitchFamily="34" charset="0"/>
              <a:buChar char="•"/>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Jn.3:5, water, new birth: </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Most assuredly, I say to you, unless one is born of water and the Spirit, he cannot enter the kingdom of God.</a:t>
            </a:r>
            <a:endPar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4833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8168B49D-680A-4825-95F9-4AF8394FD576}"/>
              </a:ext>
            </a:extLst>
          </p:cNvPr>
          <p:cNvSpPr>
            <a:spLocks noGrp="1"/>
          </p:cNvSpPr>
          <p:nvPr>
            <p:ph type="title"/>
          </p:nvPr>
        </p:nvSpPr>
        <p:spPr>
          <a:xfrm>
            <a:off x="457200" y="93663"/>
            <a:ext cx="8229600" cy="744537"/>
          </a:xfrm>
        </p:spPr>
        <p:txBody>
          <a:bodyPr/>
          <a:lstStyle/>
          <a:p>
            <a:r>
              <a:rPr lang="en-US" sz="3400" dirty="0">
                <a:solidFill>
                  <a:srgbClr val="CCFFFF"/>
                </a:solidFill>
              </a:rPr>
              <a:t>Importance of Water</a:t>
            </a:r>
            <a:endParaRPr lang="en-US" sz="3400" dirty="0"/>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81000" y="838200"/>
            <a:ext cx="8382000" cy="5638800"/>
          </a:xfrm>
        </p:spPr>
        <p:txBody>
          <a:bodyPr/>
          <a:lstStyle/>
          <a:p>
            <a:pPr marL="0" indent="0">
              <a:spcAft>
                <a:spcPts val="300"/>
              </a:spcAft>
              <a:buNone/>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Acts 8:36, eunuch: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Now as they went down the road, they came to some water.  And the eunuch said, See, here is water. What hinders me from being baptized?  </a:t>
            </a: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37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Then Philip said, If you believe with all your heart, you may.   And he answered and said, I believe that Jesus Christ is the Son of God.</a:t>
            </a: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 38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So he commanded the chariot to stand still. And both Philip and the eunuch went down into the water, and he baptized him.</a:t>
            </a:r>
          </a:p>
          <a:p>
            <a:pPr marL="0" indent="0">
              <a:spcAft>
                <a:spcPts val="300"/>
              </a:spcAft>
              <a:buNone/>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Eph.5:26, Jesus: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that He might sanctify and cleanse her with the washing of water by the word.</a:t>
            </a:r>
          </a:p>
        </p:txBody>
      </p:sp>
    </p:spTree>
    <p:extLst>
      <p:ext uri="{BB962C8B-B14F-4D97-AF65-F5344CB8AC3E}">
        <p14:creationId xmlns:p14="http://schemas.microsoft.com/office/powerpoint/2010/main" val="228475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8168B49D-680A-4825-95F9-4AF8394FD576}"/>
              </a:ext>
            </a:extLst>
          </p:cNvPr>
          <p:cNvSpPr>
            <a:spLocks noGrp="1"/>
          </p:cNvSpPr>
          <p:nvPr>
            <p:ph type="title"/>
          </p:nvPr>
        </p:nvSpPr>
        <p:spPr>
          <a:xfrm>
            <a:off x="457200" y="93663"/>
            <a:ext cx="8229600" cy="744537"/>
          </a:xfrm>
        </p:spPr>
        <p:txBody>
          <a:bodyPr/>
          <a:lstStyle/>
          <a:p>
            <a:r>
              <a:rPr lang="en-US" sz="3400" dirty="0">
                <a:solidFill>
                  <a:srgbClr val="CCFFFF"/>
                </a:solidFill>
              </a:rPr>
              <a:t>Importance of Water</a:t>
            </a:r>
            <a:endParaRPr lang="en-US" sz="3400" dirty="0"/>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685800"/>
            <a:ext cx="8229600" cy="5791200"/>
          </a:xfrm>
        </p:spPr>
        <p:txBody>
          <a:bodyPr/>
          <a:lstStyle/>
          <a:p>
            <a:pPr marL="0" indent="0">
              <a:spcAft>
                <a:spcPts val="0"/>
              </a:spcAft>
              <a:buNone/>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1 Pt.3:20, Noah: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who formerly were disobedient, when once the Divine longsuffering waited in the days of Noah, while the ark was being prepared, in which a few, that is, eight souls, were saved through water.</a:t>
            </a:r>
          </a:p>
          <a:p>
            <a:pPr marL="0" indent="0">
              <a:spcBef>
                <a:spcPts val="600"/>
              </a:spcBef>
              <a:spcAft>
                <a:spcPts val="0"/>
              </a:spcAft>
              <a:buNone/>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1 Jn.5:6, Jesus: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This is He who came by water and blood—Jesus Christ; not only by water, but by water and blood.</a:t>
            </a:r>
          </a:p>
          <a:p>
            <a:pPr marL="0" indent="0">
              <a:spcBef>
                <a:spcPts val="600"/>
              </a:spcBef>
              <a:spcAft>
                <a:spcPts val="300"/>
              </a:spcAft>
              <a:buNone/>
            </a:pPr>
            <a:r>
              <a:rPr lang="en-US" sz="3100" dirty="0">
                <a:solidFill>
                  <a:srgbClr val="FFFF99"/>
                </a:solidFill>
                <a:latin typeface="Calibri" panose="020F0502020204030204" pitchFamily="34" charset="0"/>
                <a:ea typeface="Times New Roman" panose="02020603050405020304" pitchFamily="18" charset="0"/>
                <a:cs typeface="Calibri" panose="020F0502020204030204" pitchFamily="34" charset="0"/>
              </a:rPr>
              <a:t>Rv.22:17, Jesus: </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And the Spirit and the bride say, “Come!” And let him who hears say, “Come!” And let him who thirsts come. Whoever desires, let him take the water of life freely</a:t>
            </a:r>
          </a:p>
          <a:p>
            <a:pPr marL="0" indent="0">
              <a:spcAft>
                <a:spcPts val="300"/>
              </a:spcAft>
              <a:buNone/>
            </a:pPr>
            <a:endPar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40886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00FFCC"/>
                </a:solidFill>
                <a:effectLst/>
                <a:uLnTx/>
                <a:uFillTx/>
                <a:latin typeface="Verdana" panose="020B0604030504040204" pitchFamily="34" charset="0"/>
                <a:ea typeface="Verdana" panose="020B0604030504040204" pitchFamily="34" charset="0"/>
                <a:cs typeface="+mn-cs"/>
              </a:rPr>
              <a:t>I. </a:t>
            </a:r>
            <a:r>
              <a:rPr kumimoji="0" lang="en-US" sz="3600" b="0" i="0" u="sng" strike="noStrike" kern="1200" cap="none" spc="0" normalizeH="0" baseline="0" noProof="0" dirty="0">
                <a:ln>
                  <a:noFill/>
                </a:ln>
                <a:solidFill>
                  <a:srgbClr val="FFC000"/>
                </a:solidFill>
                <a:effectLst/>
                <a:uLnTx/>
                <a:uFillTx/>
                <a:latin typeface="Arial"/>
                <a:ea typeface="Verdana" panose="020B0604030504040204" pitchFamily="34" charset="0"/>
                <a:cs typeface="+mn-cs"/>
              </a:rPr>
              <a:t>Baptism</a:t>
            </a:r>
            <a:r>
              <a:rPr kumimoji="0" lang="en-US" sz="3600" b="0" i="0" u="none" strike="noStrike" kern="1200" cap="none" spc="0" normalizeH="0" baseline="0" noProof="0" dirty="0">
                <a:ln>
                  <a:noFill/>
                </a:ln>
                <a:solidFill>
                  <a:srgbClr val="FFC000"/>
                </a:solidFill>
                <a:effectLst/>
                <a:uLnTx/>
                <a:uFillTx/>
                <a:latin typeface="Arial"/>
                <a:ea typeface="Verdana" panose="020B0604030504040204" pitchFamily="34" charset="0"/>
                <a:cs typeface="+mn-cs"/>
              </a:rPr>
              <a:t> stands between the sinner and salvation</a:t>
            </a:r>
            <a:endParaRPr kumimoji="0" lang="en-US" sz="4000" b="0" i="0" u="none" strike="noStrike" kern="1200" cap="none" spc="0" normalizeH="0" baseline="0" noProof="0" dirty="0">
              <a:ln>
                <a:noFill/>
              </a:ln>
              <a:solidFill>
                <a:srgbClr val="FFC000"/>
              </a:solidFill>
              <a:effectLst/>
              <a:uLnTx/>
              <a:uFillTx/>
              <a:latin typeface="Arial"/>
              <a:ea typeface="+mn-ea"/>
              <a:cs typeface="+mn-cs"/>
            </a:endParaRPr>
          </a:p>
        </p:txBody>
      </p:sp>
    </p:spTree>
    <p:extLst>
      <p:ext uri="{BB962C8B-B14F-4D97-AF65-F5344CB8AC3E}">
        <p14:creationId xmlns:p14="http://schemas.microsoft.com/office/powerpoint/2010/main" val="22599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ACF6-A481-4FA2-A452-BEA67841B522}"/>
              </a:ext>
            </a:extLst>
          </p:cNvPr>
          <p:cNvSpPr>
            <a:spLocks noGrp="1"/>
          </p:cNvSpPr>
          <p:nvPr>
            <p:ph type="title"/>
          </p:nvPr>
        </p:nvSpPr>
        <p:spPr>
          <a:xfrm>
            <a:off x="45720" y="76200"/>
            <a:ext cx="9052560" cy="914400"/>
          </a:xfrm>
        </p:spPr>
        <p:txBody>
          <a:bodyPr/>
          <a:lstStyle/>
          <a:p>
            <a:r>
              <a:rPr lang="en-US" sz="3400" dirty="0">
                <a:solidFill>
                  <a:schemeClr val="bg1"/>
                </a:solidFill>
                <a:latin typeface="Calibri" panose="020F0502020204030204" pitchFamily="34" charset="0"/>
                <a:cs typeface="Calibri" panose="020F0502020204030204" pitchFamily="34" charset="0"/>
              </a:rPr>
              <a:t>Baptism stands between the sinner and . . .</a:t>
            </a:r>
          </a:p>
        </p:txBody>
      </p:sp>
      <p:sp>
        <p:nvSpPr>
          <p:cNvPr id="6" name="Content Placeholder 5">
            <a:extLst>
              <a:ext uri="{FF2B5EF4-FFF2-40B4-BE49-F238E27FC236}">
                <a16:creationId xmlns:a16="http://schemas.microsoft.com/office/drawing/2014/main" id="{991DC3C3-6315-448D-82A4-F1D5C9AB85CE}"/>
              </a:ext>
            </a:extLst>
          </p:cNvPr>
          <p:cNvSpPr>
            <a:spLocks noGrp="1"/>
          </p:cNvSpPr>
          <p:nvPr>
            <p:ph idx="1"/>
          </p:nvPr>
        </p:nvSpPr>
        <p:spPr>
          <a:xfrm>
            <a:off x="228600" y="1143000"/>
            <a:ext cx="8686800" cy="5257800"/>
          </a:xfrm>
        </p:spPr>
        <p:txBody>
          <a:bodyPr/>
          <a:lstStyle/>
          <a:p>
            <a:endParaRPr lang="en-US" dirty="0"/>
          </a:p>
        </p:txBody>
      </p:sp>
      <p:sp>
        <p:nvSpPr>
          <p:cNvPr id="7" name="Rectangle 8">
            <a:extLst>
              <a:ext uri="{FF2B5EF4-FFF2-40B4-BE49-F238E27FC236}">
                <a16:creationId xmlns:a16="http://schemas.microsoft.com/office/drawing/2014/main" id="{5398422A-4B1F-43AF-8B9A-E81C9399F208}"/>
              </a:ext>
            </a:extLst>
          </p:cNvPr>
          <p:cNvSpPr>
            <a:spLocks noChangeArrowheads="1"/>
          </p:cNvSpPr>
          <p:nvPr/>
        </p:nvSpPr>
        <p:spPr bwMode="auto">
          <a:xfrm>
            <a:off x="3886200" y="1133764"/>
            <a:ext cx="5036124" cy="5257800"/>
          </a:xfrm>
          <a:prstGeom prst="rect">
            <a:avLst/>
          </a:prstGeom>
          <a:solidFill>
            <a:schemeClr val="accent6">
              <a:lumMod val="50000"/>
            </a:schemeClr>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800" b="1" i="0" u="none" strike="noStrike" kern="0" cap="none" spc="0" normalizeH="0" baseline="0" noProof="0" dirty="0">
              <a:ln>
                <a:noFill/>
              </a:ln>
              <a:solidFill>
                <a:srgbClr val="000000"/>
              </a:solidFill>
              <a:effectLst/>
              <a:uLnTx/>
              <a:uFillTx/>
              <a:latin typeface="Arial" panose="020B0604020202020204" pitchFamily="34" charset="0"/>
            </a:endParaRP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chemeClr val="bg1"/>
                </a:solidFill>
                <a:effectLst/>
                <a:uLnTx/>
                <a:uFillTx/>
                <a:latin typeface="Arial" panose="020B0604020202020204" pitchFamily="34" charset="0"/>
              </a:rPr>
              <a:t>Kingdom, Jn.3:5</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rgbClr val="FFFFCC"/>
                </a:solidFill>
                <a:effectLst/>
                <a:uLnTx/>
                <a:uFillTx/>
                <a:latin typeface="Arial" panose="020B0604020202020204" pitchFamily="34" charset="0"/>
              </a:rPr>
              <a:t>Forgiveness, Ac.2:38</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chemeClr val="bg1"/>
                </a:solidFill>
                <a:effectLst/>
                <a:uLnTx/>
                <a:uFillTx/>
                <a:latin typeface="Arial" panose="020B0604020202020204" pitchFamily="34" charset="0"/>
              </a:rPr>
              <a:t>Washing, Ac.22:16</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rgbClr val="FFFFCC"/>
                </a:solidFill>
                <a:effectLst/>
                <a:uLnTx/>
                <a:uFillTx/>
                <a:latin typeface="Arial" panose="020B0604020202020204" pitchFamily="34" charset="0"/>
              </a:rPr>
              <a:t>Calling, Ac.22:16</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chemeClr val="bg1"/>
                </a:solidFill>
                <a:effectLst/>
                <a:uLnTx/>
                <a:uFillTx/>
                <a:latin typeface="Arial" panose="020B0604020202020204" pitchFamily="34" charset="0"/>
              </a:rPr>
              <a:t>Death of Christ, Ro.6:3-4</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rgbClr val="FFFFCC"/>
                </a:solidFill>
                <a:effectLst/>
                <a:uLnTx/>
                <a:uFillTx/>
                <a:latin typeface="Arial" panose="020B0604020202020204" pitchFamily="34" charset="0"/>
              </a:rPr>
              <a:t>Sonship, Ga.3:26-27</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chemeClr val="bg1"/>
                </a:solidFill>
                <a:effectLst/>
                <a:uLnTx/>
                <a:uFillTx/>
                <a:latin typeface="Arial" panose="020B0604020202020204" pitchFamily="34" charset="0"/>
              </a:rPr>
              <a:t>Putting on Christ, Ga.3:27</a:t>
            </a:r>
          </a:p>
          <a:p>
            <a:pPr marL="0" marR="0" lvl="0" indent="0" algn="ctr" defTabSz="914400" eaLnBrk="1" fontAlgn="auto" latinLnBrk="0" hangingPunct="1">
              <a:lnSpc>
                <a:spcPct val="100000"/>
              </a:lnSpc>
              <a:spcBef>
                <a:spcPts val="0"/>
              </a:spcBef>
              <a:spcAft>
                <a:spcPts val="400"/>
              </a:spcAft>
              <a:buClrTx/>
              <a:buSzTx/>
              <a:buFontTx/>
              <a:buNone/>
              <a:tabLst/>
              <a:defRPr/>
            </a:pPr>
            <a:r>
              <a:rPr kumimoji="0" lang="en-US" altLang="en-US" sz="3000" i="0" u="none" strike="noStrike" kern="0" cap="none" spc="0" normalizeH="0" baseline="0" noProof="0" dirty="0">
                <a:ln>
                  <a:noFill/>
                </a:ln>
                <a:solidFill>
                  <a:srgbClr val="FFFFCC"/>
                </a:solidFill>
                <a:effectLst/>
                <a:uLnTx/>
                <a:uFillTx/>
                <a:latin typeface="Arial" panose="020B0604020202020204" pitchFamily="34" charset="0"/>
              </a:rPr>
              <a:t>Sanctification, Ep.5:26</a:t>
            </a:r>
          </a:p>
          <a:p>
            <a:pPr marL="0" marR="0" lvl="0" indent="0" algn="ctr" defTabSz="914400" eaLnBrk="1" fontAlgn="auto" latinLnBrk="0" hangingPunct="1">
              <a:lnSpc>
                <a:spcPct val="100000"/>
              </a:lnSpc>
              <a:spcBef>
                <a:spcPts val="0"/>
              </a:spcBef>
              <a:spcAft>
                <a:spcPts val="400"/>
              </a:spcAft>
              <a:buClrTx/>
              <a:buSzTx/>
              <a:buFontTx/>
              <a:buNone/>
              <a:tabLst/>
              <a:defRPr/>
            </a:pPr>
            <a:r>
              <a:rPr lang="en-US" altLang="en-US" sz="3000" kern="0" dirty="0">
                <a:solidFill>
                  <a:schemeClr val="bg1"/>
                </a:solidFill>
              </a:rPr>
              <a:t>Removal of</a:t>
            </a:r>
            <a:r>
              <a:rPr kumimoji="0" lang="en-US" altLang="en-US" sz="3000" i="0" u="none" strike="noStrike" kern="0" cap="none" spc="0" normalizeH="0" baseline="0" noProof="0" dirty="0">
                <a:ln>
                  <a:noFill/>
                </a:ln>
                <a:solidFill>
                  <a:schemeClr val="bg1"/>
                </a:solidFill>
                <a:effectLst/>
                <a:uLnTx/>
                <a:uFillTx/>
                <a:latin typeface="Arial" panose="020B0604020202020204" pitchFamily="34" charset="0"/>
              </a:rPr>
              <a:t> sins, Col.2:11f.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000" i="0" u="none" strike="noStrike" kern="0" cap="none" spc="0" normalizeH="0" baseline="0" noProof="0" dirty="0">
                <a:ln>
                  <a:noFill/>
                </a:ln>
                <a:solidFill>
                  <a:srgbClr val="FFFFCC"/>
                </a:solidFill>
                <a:effectLst/>
                <a:uLnTx/>
                <a:uFillTx/>
                <a:latin typeface="Arial" panose="020B0604020202020204" pitchFamily="34" charset="0"/>
              </a:rPr>
              <a:t>Salvation, 1 Pt.3:21</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8" name="Rectangle 5">
            <a:extLst>
              <a:ext uri="{FF2B5EF4-FFF2-40B4-BE49-F238E27FC236}">
                <a16:creationId xmlns:a16="http://schemas.microsoft.com/office/drawing/2014/main" id="{FEFBD714-32EC-4283-A2FB-B42A561110AE}"/>
              </a:ext>
            </a:extLst>
          </p:cNvPr>
          <p:cNvSpPr>
            <a:spLocks noChangeArrowheads="1"/>
          </p:cNvSpPr>
          <p:nvPr/>
        </p:nvSpPr>
        <p:spPr bwMode="auto">
          <a:xfrm>
            <a:off x="219364" y="1838036"/>
            <a:ext cx="1295400" cy="3846944"/>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C00000"/>
                </a:solidFill>
                <a:effectLst/>
                <a:uLnTx/>
                <a:uFillTx/>
                <a:latin typeface="Arial" panose="020B0604020202020204" pitchFamily="34" charset="0"/>
              </a:rPr>
              <a:t>R</a:t>
            </a:r>
          </a:p>
        </p:txBody>
      </p:sp>
      <p:sp>
        <p:nvSpPr>
          <p:cNvPr id="9" name="AutoShape 4">
            <a:extLst>
              <a:ext uri="{FF2B5EF4-FFF2-40B4-BE49-F238E27FC236}">
                <a16:creationId xmlns:a16="http://schemas.microsoft.com/office/drawing/2014/main" id="{9420121F-AF60-4D48-A45F-79A8626AF447}"/>
              </a:ext>
            </a:extLst>
          </p:cNvPr>
          <p:cNvSpPr>
            <a:spLocks noChangeArrowheads="1"/>
          </p:cNvSpPr>
          <p:nvPr/>
        </p:nvSpPr>
        <p:spPr bwMode="auto">
          <a:xfrm>
            <a:off x="1600200" y="1524000"/>
            <a:ext cx="2286000" cy="4495800"/>
          </a:xfrm>
          <a:prstGeom prst="homePlate">
            <a:avLst>
              <a:gd name="adj" fmla="val 25000"/>
            </a:avLst>
          </a:prstGeom>
          <a:solidFill>
            <a:srgbClr val="9999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latin typeface="Arial" panose="020B0604020202020204" pitchFamily="34" charset="0"/>
              </a:rPr>
              <a:t>M</a:t>
            </a:r>
          </a:p>
        </p:txBody>
      </p:sp>
      <p:sp>
        <p:nvSpPr>
          <p:cNvPr id="10" name="AutoShape 9">
            <a:extLst>
              <a:ext uri="{FF2B5EF4-FFF2-40B4-BE49-F238E27FC236}">
                <a16:creationId xmlns:a16="http://schemas.microsoft.com/office/drawing/2014/main" id="{A11377C4-1460-44F5-9F86-AAD8F0902D74}"/>
              </a:ext>
            </a:extLst>
          </p:cNvPr>
          <p:cNvSpPr>
            <a:spLocks noChangeArrowheads="1"/>
          </p:cNvSpPr>
          <p:nvPr/>
        </p:nvSpPr>
        <p:spPr bwMode="auto">
          <a:xfrm>
            <a:off x="990600" y="3213610"/>
            <a:ext cx="3276600" cy="1092846"/>
          </a:xfrm>
          <a:prstGeom prst="notchedRightArrow">
            <a:avLst>
              <a:gd name="adj1" fmla="val 50000"/>
              <a:gd name="adj2" fmla="val 85417"/>
            </a:avLst>
          </a:prstGeom>
          <a:solidFill>
            <a:srgbClr val="C00000"/>
          </a:solidFill>
          <a:ln w="9525">
            <a:solidFill>
              <a:srgbClr val="000000"/>
            </a:solidFill>
            <a:miter lim="800000"/>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ndParaRPr>
          </a:p>
        </p:txBody>
      </p:sp>
    </p:spTree>
    <p:extLst>
      <p:ext uri="{BB962C8B-B14F-4D97-AF65-F5344CB8AC3E}">
        <p14:creationId xmlns:p14="http://schemas.microsoft.com/office/powerpoint/2010/main" val="214453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1219200"/>
            <a:ext cx="6324599" cy="775855"/>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Baptism stands between</a:t>
            </a:r>
            <a:b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br>
            <a:r>
              <a:rPr kumimoji="0" lang="en-US" sz="2400" b="0" i="0" u="none" strike="noStrike" kern="1200" cap="none" spc="0" normalizeH="0" baseline="0" noProof="0" dirty="0">
                <a:ln>
                  <a:noFill/>
                </a:ln>
                <a:solidFill>
                  <a:schemeClr val="bg1"/>
                </a:solidFill>
                <a:effectLst/>
                <a:uLnTx/>
                <a:uFillTx/>
                <a:latin typeface="Arial"/>
                <a:ea typeface="Verdana" panose="020B0604030504040204" pitchFamily="34" charset="0"/>
                <a:cs typeface="+mn-cs"/>
              </a:rPr>
              <a:t> the sinner and salvation</a:t>
            </a:r>
            <a:endParaRPr kumimoji="0" lang="en-US" sz="2400" b="0" i="0" u="none" strike="noStrike" kern="1200" cap="none" spc="0" normalizeH="0" baseline="0" noProof="0" dirty="0">
              <a:ln>
                <a:noFill/>
              </a:ln>
              <a:solidFill>
                <a:schemeClr val="bg1"/>
              </a:solidFill>
              <a:effectLst/>
              <a:uLnTx/>
              <a:uFillTx/>
              <a:latin typeface="Arial"/>
              <a:ea typeface="+mn-ea"/>
              <a:cs typeface="+mn-cs"/>
            </a:endParaRPr>
          </a:p>
        </p:txBody>
      </p:sp>
      <p:sp>
        <p:nvSpPr>
          <p:cNvPr id="4" name="Rectangle: Rounded Corners 3">
            <a:extLst>
              <a:ext uri="{FF2B5EF4-FFF2-40B4-BE49-F238E27FC236}">
                <a16:creationId xmlns:a16="http://schemas.microsoft.com/office/drawing/2014/main" id="{3D279B8D-B188-4D02-BFCA-1BFC31B71FFF}"/>
              </a:ext>
            </a:extLst>
          </p:cNvPr>
          <p:cNvSpPr/>
          <p:nvPr/>
        </p:nvSpPr>
        <p:spPr>
          <a:xfrm>
            <a:off x="1417780" y="2140529"/>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00FFCC"/>
                </a:solidFill>
                <a:effectLst/>
                <a:uLnTx/>
                <a:uFillTx/>
                <a:latin typeface="Verdana" panose="020B0604030504040204" pitchFamily="34" charset="0"/>
                <a:ea typeface="Verdana" panose="020B0604030504040204" pitchFamily="34" charset="0"/>
                <a:cs typeface="+mn-cs"/>
              </a:rPr>
              <a:t>II. </a:t>
            </a:r>
            <a:r>
              <a:rPr kumimoji="0" lang="en-US" sz="3600" b="0" i="0" u="sng" strike="noStrike" kern="1200" cap="none" spc="0" normalizeH="0" baseline="0" noProof="0" dirty="0">
                <a:ln>
                  <a:noFill/>
                </a:ln>
                <a:solidFill>
                  <a:srgbClr val="FFC000"/>
                </a:solidFill>
                <a:effectLst/>
                <a:uLnTx/>
                <a:uFillTx/>
                <a:latin typeface="Arial"/>
                <a:ea typeface="Verdana" panose="020B0604030504040204" pitchFamily="34" charset="0"/>
                <a:cs typeface="+mn-cs"/>
              </a:rPr>
              <a:t>Misunderstanding</a:t>
            </a:r>
            <a:r>
              <a:rPr kumimoji="0" lang="en-US" sz="3600" b="0" i="0" u="none" strike="noStrike" kern="1200" cap="none" spc="0" normalizeH="0" baseline="0" noProof="0" dirty="0">
                <a:ln>
                  <a:noFill/>
                </a:ln>
                <a:solidFill>
                  <a:srgbClr val="FFC000"/>
                </a:solidFill>
                <a:effectLst/>
                <a:uLnTx/>
                <a:uFillTx/>
                <a:latin typeface="Arial"/>
                <a:ea typeface="Verdana" panose="020B0604030504040204" pitchFamily="34" charset="0"/>
                <a:cs typeface="+mn-cs"/>
              </a:rPr>
              <a:t> stands between sinner and salvation</a:t>
            </a:r>
            <a:endParaRPr kumimoji="0" lang="en-US" sz="4000" b="0" i="0" u="none" strike="noStrike" kern="1200" cap="none" spc="0" normalizeH="0" baseline="0" noProof="0" dirty="0">
              <a:ln>
                <a:noFill/>
              </a:ln>
              <a:solidFill>
                <a:srgbClr val="FFC000"/>
              </a:solidFill>
              <a:effectLst/>
              <a:uLnTx/>
              <a:uFillTx/>
              <a:latin typeface="Arial"/>
              <a:ea typeface="+mn-ea"/>
              <a:cs typeface="+mn-cs"/>
            </a:endParaRPr>
          </a:p>
        </p:txBody>
      </p:sp>
    </p:spTree>
    <p:extLst>
      <p:ext uri="{BB962C8B-B14F-4D97-AF65-F5344CB8AC3E}">
        <p14:creationId xmlns:p14="http://schemas.microsoft.com/office/powerpoint/2010/main" val="22294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0"/>
            <a:ext cx="8229600" cy="609600"/>
          </a:xfrm>
        </p:spPr>
        <p:txBody>
          <a:bodyPr/>
          <a:lstStyle/>
          <a:p>
            <a:r>
              <a:rPr lang="en-US" sz="3400" dirty="0">
                <a:solidFill>
                  <a:schemeClr val="bg1"/>
                </a:solidFill>
              </a:rPr>
              <a:t>Naaman, 2 Kings 5</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57200" y="609600"/>
            <a:ext cx="8229600" cy="5943600"/>
          </a:xfrm>
        </p:spPr>
        <p:txBody>
          <a:bodyPr/>
          <a:lstStyle/>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3: girl’s information to man in need</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5-6, king’s letter, money… </a:t>
            </a:r>
          </a:p>
          <a:p>
            <a:pPr>
              <a:buFont typeface="Wingdings" panose="05000000000000000000" pitchFamily="2" charset="2"/>
              <a:buChar char="§"/>
            </a:pPr>
            <a:r>
              <a:rPr lang="en-US" sz="3000" dirty="0">
                <a:solidFill>
                  <a:schemeClr val="bg1"/>
                </a:solidFill>
                <a:latin typeface="Calibri" panose="020F0502020204030204" pitchFamily="34" charset="0"/>
                <a:ea typeface="Times New Roman" panose="02020603050405020304" pitchFamily="18" charset="0"/>
              </a:rPr>
              <a:t>6-7, king of Israel (ct. v.3 – prophet)</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8, prophet (“the way…”)</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9-10, clear instructions…  </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11, anger fail: unexpected, unscientific, humbling, test of faith.    Pride took over…  </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12, human reasoning: (“better…”?)  </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13, lowly servants get it </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14, went, washed, whole   </a:t>
            </a:r>
          </a:p>
          <a:p>
            <a:pPr>
              <a:buFont typeface="Wingdings" panose="05000000000000000000" pitchFamily="2" charset="2"/>
              <a:buChar char="§"/>
            </a:pPr>
            <a:r>
              <a:rPr lang="en-US" sz="3000" dirty="0">
                <a:solidFill>
                  <a:schemeClr val="bg1"/>
                </a:solidFill>
                <a:effectLst/>
                <a:latin typeface="Calibri" panose="020F0502020204030204" pitchFamily="34" charset="0"/>
                <a:ea typeface="Times New Roman" panose="02020603050405020304" pitchFamily="18" charset="0"/>
              </a:rPr>
              <a:t>15, now I know!   </a:t>
            </a:r>
            <a:endParaRPr lang="en-US" sz="3000" dirty="0">
              <a:solidFill>
                <a:schemeClr val="bg1"/>
              </a:solidFill>
            </a:endParaRPr>
          </a:p>
        </p:txBody>
      </p:sp>
    </p:spTree>
    <p:extLst>
      <p:ext uri="{BB962C8B-B14F-4D97-AF65-F5344CB8AC3E}">
        <p14:creationId xmlns:p14="http://schemas.microsoft.com/office/powerpoint/2010/main" val="13085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895</TotalTime>
  <Words>1487</Words>
  <Application>Microsoft Office PowerPoint</Application>
  <PresentationFormat>On-screen Show (4:3)</PresentationFormat>
  <Paragraphs>164</Paragraphs>
  <Slides>27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Verdana</vt:lpstr>
      <vt:lpstr>Wingdings</vt:lpstr>
      <vt:lpstr>3_Default Design</vt:lpstr>
      <vt:lpstr>1_Default Design</vt:lpstr>
      <vt:lpstr>PowerPoint Presentation</vt:lpstr>
      <vt:lpstr>Importance of Water</vt:lpstr>
      <vt:lpstr>Importance of Water</vt:lpstr>
      <vt:lpstr>Importance of Water</vt:lpstr>
      <vt:lpstr>Importance of Water</vt:lpstr>
      <vt:lpstr>PowerPoint Presentation</vt:lpstr>
      <vt:lpstr>Baptism stands between the sinner and . . .</vt:lpstr>
      <vt:lpstr>PowerPoint Presentation</vt:lpstr>
      <vt:lpstr>Naaman, 2 Kings 5</vt:lpstr>
      <vt:lpstr>1. “Baptism is water salvation”</vt:lpstr>
      <vt:lpstr>Blind man, Jn.9</vt:lpstr>
      <vt:lpstr>1. “Baptism is water salvation”</vt:lpstr>
      <vt:lpstr>Saul, Acts 22:16</vt:lpstr>
      <vt:lpstr>1. “Baptism is water salvation”</vt:lpstr>
      <vt:lpstr>2. “We are not saved by works”</vt:lpstr>
      <vt:lpstr>2. “We are not saved by works”</vt:lpstr>
      <vt:lpstr>2. “We are not saved by works”</vt:lpstr>
      <vt:lpstr>3. “We are saved by faith”</vt:lpstr>
      <vt:lpstr>Saved by faith</vt:lpstr>
      <vt:lpstr>PowerPoint Presentation</vt:lpstr>
      <vt:lpstr>Main sentence: He…will be saved</vt:lpstr>
      <vt:lpstr>Consider word order</vt:lpstr>
      <vt:lpstr>Consider grammar</vt:lpstr>
      <vt:lpstr>Gospel divides people into two classes</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49</cp:revision>
  <dcterms:created xsi:type="dcterms:W3CDTF">2008-11-06T23:35:45Z</dcterms:created>
  <dcterms:modified xsi:type="dcterms:W3CDTF">2021-11-05T23:05:58Z</dcterms:modified>
</cp:coreProperties>
</file>