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5" r:id="rId2"/>
    <p:sldId id="541" r:id="rId3"/>
    <p:sldId id="366" r:id="rId4"/>
    <p:sldId id="576" r:id="rId5"/>
    <p:sldId id="594" r:id="rId6"/>
    <p:sldId id="595" r:id="rId7"/>
    <p:sldId id="548" r:id="rId8"/>
    <p:sldId id="607" r:id="rId9"/>
    <p:sldId id="596" r:id="rId10"/>
    <p:sldId id="597" r:id="rId11"/>
    <p:sldId id="598" r:id="rId12"/>
    <p:sldId id="599" r:id="rId13"/>
    <p:sldId id="600" r:id="rId14"/>
    <p:sldId id="581" r:id="rId15"/>
    <p:sldId id="601" r:id="rId16"/>
    <p:sldId id="602" r:id="rId17"/>
    <p:sldId id="603" r:id="rId18"/>
    <p:sldId id="582" r:id="rId19"/>
    <p:sldId id="604" r:id="rId20"/>
    <p:sldId id="584" r:id="rId21"/>
    <p:sldId id="605" r:id="rId22"/>
    <p:sldId id="60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CCFFFF"/>
    <a:srgbClr val="CCFFCC"/>
    <a:srgbClr val="FFFF99"/>
    <a:srgbClr val="99FF33"/>
    <a:srgbClr val="FF9933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95" d="100"/>
          <a:sy n="95" d="100"/>
        </p:scale>
        <p:origin x="166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105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853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587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902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604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016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9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58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74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04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766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05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46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030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20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29995" y="1143000"/>
            <a:ext cx="5888182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A Good Servant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Instruct other Christians, </a:t>
            </a:r>
            <a:r>
              <a:rPr lang="en-US" altLang="en-US" sz="3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Carefully follow: </a:t>
            </a:r>
            <a:r>
              <a:rPr lang="en-US" altLang="en-US" dirty="0">
                <a:solidFill>
                  <a:schemeClr val="bg1"/>
                </a:solidFill>
              </a:rPr>
              <a:t>‘faithful’: conform oneself to  </a:t>
            </a:r>
            <a:endParaRPr lang="en-US" altLang="en-US" dirty="0">
              <a:solidFill>
                <a:srgbClr val="FFFF00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Do you “follow” sports?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Ruth 1:14, 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they lifted up their voices and wept again; and Orpah kissed her mother-in-law, but Ruth clung to her . . .  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17,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Where you die, I will die, And there will I be buried.   The L</a:t>
            </a:r>
            <a:r>
              <a:rPr lang="en-US" altLang="en-US" sz="29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 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so to me, and more also,  If anything but death parts you and me.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Instruct other Christians, </a:t>
            </a:r>
            <a:r>
              <a:rPr lang="en-US" altLang="en-US" sz="36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Emphasize the word of the faith</a:t>
            </a: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as in synagogues . . . </a:t>
            </a:r>
          </a:p>
          <a:p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Ac.13:15 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after the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Law and the Prophets, the rulers of the synagogue sent to them, saying, Men and brethren, if you have any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 of exhortation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the people, say on. </a:t>
            </a: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…27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those who dwell in Jerusalem, and their rulers, because they did not know Him, nor even the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voices of the Prophets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Sabbath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have fulfilled them in condemning Him.</a:t>
            </a:r>
          </a:p>
          <a:p>
            <a:pPr marL="0" indent="0">
              <a:buNone/>
            </a:pPr>
            <a:endParaRPr lang="en-US" dirty="0">
              <a:solidFill>
                <a:srgbClr val="CC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1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Instruct other Christians, </a:t>
            </a:r>
            <a:r>
              <a:rPr lang="en-US" altLang="en-US" sz="36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Reading, exhortation (application), </a:t>
            </a:r>
            <a:r>
              <a:rPr lang="en-US" altLang="en-US" dirty="0">
                <a:solidFill>
                  <a:srgbClr val="FFFF00"/>
                </a:solidFill>
              </a:rPr>
              <a:t>Neh.8 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Doctrine – includes instruction in truth, warning against error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Command and teach (v.11)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2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09600"/>
            <a:ext cx="5490814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Never violate your conscience,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2762BE-9A34-45AA-8FDB-4D8D89AE5EFB}"/>
              </a:ext>
            </a:extLst>
          </p:cNvPr>
          <p:cNvSpPr txBox="1">
            <a:spLocks/>
          </p:cNvSpPr>
          <p:nvPr/>
        </p:nvSpPr>
        <p:spPr bwMode="auto">
          <a:xfrm>
            <a:off x="1256144" y="2008908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Work hard,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7-10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4D06C7-CF6C-4B26-9878-9755FF77C39A}"/>
              </a:ext>
            </a:extLst>
          </p:cNvPr>
          <p:cNvSpPr txBox="1">
            <a:spLocks/>
          </p:cNvSpPr>
          <p:nvPr/>
        </p:nvSpPr>
        <p:spPr bwMode="auto">
          <a:xfrm>
            <a:off x="1828800" y="1295400"/>
            <a:ext cx="5490814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Nourish souls, 6, 11, 13</a:t>
            </a:r>
          </a:p>
        </p:txBody>
      </p:sp>
    </p:spTree>
    <p:extLst>
      <p:ext uri="{BB962C8B-B14F-4D97-AF65-F5344CB8AC3E}">
        <p14:creationId xmlns:p14="http://schemas.microsoft.com/office/powerpoint/2010/main" val="127161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Exercise – train, as athletes, </a:t>
            </a:r>
            <a:r>
              <a:rPr lang="en-US" altLang="en-US" sz="3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Exert yourself to utmost.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Exclude every hindrance.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Eyes set on goal (godliness, 8).   </a:t>
            </a:r>
            <a:r>
              <a:rPr lang="en-US" altLang="en-US" sz="3100" dirty="0">
                <a:solidFill>
                  <a:schemeClr val="bg1"/>
                </a:solidFill>
              </a:rPr>
              <a:t>Includes</a:t>
            </a:r>
            <a:r>
              <a:rPr lang="en-US" altLang="en-US" sz="3000" dirty="0">
                <a:solidFill>
                  <a:schemeClr val="bg1"/>
                </a:solidFill>
              </a:rPr>
              <a:t>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Humility (gives God glory), Ac.3:12</a:t>
            </a:r>
            <a:endParaRPr lang="en-US" altLang="en-US" sz="35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Quiet, peaceable, tranquil life, 1 Tim.2:2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Mystery of godliness; leads to spirit of gratitude, 1 Tim. 3:16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Train, 1 Tim.4:7-8</a:t>
            </a:r>
          </a:p>
        </p:txBody>
      </p:sp>
    </p:spTree>
    <p:extLst>
      <p:ext uri="{BB962C8B-B14F-4D97-AF65-F5344CB8AC3E}">
        <p14:creationId xmlns:p14="http://schemas.microsoft.com/office/powerpoint/2010/main" val="249544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Labor – toil, maximum exertion, </a:t>
            </a:r>
            <a:r>
              <a:rPr lang="en-US" altLang="en-US" sz="3600" dirty="0">
                <a:solidFill>
                  <a:schemeClr val="bg1"/>
                </a:solidFill>
              </a:rPr>
              <a:t>4:10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Every Christian has plenty to do . . 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Pray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Study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Meditate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Self-examination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Serve others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Teach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Set good example . . .</a:t>
            </a:r>
          </a:p>
        </p:txBody>
      </p:sp>
    </p:spTree>
    <p:extLst>
      <p:ext uri="{BB962C8B-B14F-4D97-AF65-F5344CB8AC3E}">
        <p14:creationId xmlns:p14="http://schemas.microsoft.com/office/powerpoint/2010/main" val="292031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Strive – (agonize), </a:t>
            </a:r>
            <a:r>
              <a:rPr lang="en-US" altLang="en-US" sz="3500" dirty="0">
                <a:solidFill>
                  <a:schemeClr val="bg1"/>
                </a:solidFill>
              </a:rPr>
              <a:t>10; </a:t>
            </a:r>
            <a:r>
              <a:rPr lang="en-US" altLang="en-US" sz="3500" dirty="0">
                <a:solidFill>
                  <a:srgbClr val="FFFF00"/>
                </a:solidFill>
              </a:rPr>
              <a:t> </a:t>
            </a:r>
            <a:r>
              <a:rPr lang="en-US" altLang="en-US" sz="3500" dirty="0">
                <a:solidFill>
                  <a:schemeClr val="bg1"/>
                </a:solidFill>
              </a:rPr>
              <a:t>6:12;  2 Tim.4:7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CC"/>
                </a:solidFill>
              </a:rPr>
              <a:t>Christians are like fish swimming against the current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We are a relic of the past, out of step with society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People see it in our dress, language, activities, standards, worship, work, goals</a:t>
            </a:r>
          </a:p>
        </p:txBody>
      </p:sp>
    </p:spTree>
    <p:extLst>
      <p:ext uri="{BB962C8B-B14F-4D97-AF65-F5344CB8AC3E}">
        <p14:creationId xmlns:p14="http://schemas.microsoft.com/office/powerpoint/2010/main" val="4822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09600"/>
            <a:ext cx="5490814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Never violate your conscience,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2762BE-9A34-45AA-8FDB-4D8D89AE5EFB}"/>
              </a:ext>
            </a:extLst>
          </p:cNvPr>
          <p:cNvSpPr txBox="1">
            <a:spLocks/>
          </p:cNvSpPr>
          <p:nvPr/>
        </p:nvSpPr>
        <p:spPr bwMode="auto">
          <a:xfrm>
            <a:off x="1256144" y="2676236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Set good example,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4D06C7-CF6C-4B26-9878-9755FF77C39A}"/>
              </a:ext>
            </a:extLst>
          </p:cNvPr>
          <p:cNvSpPr txBox="1">
            <a:spLocks/>
          </p:cNvSpPr>
          <p:nvPr/>
        </p:nvSpPr>
        <p:spPr bwMode="auto">
          <a:xfrm>
            <a:off x="1828800" y="1295400"/>
            <a:ext cx="5490814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Nourish souls, 6, 11, 13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CE0DF0-43B5-46FB-88EF-8F5FC99C430C}"/>
              </a:ext>
            </a:extLst>
          </p:cNvPr>
          <p:cNvSpPr txBox="1">
            <a:spLocks/>
          </p:cNvSpPr>
          <p:nvPr/>
        </p:nvSpPr>
        <p:spPr bwMode="auto">
          <a:xfrm>
            <a:off x="1828800" y="1981200"/>
            <a:ext cx="5490814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Work hard, 7-10</a:t>
            </a:r>
          </a:p>
        </p:txBody>
      </p:sp>
    </p:spTree>
    <p:extLst>
      <p:ext uri="{BB962C8B-B14F-4D97-AF65-F5344CB8AC3E}">
        <p14:creationId xmlns:p14="http://schemas.microsoft.com/office/powerpoint/2010/main" val="246973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492"/>
            <a:ext cx="8229600" cy="1066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Timothy, a young man 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gives orders to older people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Greeks emphasized age and experience.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Some in Ephesus had worked with Paul.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Despise: disdain, think little or nothing of.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What to do: be an example (excel) . . 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Word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conversation, teaching.   Ep.4:15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Conduct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manner of life, behavior.   3:15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Love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seeks welfare of others.   1 Co.13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Faith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faithful, as Ac.16:15;  Hb.3:2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Purity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– complete conformity.    5:2</a:t>
            </a:r>
          </a:p>
        </p:txBody>
      </p:sp>
    </p:spTree>
    <p:extLst>
      <p:ext uri="{BB962C8B-B14F-4D97-AF65-F5344CB8AC3E}">
        <p14:creationId xmlns:p14="http://schemas.microsoft.com/office/powerpoint/2010/main" val="358279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09600"/>
            <a:ext cx="5490814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Never violate your conscience,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2762BE-9A34-45AA-8FDB-4D8D89AE5EFB}"/>
              </a:ext>
            </a:extLst>
          </p:cNvPr>
          <p:cNvSpPr txBox="1">
            <a:spLocks/>
          </p:cNvSpPr>
          <p:nvPr/>
        </p:nvSpPr>
        <p:spPr bwMode="auto">
          <a:xfrm>
            <a:off x="1259293" y="3401292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 not neglect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your duties,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14-16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4D06C7-CF6C-4B26-9878-9755FF77C39A}"/>
              </a:ext>
            </a:extLst>
          </p:cNvPr>
          <p:cNvSpPr txBox="1">
            <a:spLocks/>
          </p:cNvSpPr>
          <p:nvPr/>
        </p:nvSpPr>
        <p:spPr bwMode="auto">
          <a:xfrm>
            <a:off x="1828800" y="1295400"/>
            <a:ext cx="5490814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Nourish souls, 6, 11, 13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CE0DF0-43B5-46FB-88EF-8F5FC99C430C}"/>
              </a:ext>
            </a:extLst>
          </p:cNvPr>
          <p:cNvSpPr txBox="1">
            <a:spLocks/>
          </p:cNvSpPr>
          <p:nvPr/>
        </p:nvSpPr>
        <p:spPr bwMode="auto">
          <a:xfrm>
            <a:off x="1828800" y="1981200"/>
            <a:ext cx="5490814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Work hard, 7-10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5328B20-647E-4293-8D61-6372E8FFA00F}"/>
              </a:ext>
            </a:extLst>
          </p:cNvPr>
          <p:cNvSpPr txBox="1">
            <a:spLocks/>
          </p:cNvSpPr>
          <p:nvPr/>
        </p:nvSpPr>
        <p:spPr bwMode="auto">
          <a:xfrm>
            <a:off x="1828800" y="2667000"/>
            <a:ext cx="5490814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Set good example, 12</a:t>
            </a:r>
          </a:p>
        </p:txBody>
      </p:sp>
    </p:spTree>
    <p:extLst>
      <p:ext uri="{BB962C8B-B14F-4D97-AF65-F5344CB8AC3E}">
        <p14:creationId xmlns:p14="http://schemas.microsoft.com/office/powerpoint/2010/main" val="36948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1 Tim.4:6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Good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loving devotion to a task, to people, and to God.</a:t>
            </a:r>
            <a:endParaRPr lang="en-US" sz="2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Minister: </a:t>
            </a:r>
            <a:r>
              <a:rPr lang="en-US" altLang="en-US" dirty="0">
                <a:solidFill>
                  <a:schemeClr val="bg1"/>
                </a:solidFill>
              </a:rPr>
              <a:t>servant.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Question: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What makes a good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servant of Jesus Christ?</a:t>
            </a: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Neglect </a:t>
            </a:r>
            <a:r>
              <a:rPr lang="en-US" altLang="en-US" sz="3600" dirty="0" err="1">
                <a:solidFill>
                  <a:srgbClr val="FFFF00"/>
                </a:solidFill>
              </a:rPr>
              <a:t>neglect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95928"/>
            <a:ext cx="8382000" cy="5581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14: neglect – be unconcerned about some-thing.   Mt.25:14-30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15: opposite of neglect, v.14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Meditate:</a:t>
            </a:r>
            <a:r>
              <a:rPr lang="en-US" altLang="en-US" sz="3200" dirty="0">
                <a:solidFill>
                  <a:schemeClr val="bg1"/>
                </a:solidFill>
              </a:rPr>
              <a:t> to improve by care or study, practice, cultivate, take pains with.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Give yourself entirely to:</a:t>
            </a:r>
            <a:r>
              <a:rPr lang="en-US" altLang="en-US" sz="3200" dirty="0">
                <a:solidFill>
                  <a:schemeClr val="bg1"/>
                </a:solidFill>
              </a:rPr>
              <a:t>  ‘be in’ –  wrapped up in these things.</a:t>
            </a:r>
          </a:p>
        </p:txBody>
      </p:sp>
    </p:spTree>
    <p:extLst>
      <p:ext uri="{BB962C8B-B14F-4D97-AF65-F5344CB8AC3E}">
        <p14:creationId xmlns:p14="http://schemas.microsoft.com/office/powerpoint/2010/main" val="34364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Neglect </a:t>
            </a:r>
            <a:r>
              <a:rPr lang="en-US" altLang="en-US" sz="3600" dirty="0" err="1">
                <a:solidFill>
                  <a:srgbClr val="FFFF00"/>
                </a:solidFill>
              </a:rPr>
              <a:t>neglect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95928"/>
            <a:ext cx="8382000" cy="5581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16: </a:t>
            </a:r>
            <a:r>
              <a:rPr lang="en-US" altLang="en-US" dirty="0">
                <a:solidFill>
                  <a:srgbClr val="FFFF00"/>
                </a:solidFill>
              </a:rPr>
              <a:t>take heed to yourself:</a:t>
            </a:r>
            <a:r>
              <a:rPr lang="en-US" altLang="en-US" dirty="0">
                <a:solidFill>
                  <a:schemeClr val="bg1"/>
                </a:solidFill>
              </a:rPr>
              <a:t>  be attentive to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Co.9</a:t>
            </a:r>
            <a:r>
              <a:rPr lang="en-US" altLang="en-US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 discipline my body and bring it into subjection, lest, when I have preached to others, I myself should become disqualified. </a:t>
            </a:r>
          </a:p>
        </p:txBody>
      </p:sp>
    </p:spTree>
    <p:extLst>
      <p:ext uri="{BB962C8B-B14F-4D97-AF65-F5344CB8AC3E}">
        <p14:creationId xmlns:p14="http://schemas.microsoft.com/office/powerpoint/2010/main" val="107087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Neglect </a:t>
            </a:r>
            <a:r>
              <a:rPr lang="en-US" altLang="en-US" sz="3600" dirty="0" err="1">
                <a:solidFill>
                  <a:srgbClr val="FFFF00"/>
                </a:solidFill>
              </a:rPr>
              <a:t>neglect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95928"/>
            <a:ext cx="8382000" cy="5581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16: take heed to yourself:  be attentive to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16: </a:t>
            </a:r>
            <a:r>
              <a:rPr lang="en-US" altLang="en-US" sz="3200" dirty="0">
                <a:solidFill>
                  <a:srgbClr val="FFFF00"/>
                </a:solidFill>
              </a:rPr>
              <a:t>take heed to the doctrine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rgbClr val="FFFFCC"/>
                </a:solidFill>
              </a:rPr>
              <a:t>It must matter what we believe . . .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Charge:</a:t>
            </a:r>
            <a:r>
              <a:rPr lang="en-US" altLang="en-US" sz="3200" dirty="0">
                <a:solidFill>
                  <a:schemeClr val="bg1"/>
                </a:solidFill>
              </a:rPr>
              <a:t> continue in them: remain steadfast, persevere.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rgbClr val="FFFFCC"/>
                </a:solidFill>
              </a:rPr>
              <a:t>Cause: </a:t>
            </a:r>
            <a:r>
              <a:rPr lang="en-US" altLang="en-US" sz="3200" dirty="0">
                <a:solidFill>
                  <a:schemeClr val="bg1"/>
                </a:solidFill>
              </a:rPr>
              <a:t>salvation of self and others.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8" y="609600"/>
            <a:ext cx="6643885" cy="12192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</p:spPr>
        <p:txBody>
          <a:bodyPr anchor="ctr" anchorCtr="0"/>
          <a:lstStyle/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Never violate your conscience,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 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600" dirty="0">
                <a:solidFill>
                  <a:srgbClr val="FFFF00"/>
                </a:solidFill>
              </a:rPr>
              <a:t>science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Know </a:t>
            </a:r>
            <a:r>
              <a:rPr lang="en-US" altLang="en-US" dirty="0">
                <a:solidFill>
                  <a:srgbClr val="00B0F0"/>
                </a:solidFill>
              </a:rPr>
              <a:t>+</a:t>
            </a:r>
            <a:r>
              <a:rPr lang="en-US" altLang="en-US" dirty="0">
                <a:solidFill>
                  <a:srgbClr val="FFFF00"/>
                </a:solidFill>
              </a:rPr>
              <a:t> with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1-2: avoid a seared conscience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Brand with red iron; sear.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Cauterized conscience is insensible to distinction between right and wrong.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Calluses have no feeling.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Good conscience, 1:5.    Mind = judge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Ac.23</a:t>
            </a:r>
            <a:r>
              <a:rPr lang="en-US" altLang="en-US" sz="3100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…I have lived in all good conscience before God until this day.</a:t>
            </a:r>
            <a:endParaRPr lang="en-US" altLang="en-US" sz="3100" dirty="0">
              <a:solidFill>
                <a:srgbClr val="CC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How does a conscience become callused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Assert with lips what we deny with life.   </a:t>
            </a:r>
          </a:p>
          <a:p>
            <a:pPr marL="341313" indent="-341313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Do what we think is wrong; train conscience to compromise.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EBB88F-813C-4047-8587-10FC2146C352}"/>
              </a:ext>
            </a:extLst>
          </p:cNvPr>
          <p:cNvSpPr/>
          <p:nvPr/>
        </p:nvSpPr>
        <p:spPr>
          <a:xfrm>
            <a:off x="808180" y="2743200"/>
            <a:ext cx="7543800" cy="3124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 desire so to conduct the affairs of this administration that if at the end, when I come to lay down the reins of power, I have lost every other friend on earth, I shall at least have one friend left, and that friend shall be down inside of me.”</a:t>
            </a:r>
          </a:p>
        </p:txBody>
      </p:sp>
    </p:spTree>
    <p:extLst>
      <p:ext uri="{BB962C8B-B14F-4D97-AF65-F5344CB8AC3E}">
        <p14:creationId xmlns:p14="http://schemas.microsoft.com/office/powerpoint/2010/main" val="263662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743" y="609600"/>
            <a:ext cx="5490814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Never violate your conscience,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2762BE-9A34-45AA-8FDB-4D8D89AE5EFB}"/>
              </a:ext>
            </a:extLst>
          </p:cNvPr>
          <p:cNvSpPr txBox="1">
            <a:spLocks/>
          </p:cNvSpPr>
          <p:nvPr/>
        </p:nvSpPr>
        <p:spPr bwMode="auto">
          <a:xfrm>
            <a:off x="1256144" y="1325420"/>
            <a:ext cx="6643885" cy="121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70C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Nourish souls,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6, 11, 13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2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Instruct other Christians, </a:t>
            </a:r>
            <a:r>
              <a:rPr lang="en-US" altLang="en-US" sz="3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Instruct:</a:t>
            </a:r>
            <a:r>
              <a:rPr lang="en-US" altLang="en-US" dirty="0">
                <a:solidFill>
                  <a:schemeClr val="bg1"/>
                </a:solidFill>
              </a:rPr>
              <a:t> lit., place under (as good </a:t>
            </a:r>
            <a:r>
              <a:rPr lang="en-US" altLang="en-US" dirty="0" err="1">
                <a:solidFill>
                  <a:schemeClr val="bg1"/>
                </a:solidFill>
              </a:rPr>
              <a:t>founda-tion</a:t>
            </a:r>
            <a:r>
              <a:rPr lang="en-US" altLang="en-US" dirty="0">
                <a:solidFill>
                  <a:schemeClr val="bg1"/>
                </a:solidFill>
              </a:rPr>
              <a:t>?).  Put before </a:t>
            </a:r>
            <a:r>
              <a:rPr lang="en-US" altLang="en-US" sz="2400" dirty="0">
                <a:solidFill>
                  <a:schemeClr val="bg1"/>
                </a:solidFill>
              </a:rPr>
              <a:t>(ESV).</a:t>
            </a:r>
            <a:r>
              <a:rPr lang="en-US" altLang="en-US" dirty="0">
                <a:solidFill>
                  <a:schemeClr val="bg1"/>
                </a:solidFill>
              </a:rPr>
              <a:t>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Timothy, being nourished, nourishes others.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Mt.13</a:t>
            </a:r>
            <a:r>
              <a:rPr lang="en-US" altLang="en-US" sz="31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</a:t>
            </a:r>
            <a:r>
              <a:rPr lang="en-US" alt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to them, Have you understood all these things?   They said to Him, Yes, Lord.  </a:t>
            </a:r>
            <a:r>
              <a:rPr lang="en-US" altLang="en-US" sz="31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52</a:t>
            </a:r>
            <a:r>
              <a:rPr lang="en-US" alt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31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He said to them, Therefore every scribe instructed concerning the kingdom of heaven is like a householder who </a:t>
            </a:r>
            <a:r>
              <a:rPr lang="en-US" altLang="en-US" sz="31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out of his treasure things new and old</a:t>
            </a:r>
            <a:r>
              <a:rPr lang="en-US" altLang="en-US" sz="31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Help others learn what you learn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Instruct other Christians, </a:t>
            </a:r>
            <a:r>
              <a:rPr lang="en-US" altLang="en-US" sz="3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Mt.13</a:t>
            </a:r>
            <a:r>
              <a:rPr lang="en-US" altLang="en-US" sz="3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said to them, Have you understood all these things?   They said to Him, Yes, Lord.  </a:t>
            </a:r>
            <a:r>
              <a:rPr lang="en-US" altLang="en-US" sz="3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52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30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He said to them, Therefore every scribe instructed concerning the kingdom of heaven is like a householder who </a:t>
            </a:r>
            <a:r>
              <a:rPr lang="en-US" altLang="en-US" sz="30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out of his treasure things new and old</a:t>
            </a:r>
            <a:r>
              <a:rPr lang="en-US" altLang="en-US" sz="30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things are old things in a fresh light.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Lord’s teachings do not destroy OT, but are key to understanding it.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Ac.2: Peter drew out of OT treasury . . 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Ac.1:3, </a:t>
            </a:r>
            <a:r>
              <a:rPr lang="en-US" alt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kingdom</a:t>
            </a: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God . . .  2:30, </a:t>
            </a:r>
            <a:r>
              <a:rPr lang="en-US" alt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 . 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Instruct other Christians, </a:t>
            </a:r>
            <a:r>
              <a:rPr lang="en-US" altLang="en-US" sz="3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95928"/>
            <a:ext cx="8458200" cy="5581072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</a:rPr>
              <a:t>Nourish:</a:t>
            </a:r>
            <a:r>
              <a:rPr lang="en-US" altLang="en-US" dirty="0">
                <a:solidFill>
                  <a:schemeClr val="bg1"/>
                </a:solidFill>
              </a:rPr>
              <a:t> read, digest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Good doctrine stresses </a:t>
            </a:r>
            <a:r>
              <a:rPr lang="en-US" altLang="en-US" i="1" u="sng" dirty="0">
                <a:solidFill>
                  <a:srgbClr val="FFFFCC"/>
                </a:solidFill>
                <a:cs typeface="Calibri" panose="020F0502020204030204" pitchFamily="34" charset="0"/>
              </a:rPr>
              <a:t>content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 [“</a:t>
            </a:r>
            <a:r>
              <a:rPr lang="en-US" altLang="en-US" u="sng" dirty="0">
                <a:solidFill>
                  <a:schemeClr val="bg1"/>
                </a:solidFill>
                <a:cs typeface="Calibri" panose="020F0502020204030204" pitchFamily="34" charset="0"/>
              </a:rPr>
              <a:t>what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” we learn] and </a:t>
            </a:r>
            <a:r>
              <a:rPr lang="en-US" altLang="en-US" i="1" u="sng" dirty="0">
                <a:solidFill>
                  <a:srgbClr val="FFFFCC"/>
                </a:solidFill>
                <a:cs typeface="Calibri" panose="020F0502020204030204" pitchFamily="34" charset="0"/>
              </a:rPr>
              <a:t>conduct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 [“</a:t>
            </a:r>
            <a:r>
              <a:rPr lang="en-US" altLang="en-US" u="sng" dirty="0">
                <a:solidFill>
                  <a:schemeClr val="bg1"/>
                </a:solidFill>
                <a:cs typeface="Calibri" panose="020F0502020204030204" pitchFamily="34" charset="0"/>
              </a:rPr>
              <a:t>how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” it changes us].</a:t>
            </a:r>
            <a:r>
              <a:rPr lang="en-US" altLang="en-US" i="1" dirty="0">
                <a:solidFill>
                  <a:srgbClr val="FFFFCC"/>
                </a:solidFill>
                <a:cs typeface="Calibri" panose="020F0502020204030204" pitchFamily="34" charset="0"/>
              </a:rPr>
              <a:t>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Tit.1:9, 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fast the faithful word as he has been taught, that he may be able, by </a:t>
            </a:r>
            <a:r>
              <a:rPr lang="en-US" alt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sound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doctrine</a:t>
            </a:r>
            <a:r>
              <a:rPr lang="en-US" altLang="en-US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both to exhort and convict those who contradict.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6721</TotalTime>
  <Words>1201</Words>
  <Application>Microsoft Office PowerPoint</Application>
  <PresentationFormat>On-screen Show (4:3)</PresentationFormat>
  <Paragraphs>123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Verdana</vt:lpstr>
      <vt:lpstr>Wingdings</vt:lpstr>
      <vt:lpstr>Default Design</vt:lpstr>
      <vt:lpstr>PowerPoint Presentation</vt:lpstr>
      <vt:lpstr>1 Tim.4:6</vt:lpstr>
      <vt:lpstr>I. Never violate your conscience, 2</vt:lpstr>
      <vt:lpstr>Con + science</vt:lpstr>
      <vt:lpstr>How does a conscience become callused</vt:lpstr>
      <vt:lpstr>I. Never violate your conscience, 2</vt:lpstr>
      <vt:lpstr>Instruct other Christians, 6</vt:lpstr>
      <vt:lpstr>Instruct other Christians, 6</vt:lpstr>
      <vt:lpstr>Instruct other Christians, 6</vt:lpstr>
      <vt:lpstr>Instruct other Christians, 6</vt:lpstr>
      <vt:lpstr>Instruct other Christians, 13</vt:lpstr>
      <vt:lpstr>Instruct other Christians, 13</vt:lpstr>
      <vt:lpstr>I. Never violate your conscience, 2</vt:lpstr>
      <vt:lpstr>Exercise – train, as athletes, 7</vt:lpstr>
      <vt:lpstr>Labor – toil, maximum exertion, 4:10</vt:lpstr>
      <vt:lpstr>Strive – (agonize), 10;  6:12;  2 Tim.4:7</vt:lpstr>
      <vt:lpstr>I. Never violate your conscience, 2</vt:lpstr>
      <vt:lpstr>Timothy, a young man  gives orders to older people</vt:lpstr>
      <vt:lpstr>I. Never violate your conscience, 2</vt:lpstr>
      <vt:lpstr>Neglect neglect</vt:lpstr>
      <vt:lpstr>Neglect neglect</vt:lpstr>
      <vt:lpstr>Neglect neglect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james johnson</cp:lastModifiedBy>
  <cp:revision>572</cp:revision>
  <dcterms:created xsi:type="dcterms:W3CDTF">2004-01-08T21:08:14Z</dcterms:created>
  <dcterms:modified xsi:type="dcterms:W3CDTF">2021-11-19T14:22:00Z</dcterms:modified>
</cp:coreProperties>
</file>