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305" r:id="rId2"/>
    <p:sldId id="531" r:id="rId3"/>
    <p:sldId id="533" r:id="rId4"/>
    <p:sldId id="522" r:id="rId5"/>
    <p:sldId id="534" r:id="rId6"/>
    <p:sldId id="535" r:id="rId7"/>
    <p:sldId id="536" r:id="rId8"/>
    <p:sldId id="532" r:id="rId9"/>
    <p:sldId id="537" r:id="rId10"/>
    <p:sldId id="538" r:id="rId11"/>
    <p:sldId id="539" r:id="rId12"/>
    <p:sldId id="540" r:id="rId13"/>
    <p:sldId id="541" r:id="rId14"/>
    <p:sldId id="542" r:id="rId15"/>
    <p:sldId id="543" r:id="rId16"/>
    <p:sldId id="545" r:id="rId17"/>
    <p:sldId id="54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FFFF00"/>
    <a:srgbClr val="FFFF99"/>
    <a:srgbClr val="00CCFF"/>
    <a:srgbClr val="CCFFCC"/>
    <a:srgbClr val="99FFCC"/>
    <a:srgbClr val="FF3300"/>
    <a:srgbClr val="00009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206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15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72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6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73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03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75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58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09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56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37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40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701566" y="524166"/>
            <a:ext cx="5748913" cy="138083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Pentecostalism . . 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Arial"/>
              </a:rPr>
              <a:t>Holy Spirit Baptism </a:t>
            </a:r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(II)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096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Claims / Evidence of one group equal others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312" y="838200"/>
            <a:ext cx="8382000" cy="556260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Muslims, Mormons; Catholics; Church of God </a:t>
            </a:r>
            <a:r>
              <a:rPr lang="en-US" sz="2600" dirty="0">
                <a:solidFill>
                  <a:schemeClr val="bg1"/>
                </a:solidFill>
                <a:cs typeface="Calibri" panose="020F0502020204030204" pitchFamily="34" charset="0"/>
              </a:rPr>
              <a:t>(Cleveland Branch; Anderson, Indiana Branch);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Church of the Nazarene; Emmanuel COC; United Pentecostal; Oneness Pentecostals; Christian Sciences; at least 26 other groups of “Holiness” Churches</a:t>
            </a:r>
          </a:p>
          <a:p>
            <a:pPr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All claim to speak by power of God; miracles</a:t>
            </a:r>
          </a:p>
          <a:p>
            <a:pPr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Does God confirm doctrine through one group, then deny it through others?</a:t>
            </a:r>
          </a:p>
          <a:p>
            <a:pPr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How to know which group has Holy Spirit baptism?    Pray?   </a:t>
            </a:r>
          </a:p>
          <a:p>
            <a:pPr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61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279B8D-B188-4D02-BFCA-1BFC31B71FFF}"/>
              </a:ext>
            </a:extLst>
          </p:cNvPr>
          <p:cNvSpPr/>
          <p:nvPr/>
        </p:nvSpPr>
        <p:spPr>
          <a:xfrm>
            <a:off x="2061033" y="524164"/>
            <a:ext cx="5029200" cy="46643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VI. </a:t>
            </a:r>
            <a:r>
              <a:rPr lang="en-US" sz="24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Administrator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3420163-9E1D-4CBC-B1A5-463B018A44DA}"/>
              </a:ext>
            </a:extLst>
          </p:cNvPr>
          <p:cNvSpPr/>
          <p:nvPr/>
        </p:nvSpPr>
        <p:spPr>
          <a:xfrm>
            <a:off x="1410856" y="2447636"/>
            <a:ext cx="6324599" cy="115223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IX. </a:t>
            </a:r>
            <a:r>
              <a:rPr lang="en-US" sz="3600" u="none" dirty="0">
                <a:solidFill>
                  <a:srgbClr val="FFFF99"/>
                </a:solidFill>
                <a:latin typeface="Arial"/>
                <a:ea typeface="Verdana" panose="020B0604030504040204" pitchFamily="34" charset="0"/>
              </a:rPr>
              <a:t>There is one baptism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D2BF564-F17C-4418-B0C6-C08F4695E440}"/>
              </a:ext>
            </a:extLst>
          </p:cNvPr>
          <p:cNvSpPr/>
          <p:nvPr/>
        </p:nvSpPr>
        <p:spPr>
          <a:xfrm>
            <a:off x="2057400" y="1152236"/>
            <a:ext cx="5029200" cy="46643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VII. </a:t>
            </a:r>
            <a:r>
              <a:rPr lang="en-US" sz="24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H.S. baptism: demonstration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933429-3FD2-41ED-8326-8E92AFCF31B5}"/>
              </a:ext>
            </a:extLst>
          </p:cNvPr>
          <p:cNvSpPr/>
          <p:nvPr/>
        </p:nvSpPr>
        <p:spPr>
          <a:xfrm>
            <a:off x="2057400" y="1791856"/>
            <a:ext cx="5029200" cy="46643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VIII. </a:t>
            </a:r>
            <a:r>
              <a:rPr lang="en-US" sz="24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God confirm false doctrines?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8683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Eph.4:5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685800"/>
            <a:ext cx="8455888" cy="579120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Acts 2: </a:t>
            </a:r>
            <a:r>
              <a:rPr lang="en-US" sz="3100" dirty="0">
                <a:solidFill>
                  <a:srgbClr val="FFC000"/>
                </a:solidFill>
                <a:cs typeface="Calibri" panose="020F0502020204030204" pitchFamily="34" charset="0"/>
              </a:rPr>
              <a:t>two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baptisms (Spirit, 1-4; water, 38…)</a:t>
            </a:r>
          </a:p>
          <a:p>
            <a:pPr>
              <a:spcBef>
                <a:spcPts val="2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Ac.10: </a:t>
            </a:r>
            <a:r>
              <a:rPr lang="en-US" sz="3100" dirty="0">
                <a:solidFill>
                  <a:srgbClr val="FFC000"/>
                </a:solidFill>
                <a:cs typeface="Calibri" panose="020F0502020204030204" pitchFamily="34" charset="0"/>
              </a:rPr>
              <a:t>two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baptisms (Spirit, 44; water, 47-48)</a:t>
            </a:r>
          </a:p>
          <a:p>
            <a:pPr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Eph.4:5: </a:t>
            </a:r>
            <a:r>
              <a:rPr lang="en-US" sz="3100" dirty="0">
                <a:solidFill>
                  <a:srgbClr val="FFC000"/>
                </a:solidFill>
                <a:cs typeface="Calibri" panose="020F0502020204030204" pitchFamily="34" charset="0"/>
              </a:rPr>
              <a:t>one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baptism</a:t>
            </a:r>
          </a:p>
          <a:p>
            <a:pPr marL="858838" lvl="1" indent="-401638">
              <a:spcBef>
                <a:spcPts val="20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rgbClr val="FFC000"/>
                </a:solidFill>
                <a:cs typeface="Calibri" panose="020F0502020204030204" pitchFamily="34" charset="0"/>
              </a:rPr>
              <a:t>1.</a:t>
            </a:r>
            <a:r>
              <a:rPr lang="en-US" sz="2700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Some time between Ac.10 and letter to Ephesians, one baptism had ceased.</a:t>
            </a:r>
          </a:p>
          <a:p>
            <a:pPr marL="858838" lvl="1" indent="-401638">
              <a:spcBef>
                <a:spcPts val="20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rgbClr val="FFC000"/>
                </a:solidFill>
                <a:cs typeface="Calibri" panose="020F0502020204030204" pitchFamily="34" charset="0"/>
              </a:rPr>
              <a:t>2.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Which baptism was still in effect as Paul wrote Ephesians (age-lasting baptism)?</a:t>
            </a:r>
          </a:p>
          <a:p>
            <a:pPr marL="858838" lvl="1" indent="-401638">
              <a:spcBef>
                <a:spcPts val="2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  <a:cs typeface="Calibri" panose="020F0502020204030204" pitchFamily="34" charset="0"/>
              </a:rPr>
              <a:t>3.	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Mt.28:19-20, age-lasting baptism.</a:t>
            </a:r>
            <a:endParaRPr lang="en-US" sz="27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lvl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7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14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Eph.4:5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685800"/>
            <a:ext cx="8455888" cy="579120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cs typeface="Calibri" panose="020F0502020204030204" pitchFamily="34" charset="0"/>
              </a:rPr>
              <a:t>Acts 2: two baptisms (Spirit, 1-4; water, 38…)</a:t>
            </a:r>
          </a:p>
          <a:p>
            <a:pPr>
              <a:spcBef>
                <a:spcPts val="2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cs typeface="Calibri" panose="020F0502020204030204" pitchFamily="34" charset="0"/>
              </a:rPr>
              <a:t>Ac.10: two baptisms (Spirit, 44; water, 47-48)</a:t>
            </a:r>
          </a:p>
          <a:p>
            <a:pPr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cs typeface="Calibri" panose="020F0502020204030204" pitchFamily="34" charset="0"/>
              </a:rPr>
              <a:t>Eph.4:5:  one baptism</a:t>
            </a:r>
          </a:p>
          <a:p>
            <a:pPr marL="858838" lvl="1" indent="-401638">
              <a:spcBef>
                <a:spcPts val="200"/>
              </a:spcBef>
              <a:spcAft>
                <a:spcPts val="600"/>
              </a:spcAft>
              <a:buNone/>
            </a:pPr>
            <a:endParaRPr lang="en-US" sz="27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CAAC975-1253-4BCA-BBC8-A7457B4D7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625845"/>
              </p:ext>
            </p:extLst>
          </p:nvPr>
        </p:nvGraphicFramePr>
        <p:xfrm>
          <a:off x="533400" y="2667000"/>
          <a:ext cx="8077200" cy="377952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392373424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732434283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532085193"/>
                    </a:ext>
                  </a:extLst>
                </a:gridCol>
              </a:tblGrid>
              <a:tr h="673025">
                <a:tc>
                  <a:txBody>
                    <a:bodyPr/>
                    <a:lstStyle/>
                    <a:p>
                      <a:pPr algn="ctr"/>
                      <a:r>
                        <a:rPr lang="en-US" sz="3100" b="0" dirty="0">
                          <a:solidFill>
                            <a:schemeClr val="bg1"/>
                          </a:solidFill>
                        </a:rPr>
                        <a:t>Holy Spirit baptism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0" dirty="0">
                          <a:solidFill>
                            <a:srgbClr val="FFFF00"/>
                          </a:solidFill>
                        </a:rPr>
                        <a:t>Mt.28:19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0" dirty="0">
                          <a:solidFill>
                            <a:srgbClr val="CCFFFF"/>
                          </a:solidFill>
                        </a:rPr>
                        <a:t>Water baptism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325465"/>
                  </a:ext>
                </a:extLst>
              </a:tr>
              <a:tr h="38992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/>
                          </a:solidFill>
                        </a:rPr>
                        <a:t>Administered by Lord, Jn.1:33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“baptizing them”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CCFFFF"/>
                          </a:solidFill>
                        </a:rPr>
                        <a:t>Administered by man, Ac.8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5964338"/>
                  </a:ext>
                </a:extLst>
              </a:tr>
              <a:tr h="38992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Promise, not command, Ac.1:2-8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baptizing them;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observe all things…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CCFFFF"/>
                          </a:solidFill>
                        </a:rPr>
                        <a:t>Command,</a:t>
                      </a:r>
                      <a:br>
                        <a:rPr lang="en-US" sz="2800" dirty="0">
                          <a:solidFill>
                            <a:srgbClr val="CCFFFF"/>
                          </a:solidFill>
                        </a:rPr>
                      </a:br>
                      <a:r>
                        <a:rPr lang="en-US" sz="2800" dirty="0">
                          <a:solidFill>
                            <a:srgbClr val="CCFFFF"/>
                          </a:solidFill>
                        </a:rPr>
                        <a:t>not promise, Ac.2:38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931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861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279B8D-B188-4D02-BFCA-1BFC31B71FFF}"/>
              </a:ext>
            </a:extLst>
          </p:cNvPr>
          <p:cNvSpPr/>
          <p:nvPr/>
        </p:nvSpPr>
        <p:spPr>
          <a:xfrm>
            <a:off x="2061033" y="524164"/>
            <a:ext cx="5029200" cy="46643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VI. </a:t>
            </a:r>
            <a:r>
              <a:rPr lang="en-US" sz="24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Administrator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3420163-9E1D-4CBC-B1A5-463B018A44DA}"/>
              </a:ext>
            </a:extLst>
          </p:cNvPr>
          <p:cNvSpPr/>
          <p:nvPr/>
        </p:nvSpPr>
        <p:spPr>
          <a:xfrm>
            <a:off x="1410856" y="3096492"/>
            <a:ext cx="6324599" cy="115223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X. </a:t>
            </a:r>
            <a:r>
              <a:rPr lang="en-US" sz="3600" u="none" dirty="0">
                <a:solidFill>
                  <a:srgbClr val="FFFF99"/>
                </a:solidFill>
                <a:latin typeface="Arial"/>
                <a:ea typeface="Verdana" panose="020B0604030504040204" pitchFamily="34" charset="0"/>
              </a:rPr>
              <a:t>Acts 2 does not fit Pentecostalism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D2BF564-F17C-4418-B0C6-C08F4695E440}"/>
              </a:ext>
            </a:extLst>
          </p:cNvPr>
          <p:cNvSpPr/>
          <p:nvPr/>
        </p:nvSpPr>
        <p:spPr>
          <a:xfrm>
            <a:off x="2057400" y="1152236"/>
            <a:ext cx="5029200" cy="46643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VII. </a:t>
            </a:r>
            <a:r>
              <a:rPr lang="en-US" sz="24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H.S. baptism: demonstration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933429-3FD2-41ED-8326-8E92AFCF31B5}"/>
              </a:ext>
            </a:extLst>
          </p:cNvPr>
          <p:cNvSpPr/>
          <p:nvPr/>
        </p:nvSpPr>
        <p:spPr>
          <a:xfrm>
            <a:off x="2057400" y="1782620"/>
            <a:ext cx="5029200" cy="46643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VIII. </a:t>
            </a:r>
            <a:r>
              <a:rPr lang="en-US" sz="24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God confirm false doctrines?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2C7EA93-652E-41A7-9E1B-DE8A612E24A0}"/>
              </a:ext>
            </a:extLst>
          </p:cNvPr>
          <p:cNvSpPr/>
          <p:nvPr/>
        </p:nvSpPr>
        <p:spPr>
          <a:xfrm>
            <a:off x="2057400" y="2429164"/>
            <a:ext cx="5029200" cy="46643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IX. 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There is one baptism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3200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457200"/>
          </a:xfrm>
        </p:spPr>
        <p:txBody>
          <a:bodyPr/>
          <a:lstStyle/>
          <a:p>
            <a:r>
              <a:rPr lang="en-US" sz="3300" dirty="0">
                <a:solidFill>
                  <a:schemeClr val="bg1"/>
                </a:solidFill>
              </a:rPr>
              <a:t>Acts 2 –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533400"/>
            <a:ext cx="8455888" cy="579120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  <a:t>Spirit came on apostles, not audience.</a:t>
            </a:r>
          </a:p>
          <a:p>
            <a:pPr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  <a:t>Languages, not babblings </a:t>
            </a: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(4, 6, 8, 11-12).</a:t>
            </a:r>
          </a:p>
          <a:p>
            <a:pPr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  <a:t>Speakers were Galileans </a:t>
            </a: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(7).  Cf. Ac.1:11.</a:t>
            </a:r>
          </a:p>
          <a:p>
            <a:pPr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  <a:t>Peter stood with the eleven </a:t>
            </a: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(14).</a:t>
            </a:r>
          </a:p>
          <a:p>
            <a:pPr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  <a:t>They prophesied </a:t>
            </a: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(2:16-21).   Do Pentecostals?</a:t>
            </a:r>
          </a:p>
          <a:p>
            <a:pPr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  <a:t>They were witnesses</a:t>
            </a: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 (32; 1:8,22-23; Jn.15:26f).</a:t>
            </a:r>
          </a:p>
          <a:p>
            <a:pPr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  <a:t>Audience questioned Peter / apostles </a:t>
            </a: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(37).</a:t>
            </a:r>
          </a:p>
          <a:p>
            <a:pPr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  <a:t>They continued in the apostles’ doctrine </a:t>
            </a: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(42).</a:t>
            </a:r>
          </a:p>
          <a:p>
            <a:pPr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  <a:t>No mention of H.S. baptism on audience.</a:t>
            </a:r>
          </a:p>
          <a:p>
            <a:pPr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  <a:t>Apostles did wonders and signs </a:t>
            </a: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(43). </a:t>
            </a:r>
          </a:p>
          <a:p>
            <a:pPr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12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279B8D-B188-4D02-BFCA-1BFC31B71FFF}"/>
              </a:ext>
            </a:extLst>
          </p:cNvPr>
          <p:cNvSpPr/>
          <p:nvPr/>
        </p:nvSpPr>
        <p:spPr>
          <a:xfrm>
            <a:off x="2061033" y="524164"/>
            <a:ext cx="5029200" cy="46643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VI. </a:t>
            </a:r>
            <a:r>
              <a:rPr lang="en-US" sz="24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Administrator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3420163-9E1D-4CBC-B1A5-463B018A44DA}"/>
              </a:ext>
            </a:extLst>
          </p:cNvPr>
          <p:cNvSpPr/>
          <p:nvPr/>
        </p:nvSpPr>
        <p:spPr>
          <a:xfrm>
            <a:off x="1410856" y="3791528"/>
            <a:ext cx="6324599" cy="115223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XI. </a:t>
            </a:r>
            <a:r>
              <a:rPr lang="en-US" sz="3600" u="none" dirty="0">
                <a:solidFill>
                  <a:srgbClr val="FFFF99"/>
                </a:solidFill>
                <a:latin typeface="Arial"/>
                <a:ea typeface="Verdana" panose="020B0604030504040204" pitchFamily="34" charset="0"/>
              </a:rPr>
              <a:t>A Test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D2BF564-F17C-4418-B0C6-C08F4695E440}"/>
              </a:ext>
            </a:extLst>
          </p:cNvPr>
          <p:cNvSpPr/>
          <p:nvPr/>
        </p:nvSpPr>
        <p:spPr>
          <a:xfrm>
            <a:off x="2057400" y="1152236"/>
            <a:ext cx="5029200" cy="46643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VII. </a:t>
            </a:r>
            <a:r>
              <a:rPr lang="en-US" sz="24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H.S. baptism: demonstration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933429-3FD2-41ED-8326-8E92AFCF31B5}"/>
              </a:ext>
            </a:extLst>
          </p:cNvPr>
          <p:cNvSpPr/>
          <p:nvPr/>
        </p:nvSpPr>
        <p:spPr>
          <a:xfrm>
            <a:off x="2057400" y="1782620"/>
            <a:ext cx="5029200" cy="46643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VIII. </a:t>
            </a:r>
            <a:r>
              <a:rPr lang="en-US" sz="24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God confirm false doctrines?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2C7EA93-652E-41A7-9E1B-DE8A612E24A0}"/>
              </a:ext>
            </a:extLst>
          </p:cNvPr>
          <p:cNvSpPr/>
          <p:nvPr/>
        </p:nvSpPr>
        <p:spPr>
          <a:xfrm>
            <a:off x="2057400" y="2429164"/>
            <a:ext cx="5029200" cy="46643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IX. 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There is one baptism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6CFB280-E057-41E6-8AE2-6E6256FCC64F}"/>
              </a:ext>
            </a:extLst>
          </p:cNvPr>
          <p:cNvSpPr/>
          <p:nvPr/>
        </p:nvSpPr>
        <p:spPr>
          <a:xfrm>
            <a:off x="2057400" y="3105728"/>
            <a:ext cx="5029200" cy="46643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X. 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Acts 2 does not fit . . .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6921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09600"/>
          </a:xfrm>
        </p:spPr>
        <p:txBody>
          <a:bodyPr/>
          <a:lstStyle/>
          <a:p>
            <a:r>
              <a:rPr lang="en-US" sz="3300" dirty="0">
                <a:solidFill>
                  <a:schemeClr val="bg1"/>
                </a:solidFill>
              </a:rPr>
              <a:t>1 John 4:1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685800"/>
            <a:ext cx="8455888" cy="5638800"/>
          </a:xfrm>
        </p:spPr>
        <p:txBody>
          <a:bodyPr/>
          <a:lstStyle/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Produce one ‘new revelation’ – will put it in . . .</a:t>
            </a:r>
          </a:p>
          <a:p>
            <a:pPr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spcBef>
                <a:spcPts val="2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Experiences do not prove a person is right with God:   Balaam . . .  Saul . . .  Caiaphas . . 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Experiences do not change Scripture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Dt.13:1-5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Mt.7:21-23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2 Th.2:10-12</a:t>
            </a:r>
          </a:p>
          <a:p>
            <a:pPr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1FE0DA5-1277-4DB7-B038-C01873BEC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170768"/>
              </p:ext>
            </p:extLst>
          </p:nvPr>
        </p:nvGraphicFramePr>
        <p:xfrm>
          <a:off x="685800" y="1463040"/>
          <a:ext cx="8111832" cy="518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14022080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261140434"/>
                    </a:ext>
                  </a:extLst>
                </a:gridCol>
                <a:gridCol w="4225632">
                  <a:extLst>
                    <a:ext uri="{9D8B030D-6E8A-4147-A177-3AD203B41FA5}">
                      <a16:colId xmlns:a16="http://schemas.microsoft.com/office/drawing/2014/main" val="2594975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400" b="0" dirty="0">
                          <a:solidFill>
                            <a:srgbClr val="FFC000"/>
                          </a:solidFill>
                        </a:rPr>
                        <a:t>1. </a:t>
                      </a:r>
                      <a:r>
                        <a:rPr lang="en-US" sz="2800" b="0" dirty="0"/>
                        <a:t>Bible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C000"/>
                          </a:solidFill>
                        </a:rPr>
                        <a:t>2. </a:t>
                      </a:r>
                      <a:r>
                        <a:rPr lang="en-US" sz="2800" b="0" dirty="0"/>
                        <a:t>Gal.1:6-9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C000"/>
                          </a:solidFill>
                        </a:rPr>
                        <a:t>3. </a:t>
                      </a:r>
                      <a:r>
                        <a:rPr lang="en-US" sz="2800" b="0" dirty="0"/>
                        <a:t>Discerned by reason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027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0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9" y="381000"/>
            <a:ext cx="5226941" cy="77585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Holy Spirit is a Person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9DF2275-CE4D-4557-8382-6D28916ABE37}"/>
              </a:ext>
            </a:extLst>
          </p:cNvPr>
          <p:cNvSpPr/>
          <p:nvPr/>
        </p:nvSpPr>
        <p:spPr>
          <a:xfrm>
            <a:off x="1959685" y="1357745"/>
            <a:ext cx="5226941" cy="77585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H.S. Baptism: </a:t>
            </a:r>
            <a:br>
              <a:rPr lang="en-US" sz="2400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w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hat Is the Issue?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4646900-4306-498C-B1F9-F299FBDBAEFE}"/>
              </a:ext>
            </a:extLst>
          </p:cNvPr>
          <p:cNvSpPr/>
          <p:nvPr/>
        </p:nvSpPr>
        <p:spPr>
          <a:xfrm>
            <a:off x="1962728" y="2348345"/>
            <a:ext cx="5226941" cy="77585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Terminology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11869B8-1B5E-42C9-A09C-7CCCEC1C3B45}"/>
              </a:ext>
            </a:extLst>
          </p:cNvPr>
          <p:cNvSpPr/>
          <p:nvPr/>
        </p:nvSpPr>
        <p:spPr>
          <a:xfrm>
            <a:off x="1962728" y="3338945"/>
            <a:ext cx="5226941" cy="77585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IV. </a:t>
            </a:r>
            <a:r>
              <a:rPr lang="en-US" sz="2400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Purpose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8864D80-D0E8-4DF2-853E-BE1D258288BE}"/>
              </a:ext>
            </a:extLst>
          </p:cNvPr>
          <p:cNvSpPr/>
          <p:nvPr/>
        </p:nvSpPr>
        <p:spPr>
          <a:xfrm>
            <a:off x="1962728" y="4329545"/>
            <a:ext cx="5226941" cy="77585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Recipients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461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279B8D-B188-4D02-BFCA-1BFC31B71FFF}"/>
              </a:ext>
            </a:extLst>
          </p:cNvPr>
          <p:cNvSpPr/>
          <p:nvPr/>
        </p:nvSpPr>
        <p:spPr>
          <a:xfrm>
            <a:off x="1417780" y="524164"/>
            <a:ext cx="6324599" cy="115223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VI. </a:t>
            </a:r>
            <a:r>
              <a:rPr lang="en-US" sz="3600" u="none" dirty="0">
                <a:solidFill>
                  <a:srgbClr val="FFFF99"/>
                </a:solidFill>
                <a:latin typeface="Arial"/>
                <a:ea typeface="Verdana" panose="020B0604030504040204" pitchFamily="34" charset="0"/>
              </a:rPr>
              <a:t>Administrator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53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Who baptized in Holy Spirit?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685800"/>
            <a:ext cx="8305800" cy="5791200"/>
          </a:xfrm>
        </p:spPr>
        <p:txBody>
          <a:bodyPr/>
          <a:lstStyle/>
          <a:p>
            <a:pPr marL="0" indent="0" algn="ctr">
              <a:spcAft>
                <a:spcPts val="500"/>
              </a:spcAft>
              <a:buNone/>
            </a:pPr>
            <a:r>
              <a:rPr lang="en-US" sz="33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Mt.3:9-12 – </a:t>
            </a:r>
            <a:r>
              <a:rPr lang="en-US" sz="3300" dirty="0">
                <a:solidFill>
                  <a:srgbClr val="FFFF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Does not reveal who will </a:t>
            </a:r>
            <a:r>
              <a:rPr 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receive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Holy Spirit baptism, but Who will </a:t>
            </a:r>
            <a:r>
              <a:rPr 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dispense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it</a:t>
            </a:r>
          </a:p>
          <a:p>
            <a:pPr marL="461963" indent="-461963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9: </a:t>
            </a:r>
            <a:r>
              <a:rPr 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God could raise up children from stones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.  Does He?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If we deny that someone today can raise the dead, he responds, “</a:t>
            </a:r>
            <a:r>
              <a:rPr 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You’re denying power of God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!”  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NOT matter of power, but God’s will.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Do you believe God is making people out of stones?  </a:t>
            </a:r>
          </a:p>
        </p:txBody>
      </p:sp>
    </p:spTree>
    <p:extLst>
      <p:ext uri="{BB962C8B-B14F-4D97-AF65-F5344CB8AC3E}">
        <p14:creationId xmlns:p14="http://schemas.microsoft.com/office/powerpoint/2010/main" val="343576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Who baptized in Holy Spirit?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685800"/>
            <a:ext cx="8305800" cy="57912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sz="33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Mt.3:9-12 – </a:t>
            </a:r>
            <a:r>
              <a:rPr lang="en-US" sz="3300" dirty="0">
                <a:solidFill>
                  <a:srgbClr val="FFFF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Does not reveal who will </a:t>
            </a:r>
            <a:r>
              <a:rPr 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receive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Holy Spirit baptism, but Who will </a:t>
            </a:r>
            <a:r>
              <a:rPr 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dispense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it</a:t>
            </a:r>
          </a:p>
          <a:p>
            <a:pPr marL="461963" indent="-461963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10: clear reference to enemies of God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Explains why he uses word “fire”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11a: </a:t>
            </a:r>
            <a:r>
              <a:rPr 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“you”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– who?  People of vv.7-9?  No!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11b-12: </a:t>
            </a:r>
            <a:r>
              <a:rPr 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“fire”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(three times, vv.10-12)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Ax…root…cut down…fire…    Blessing?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12: chaff…unquenchable fire…  Blessing? </a:t>
            </a: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(Ps.1:4)</a:t>
            </a:r>
          </a:p>
        </p:txBody>
      </p:sp>
    </p:spTree>
    <p:extLst>
      <p:ext uri="{BB962C8B-B14F-4D97-AF65-F5344CB8AC3E}">
        <p14:creationId xmlns:p14="http://schemas.microsoft.com/office/powerpoint/2010/main" val="295389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Who baptized in Holy Spirit?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685800"/>
            <a:ext cx="8305800" cy="57912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sz="33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Mt.3:9-12 – </a:t>
            </a:r>
            <a:r>
              <a:rPr lang="en-US" sz="3300" dirty="0">
                <a:solidFill>
                  <a:srgbClr val="FFFF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Does not reveal who will </a:t>
            </a:r>
            <a:r>
              <a:rPr 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receive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Holy Spirit baptism, but Who will </a:t>
            </a:r>
            <a:r>
              <a:rPr 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dispense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it</a:t>
            </a:r>
          </a:p>
          <a:p>
            <a:pPr marL="461963" indent="-461963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What is John’s point?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Jesus has power to baptize in Holy Spirit and to baptize in fire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Both promises speak of </a:t>
            </a:r>
            <a:r>
              <a:rPr 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administrator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, </a:t>
            </a:r>
            <a:r>
              <a:rPr 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not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recipients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of the baptism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Ac.1:2-8 specifies the recipients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Lk.3:15, people wondered: is John the Messiah?   No!   V.16</a:t>
            </a:r>
          </a:p>
        </p:txBody>
      </p:sp>
    </p:spTree>
    <p:extLst>
      <p:ext uri="{BB962C8B-B14F-4D97-AF65-F5344CB8AC3E}">
        <p14:creationId xmlns:p14="http://schemas.microsoft.com/office/powerpoint/2010/main" val="39946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279B8D-B188-4D02-BFCA-1BFC31B71FFF}"/>
              </a:ext>
            </a:extLst>
          </p:cNvPr>
          <p:cNvSpPr/>
          <p:nvPr/>
        </p:nvSpPr>
        <p:spPr>
          <a:xfrm>
            <a:off x="2204197" y="524164"/>
            <a:ext cx="4751765" cy="46643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VI. </a:t>
            </a:r>
            <a:r>
              <a:rPr lang="en-US" sz="24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Administrator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3420163-9E1D-4CBC-B1A5-463B018A44DA}"/>
              </a:ext>
            </a:extLst>
          </p:cNvPr>
          <p:cNvSpPr/>
          <p:nvPr/>
        </p:nvSpPr>
        <p:spPr>
          <a:xfrm>
            <a:off x="1410856" y="1143000"/>
            <a:ext cx="6324599" cy="115223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VII. </a:t>
            </a:r>
            <a: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Holy </a:t>
            </a:r>
            <a:r>
              <a:rPr kumimoji="0" lang="en-US" sz="3600" b="0" i="0" strike="noStrike" kern="1200" cap="none" spc="0" normalizeH="0" baseline="0" noProof="0" dirty="0" err="1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Spi</a:t>
            </a:r>
            <a:r>
              <a:rPr lang="en-US" sz="3600" dirty="0" err="1">
                <a:solidFill>
                  <a:srgbClr val="FFFF99"/>
                </a:solidFill>
                <a:latin typeface="Arial"/>
                <a:ea typeface="Verdana" panose="020B0604030504040204" pitchFamily="34" charset="0"/>
              </a:rPr>
              <a:t>rit</a:t>
            </a:r>
            <a:r>
              <a:rPr lang="en-US" sz="3600" dirty="0">
                <a:solidFill>
                  <a:srgbClr val="FFFF99"/>
                </a:solidFill>
                <a:latin typeface="Arial"/>
                <a:ea typeface="Verdana" panose="020B0604030504040204" pitchFamily="34" charset="0"/>
              </a:rPr>
              <a:t> baptism – a matter for demons</a:t>
            </a:r>
            <a:r>
              <a:rPr lang="en-US" sz="3600" u="none" dirty="0">
                <a:solidFill>
                  <a:srgbClr val="FFFF99"/>
                </a:solidFill>
                <a:latin typeface="Arial"/>
                <a:ea typeface="Verdana" panose="020B0604030504040204" pitchFamily="34" charset="0"/>
              </a:rPr>
              <a:t>tration…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61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Apostles proved their claims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312" y="685800"/>
            <a:ext cx="8382000" cy="586740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Speak languages they never studied, Ac.2. 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Heal lame man who had no faith and had never walked, Ac.3.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Strike a person dead, Ac.5.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Impart miraculous gifts, Ac.8:14-18.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Raise the dead, Ac.9:36-41; 20:9-12.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Strike a man blind, Ac.13:11.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Cast out demons, Ac.19:12.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Receive poisonous bite, no harm, Ac.28:3-6.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Speak w/o taking thought, Mt.10:19. </a:t>
            </a:r>
          </a:p>
        </p:txBody>
      </p:sp>
    </p:spTree>
    <p:extLst>
      <p:ext uri="{BB962C8B-B14F-4D97-AF65-F5344CB8AC3E}">
        <p14:creationId xmlns:p14="http://schemas.microsoft.com/office/powerpoint/2010/main" val="232057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279B8D-B188-4D02-BFCA-1BFC31B71FFF}"/>
              </a:ext>
            </a:extLst>
          </p:cNvPr>
          <p:cNvSpPr/>
          <p:nvPr/>
        </p:nvSpPr>
        <p:spPr>
          <a:xfrm>
            <a:off x="2137233" y="524164"/>
            <a:ext cx="4886036" cy="46643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VI. </a:t>
            </a:r>
            <a:r>
              <a:rPr lang="en-US" sz="24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Administrator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3420163-9E1D-4CBC-B1A5-463B018A44DA}"/>
              </a:ext>
            </a:extLst>
          </p:cNvPr>
          <p:cNvSpPr/>
          <p:nvPr/>
        </p:nvSpPr>
        <p:spPr>
          <a:xfrm>
            <a:off x="1410856" y="1801092"/>
            <a:ext cx="6324599" cy="115223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VIII. </a:t>
            </a:r>
            <a: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Does God confirm</a:t>
            </a:r>
            <a:b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</a:br>
            <a: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false doctrines?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D2BF564-F17C-4418-B0C6-C08F4695E440}"/>
              </a:ext>
            </a:extLst>
          </p:cNvPr>
          <p:cNvSpPr/>
          <p:nvPr/>
        </p:nvSpPr>
        <p:spPr>
          <a:xfrm>
            <a:off x="2133600" y="1152236"/>
            <a:ext cx="4886036" cy="46643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VII. </a:t>
            </a:r>
            <a:r>
              <a:rPr lang="en-US" sz="24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H.S. baptism: demonstration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90988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1754</TotalTime>
  <Words>950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Verdana</vt:lpstr>
      <vt:lpstr>Wingdings</vt:lpstr>
      <vt:lpstr>1_Default Design</vt:lpstr>
      <vt:lpstr>PowerPoint Presentation</vt:lpstr>
      <vt:lpstr>PowerPoint Presentation</vt:lpstr>
      <vt:lpstr>PowerPoint Presentation</vt:lpstr>
      <vt:lpstr>Who baptized in Holy Spirit?</vt:lpstr>
      <vt:lpstr>Who baptized in Holy Spirit?</vt:lpstr>
      <vt:lpstr>Who baptized in Holy Spirit?</vt:lpstr>
      <vt:lpstr>PowerPoint Presentation</vt:lpstr>
      <vt:lpstr>Apostles proved their claims</vt:lpstr>
      <vt:lpstr>PowerPoint Presentation</vt:lpstr>
      <vt:lpstr>Claims / Evidence of one group equal others</vt:lpstr>
      <vt:lpstr>PowerPoint Presentation</vt:lpstr>
      <vt:lpstr>Eph.4:5</vt:lpstr>
      <vt:lpstr>Eph.4:5</vt:lpstr>
      <vt:lpstr>PowerPoint Presentation</vt:lpstr>
      <vt:lpstr>Acts 2 – </vt:lpstr>
      <vt:lpstr>PowerPoint Presentation</vt:lpstr>
      <vt:lpstr>1 John 4:1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james johnson</cp:lastModifiedBy>
  <cp:revision>67</cp:revision>
  <dcterms:created xsi:type="dcterms:W3CDTF">2008-11-06T23:35:45Z</dcterms:created>
  <dcterms:modified xsi:type="dcterms:W3CDTF">2021-11-19T14:07:07Z</dcterms:modified>
</cp:coreProperties>
</file>