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83" r:id="rId2"/>
    <p:sldId id="541" r:id="rId3"/>
    <p:sldId id="258" r:id="rId4"/>
    <p:sldId id="574" r:id="rId5"/>
    <p:sldId id="575" r:id="rId6"/>
    <p:sldId id="576" r:id="rId7"/>
    <p:sldId id="543" r:id="rId8"/>
    <p:sldId id="544" r:id="rId9"/>
    <p:sldId id="568" r:id="rId10"/>
    <p:sldId id="577" r:id="rId11"/>
    <p:sldId id="569" r:id="rId12"/>
    <p:sldId id="570" r:id="rId13"/>
    <p:sldId id="578" r:id="rId14"/>
    <p:sldId id="571" r:id="rId15"/>
    <p:sldId id="579" r:id="rId16"/>
    <p:sldId id="580" r:id="rId17"/>
    <p:sldId id="559" r:id="rId18"/>
    <p:sldId id="581" r:id="rId19"/>
    <p:sldId id="57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CC"/>
    <a:srgbClr val="CCFFFF"/>
    <a:srgbClr val="FFFF99"/>
    <a:srgbClr val="000066"/>
    <a:srgbClr val="CC33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 Johnson" userId="2df4d96252200d5b" providerId="LiveId" clId="{99F1D5F0-CF18-4BC7-8565-CEF95D6E85DD}"/>
    <pc:docChg chg="delSld delMainMaster">
      <pc:chgData name="Ty Johnson" userId="2df4d96252200d5b" providerId="LiveId" clId="{99F1D5F0-CF18-4BC7-8565-CEF95D6E85DD}" dt="2021-12-10T22:49:43.746" v="1" actId="47"/>
      <pc:docMkLst>
        <pc:docMk/>
      </pc:docMkLst>
      <pc:sldChg chg="del">
        <pc:chgData name="Ty Johnson" userId="2df4d96252200d5b" providerId="LiveId" clId="{99F1D5F0-CF18-4BC7-8565-CEF95D6E85DD}" dt="2021-12-10T22:49:43.746" v="1" actId="47"/>
        <pc:sldMkLst>
          <pc:docMk/>
          <pc:sldMk cId="0" sldId="257"/>
        </pc:sldMkLst>
      </pc:sldChg>
      <pc:sldChg chg="del">
        <pc:chgData name="Ty Johnson" userId="2df4d96252200d5b" providerId="LiveId" clId="{99F1D5F0-CF18-4BC7-8565-CEF95D6E85DD}" dt="2021-12-10T22:49:39.391" v="0" actId="47"/>
        <pc:sldMkLst>
          <pc:docMk/>
          <pc:sldMk cId="1456885882" sldId="301"/>
        </pc:sldMkLst>
      </pc:sldChg>
      <pc:sldChg chg="del">
        <pc:chgData name="Ty Johnson" userId="2df4d96252200d5b" providerId="LiveId" clId="{99F1D5F0-CF18-4BC7-8565-CEF95D6E85DD}" dt="2021-12-10T22:49:39.391" v="0" actId="47"/>
        <pc:sldMkLst>
          <pc:docMk/>
          <pc:sldMk cId="297008950" sldId="365"/>
        </pc:sldMkLst>
      </pc:sldChg>
      <pc:sldChg chg="del">
        <pc:chgData name="Ty Johnson" userId="2df4d96252200d5b" providerId="LiveId" clId="{99F1D5F0-CF18-4BC7-8565-CEF95D6E85DD}" dt="2021-12-10T22:49:39.391" v="0" actId="47"/>
        <pc:sldMkLst>
          <pc:docMk/>
          <pc:sldMk cId="303232138" sldId="582"/>
        </pc:sldMkLst>
      </pc:sldChg>
      <pc:sldMasterChg chg="del delSldLayout">
        <pc:chgData name="Ty Johnson" userId="2df4d96252200d5b" providerId="LiveId" clId="{99F1D5F0-CF18-4BC7-8565-CEF95D6E85DD}" dt="2021-12-10T22:49:39.391" v="0" actId="47"/>
        <pc:sldMasterMkLst>
          <pc:docMk/>
          <pc:sldMasterMk cId="170064628" sldId="2147483672"/>
        </pc:sldMasterMkLst>
        <pc:sldLayoutChg chg="del">
          <pc:chgData name="Ty Johnson" userId="2df4d96252200d5b" providerId="LiveId" clId="{99F1D5F0-CF18-4BC7-8565-CEF95D6E85DD}" dt="2021-12-10T22:49:39.391" v="0" actId="47"/>
          <pc:sldLayoutMkLst>
            <pc:docMk/>
            <pc:sldMasterMk cId="170064628" sldId="2147483672"/>
            <pc:sldLayoutMk cId="2926307675" sldId="2147483673"/>
          </pc:sldLayoutMkLst>
        </pc:sldLayoutChg>
        <pc:sldLayoutChg chg="del">
          <pc:chgData name="Ty Johnson" userId="2df4d96252200d5b" providerId="LiveId" clId="{99F1D5F0-CF18-4BC7-8565-CEF95D6E85DD}" dt="2021-12-10T22:49:39.391" v="0" actId="47"/>
          <pc:sldLayoutMkLst>
            <pc:docMk/>
            <pc:sldMasterMk cId="170064628" sldId="2147483672"/>
            <pc:sldLayoutMk cId="2321229335" sldId="2147483674"/>
          </pc:sldLayoutMkLst>
        </pc:sldLayoutChg>
        <pc:sldLayoutChg chg="del">
          <pc:chgData name="Ty Johnson" userId="2df4d96252200d5b" providerId="LiveId" clId="{99F1D5F0-CF18-4BC7-8565-CEF95D6E85DD}" dt="2021-12-10T22:49:39.391" v="0" actId="47"/>
          <pc:sldLayoutMkLst>
            <pc:docMk/>
            <pc:sldMasterMk cId="170064628" sldId="2147483672"/>
            <pc:sldLayoutMk cId="373912380" sldId="2147483675"/>
          </pc:sldLayoutMkLst>
        </pc:sldLayoutChg>
        <pc:sldLayoutChg chg="del">
          <pc:chgData name="Ty Johnson" userId="2df4d96252200d5b" providerId="LiveId" clId="{99F1D5F0-CF18-4BC7-8565-CEF95D6E85DD}" dt="2021-12-10T22:49:39.391" v="0" actId="47"/>
          <pc:sldLayoutMkLst>
            <pc:docMk/>
            <pc:sldMasterMk cId="170064628" sldId="2147483672"/>
            <pc:sldLayoutMk cId="1695201190" sldId="2147483676"/>
          </pc:sldLayoutMkLst>
        </pc:sldLayoutChg>
        <pc:sldLayoutChg chg="del">
          <pc:chgData name="Ty Johnson" userId="2df4d96252200d5b" providerId="LiveId" clId="{99F1D5F0-CF18-4BC7-8565-CEF95D6E85DD}" dt="2021-12-10T22:49:39.391" v="0" actId="47"/>
          <pc:sldLayoutMkLst>
            <pc:docMk/>
            <pc:sldMasterMk cId="170064628" sldId="2147483672"/>
            <pc:sldLayoutMk cId="971187524" sldId="2147483677"/>
          </pc:sldLayoutMkLst>
        </pc:sldLayoutChg>
        <pc:sldLayoutChg chg="del">
          <pc:chgData name="Ty Johnson" userId="2df4d96252200d5b" providerId="LiveId" clId="{99F1D5F0-CF18-4BC7-8565-CEF95D6E85DD}" dt="2021-12-10T22:49:39.391" v="0" actId="47"/>
          <pc:sldLayoutMkLst>
            <pc:docMk/>
            <pc:sldMasterMk cId="170064628" sldId="2147483672"/>
            <pc:sldLayoutMk cId="4238793946" sldId="2147483678"/>
          </pc:sldLayoutMkLst>
        </pc:sldLayoutChg>
        <pc:sldLayoutChg chg="del">
          <pc:chgData name="Ty Johnson" userId="2df4d96252200d5b" providerId="LiveId" clId="{99F1D5F0-CF18-4BC7-8565-CEF95D6E85DD}" dt="2021-12-10T22:49:39.391" v="0" actId="47"/>
          <pc:sldLayoutMkLst>
            <pc:docMk/>
            <pc:sldMasterMk cId="170064628" sldId="2147483672"/>
            <pc:sldLayoutMk cId="2315995287" sldId="2147483679"/>
          </pc:sldLayoutMkLst>
        </pc:sldLayoutChg>
        <pc:sldLayoutChg chg="del">
          <pc:chgData name="Ty Johnson" userId="2df4d96252200d5b" providerId="LiveId" clId="{99F1D5F0-CF18-4BC7-8565-CEF95D6E85DD}" dt="2021-12-10T22:49:39.391" v="0" actId="47"/>
          <pc:sldLayoutMkLst>
            <pc:docMk/>
            <pc:sldMasterMk cId="170064628" sldId="2147483672"/>
            <pc:sldLayoutMk cId="1844378463" sldId="2147483680"/>
          </pc:sldLayoutMkLst>
        </pc:sldLayoutChg>
        <pc:sldLayoutChg chg="del">
          <pc:chgData name="Ty Johnson" userId="2df4d96252200d5b" providerId="LiveId" clId="{99F1D5F0-CF18-4BC7-8565-CEF95D6E85DD}" dt="2021-12-10T22:49:39.391" v="0" actId="47"/>
          <pc:sldLayoutMkLst>
            <pc:docMk/>
            <pc:sldMasterMk cId="170064628" sldId="2147483672"/>
            <pc:sldLayoutMk cId="3309443818" sldId="2147483681"/>
          </pc:sldLayoutMkLst>
        </pc:sldLayoutChg>
        <pc:sldLayoutChg chg="del">
          <pc:chgData name="Ty Johnson" userId="2df4d96252200d5b" providerId="LiveId" clId="{99F1D5F0-CF18-4BC7-8565-CEF95D6E85DD}" dt="2021-12-10T22:49:39.391" v="0" actId="47"/>
          <pc:sldLayoutMkLst>
            <pc:docMk/>
            <pc:sldMasterMk cId="170064628" sldId="2147483672"/>
            <pc:sldLayoutMk cId="2544066808" sldId="2147483682"/>
          </pc:sldLayoutMkLst>
        </pc:sldLayoutChg>
        <pc:sldLayoutChg chg="del">
          <pc:chgData name="Ty Johnson" userId="2df4d96252200d5b" providerId="LiveId" clId="{99F1D5F0-CF18-4BC7-8565-CEF95D6E85DD}" dt="2021-12-10T22:49:39.391" v="0" actId="47"/>
          <pc:sldLayoutMkLst>
            <pc:docMk/>
            <pc:sldMasterMk cId="170064628" sldId="2147483672"/>
            <pc:sldLayoutMk cId="205870446" sldId="214748368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77806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102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1859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91667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28576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0109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21804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93714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48234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79035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7997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942018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274638"/>
            <a:ext cx="8229600" cy="792162"/>
          </a:xfrm>
        </p:spPr>
        <p:txBody>
          <a:bodyPr/>
          <a:lstStyle/>
          <a:p>
            <a:pPr eaLnBrk="1" hangingPunct="1"/>
            <a:br>
              <a:rPr lang="en-US" altLang="en-US" sz="2400" dirty="0">
                <a:solidFill>
                  <a:schemeClr val="bg1"/>
                </a:solidFill>
              </a:rPr>
            </a:br>
            <a:br>
              <a:rPr lang="en-US" altLang="en-US" sz="2400" dirty="0">
                <a:solidFill>
                  <a:schemeClr val="bg1"/>
                </a:solidFill>
              </a:rPr>
            </a:br>
            <a:br>
              <a:rPr lang="en-US" altLang="en-US" sz="2400" dirty="0">
                <a:solidFill>
                  <a:schemeClr val="bg1"/>
                </a:solidFill>
              </a:rPr>
            </a:br>
            <a:br>
              <a:rPr lang="en-US" altLang="en-US" sz="2400" dirty="0">
                <a:solidFill>
                  <a:schemeClr val="bg1"/>
                </a:solidFill>
              </a:rPr>
            </a:br>
            <a:br>
              <a:rPr lang="en-US" altLang="en-US" sz="2400" dirty="0">
                <a:solidFill>
                  <a:schemeClr val="bg1"/>
                </a:solidFill>
              </a:rPr>
            </a:br>
            <a:br>
              <a:rPr lang="en-US" altLang="en-US" sz="2400" dirty="0">
                <a:solidFill>
                  <a:schemeClr val="bg1"/>
                </a:solidFill>
              </a:rPr>
            </a:br>
            <a:br>
              <a:rPr lang="en-US" altLang="en-US" sz="2400" dirty="0">
                <a:solidFill>
                  <a:schemeClr val="bg1"/>
                </a:solidFill>
              </a:rPr>
            </a:br>
            <a:br>
              <a:rPr lang="en-US" altLang="en-US" sz="2400" dirty="0">
                <a:solidFill>
                  <a:schemeClr val="bg1"/>
                </a:solidFill>
              </a:rPr>
            </a:br>
            <a:r>
              <a:rPr lang="en-US" altLang="en-US" sz="3200" dirty="0">
                <a:solidFill>
                  <a:schemeClr val="bg1"/>
                </a:solidFill>
              </a:rPr>
              <a:t>Tomb of</a:t>
            </a:r>
            <a:r>
              <a:rPr lang="en-US" altLang="en-US" sz="2400" dirty="0">
                <a:solidFill>
                  <a:schemeClr val="bg1"/>
                </a:solidFill>
              </a:rPr>
              <a:t> </a:t>
            </a:r>
            <a:r>
              <a:rPr lang="en-US" altLang="en-US" sz="3200" dirty="0">
                <a:solidFill>
                  <a:schemeClr val="bg1"/>
                </a:solidFill>
              </a:rPr>
              <a:t>Cyrus, the Great, </a:t>
            </a:r>
            <a:r>
              <a:rPr lang="en-US" altLang="en-US" sz="3000" dirty="0">
                <a:solidFill>
                  <a:schemeClr val="bg1"/>
                </a:solidFill>
              </a:rPr>
              <a:t>d. 530 BC</a:t>
            </a:r>
            <a:br>
              <a:rPr lang="en-US" altLang="en-US" sz="2400" dirty="0">
                <a:solidFill>
                  <a:schemeClr val="bg1"/>
                </a:solidFill>
              </a:rPr>
            </a:br>
            <a:br>
              <a:rPr lang="en-US" altLang="en-US" sz="2400" dirty="0">
                <a:solidFill>
                  <a:schemeClr val="bg1"/>
                </a:solidFill>
              </a:rPr>
            </a:br>
            <a:br>
              <a:rPr lang="en-US" altLang="en-US" sz="2400" dirty="0">
                <a:solidFill>
                  <a:schemeClr val="bg1"/>
                </a:solidFill>
              </a:rPr>
            </a:br>
            <a:br>
              <a:rPr lang="en-US" altLang="en-US" sz="2400" dirty="0">
                <a:solidFill>
                  <a:schemeClr val="bg1"/>
                </a:solidFill>
              </a:rPr>
            </a:br>
            <a:br>
              <a:rPr lang="en-US" altLang="en-US" sz="2400" dirty="0">
                <a:solidFill>
                  <a:schemeClr val="bg1"/>
                </a:solidFill>
              </a:rPr>
            </a:br>
            <a:br>
              <a:rPr lang="en-US" altLang="en-US" sz="2400" dirty="0">
                <a:solidFill>
                  <a:schemeClr val="bg1"/>
                </a:solidFill>
              </a:rPr>
            </a:br>
            <a:br>
              <a:rPr lang="en-US" altLang="en-US" sz="2400" dirty="0">
                <a:solidFill>
                  <a:schemeClr val="bg1"/>
                </a:solidFill>
              </a:rPr>
            </a:br>
            <a:br>
              <a:rPr lang="en-US" altLang="en-US" sz="2400" dirty="0">
                <a:solidFill>
                  <a:schemeClr val="bg1"/>
                </a:solidFill>
              </a:rPr>
            </a:br>
            <a:endParaRPr lang="en-US" altLang="en-US" sz="2400" dirty="0">
              <a:solidFill>
                <a:schemeClr val="bg1"/>
              </a:solidFill>
            </a:endParaRPr>
          </a:p>
        </p:txBody>
      </p:sp>
      <p:pic>
        <p:nvPicPr>
          <p:cNvPr id="3" name="Content Placeholder 2">
            <a:extLst>
              <a:ext uri="{FF2B5EF4-FFF2-40B4-BE49-F238E27FC236}">
                <a16:creationId xmlns:a16="http://schemas.microsoft.com/office/drawing/2014/main" id="{4CB75A4C-1B26-41B4-8F8F-C7AB37D78370}"/>
              </a:ext>
            </a:extLst>
          </p:cNvPr>
          <p:cNvPicPr>
            <a:picLocks noGrp="1" noChangeAspect="1"/>
          </p:cNvPicPr>
          <p:nvPr>
            <p:ph idx="1"/>
          </p:nvPr>
        </p:nvPicPr>
        <p:blipFill>
          <a:blip r:embed="rId2"/>
          <a:stretch>
            <a:fillRect/>
          </a:stretch>
        </p:blipFill>
        <p:spPr>
          <a:xfrm>
            <a:off x="418931" y="2531037"/>
            <a:ext cx="3548504" cy="2622282"/>
          </a:xfrm>
          <a:prstGeom prst="rect">
            <a:avLst/>
          </a:prstGeom>
        </p:spPr>
      </p:pic>
      <p:sp>
        <p:nvSpPr>
          <p:cNvPr id="4" name="Rectangle 3">
            <a:extLst>
              <a:ext uri="{FF2B5EF4-FFF2-40B4-BE49-F238E27FC236}">
                <a16:creationId xmlns:a16="http://schemas.microsoft.com/office/drawing/2014/main" id="{F5E13D43-0BEE-4B48-9D04-DF84E8EF8F1E}"/>
              </a:ext>
            </a:extLst>
          </p:cNvPr>
          <p:cNvSpPr/>
          <p:nvPr/>
        </p:nvSpPr>
        <p:spPr>
          <a:xfrm>
            <a:off x="4740374" y="1295399"/>
            <a:ext cx="3946426" cy="5105401"/>
          </a:xfrm>
          <a:prstGeom prst="rect">
            <a:avLst/>
          </a:prstGeom>
          <a:solidFill>
            <a:schemeClr val="tx1"/>
          </a:solidFill>
          <a:ln w="6350">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u="sng" dirty="0">
                <a:solidFill>
                  <a:srgbClr val="FFFFCC"/>
                </a:solidFill>
              </a:rPr>
              <a:t>Pasargadae</a:t>
            </a:r>
          </a:p>
          <a:p>
            <a:pPr algn="ctr"/>
            <a:r>
              <a:rPr lang="en-US" sz="3000" dirty="0"/>
              <a:t>Visited by Alexander the Great.</a:t>
            </a:r>
          </a:p>
          <a:p>
            <a:pPr algn="ctr"/>
            <a:r>
              <a:rPr lang="en-US" sz="3000" dirty="0"/>
              <a:t>Came to pay tribute.</a:t>
            </a:r>
          </a:p>
          <a:p>
            <a:pPr algn="ctr"/>
            <a:r>
              <a:rPr lang="en-US" sz="3000" dirty="0"/>
              <a:t>Tomb was recently ransacked.</a:t>
            </a:r>
          </a:p>
          <a:p>
            <a:pPr algn="ctr"/>
            <a:r>
              <a:rPr lang="en-US" sz="3000" dirty="0"/>
              <a:t>Alexander was furious.</a:t>
            </a:r>
          </a:p>
          <a:p>
            <a:pPr algn="ctr"/>
            <a:r>
              <a:rPr lang="en-US" sz="3000" dirty="0"/>
              <a:t>Cyrus knew nothing / did nothing.</a:t>
            </a:r>
          </a:p>
          <a:p>
            <a:pPr algn="ctr"/>
            <a:r>
              <a:rPr lang="en-US" sz="3000" dirty="0"/>
              <a:t>Death does that…</a:t>
            </a:r>
          </a:p>
        </p:txBody>
      </p:sp>
    </p:spTree>
    <p:extLst>
      <p:ext uri="{BB962C8B-B14F-4D97-AF65-F5344CB8AC3E}">
        <p14:creationId xmlns:p14="http://schemas.microsoft.com/office/powerpoint/2010/main" val="3820151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0"/>
            <a:ext cx="8229600" cy="533400"/>
          </a:xfrm>
        </p:spPr>
        <p:txBody>
          <a:bodyPr/>
          <a:lstStyle/>
          <a:p>
            <a:r>
              <a:rPr lang="en-US" altLang="en-US" sz="3400" dirty="0">
                <a:solidFill>
                  <a:srgbClr val="FFFFCC"/>
                </a:solidFill>
                <a:effectLst>
                  <a:outerShdw blurRad="38100" dist="38100" dir="2700000" algn="tl">
                    <a:srgbClr val="000000"/>
                  </a:outerShdw>
                </a:effectLst>
              </a:rPr>
              <a:t>Witnesses </a:t>
            </a:r>
            <a:r>
              <a:rPr lang="en-US" altLang="en-US" sz="2400" dirty="0">
                <a:solidFill>
                  <a:srgbClr val="00B0F0"/>
                </a:solidFill>
                <a:effectLst>
                  <a:outerShdw blurRad="38100" dist="38100" dir="2700000" algn="tl">
                    <a:srgbClr val="000000"/>
                  </a:outerShdw>
                </a:effectLst>
              </a:rPr>
              <a:t>(2) </a:t>
            </a:r>
            <a:endParaRPr lang="en-US" altLang="en-US" sz="3400" dirty="0">
              <a:solidFill>
                <a:srgbClr val="00B0F0"/>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457200" y="762000"/>
            <a:ext cx="8229600" cy="5791200"/>
          </a:xfrm>
        </p:spPr>
        <p:txBody>
          <a:bodyPr/>
          <a:lstStyle/>
          <a:p>
            <a:pPr marL="0" indent="0">
              <a:spcAft>
                <a:spcPts val="1200"/>
              </a:spcAft>
              <a:buNone/>
            </a:pPr>
            <a:r>
              <a:rPr lang="en-US" altLang="en-US" sz="3100" dirty="0">
                <a:solidFill>
                  <a:schemeClr val="bg1"/>
                </a:solidFill>
              </a:rPr>
              <a:t>  </a:t>
            </a:r>
            <a:r>
              <a:rPr lang="en-US" altLang="en-US" sz="2400" dirty="0">
                <a:solidFill>
                  <a:srgbClr val="00B0F0"/>
                </a:solidFill>
              </a:rPr>
              <a:t>8. </a:t>
            </a:r>
            <a:r>
              <a:rPr lang="en-US" altLang="en-US" sz="3100" dirty="0">
                <a:solidFill>
                  <a:schemeClr val="bg1"/>
                </a:solidFill>
              </a:rPr>
              <a:t>Eleven apostles (Thomas), Jn.20:26-29</a:t>
            </a:r>
          </a:p>
          <a:p>
            <a:pPr marL="0" indent="0">
              <a:spcAft>
                <a:spcPts val="1200"/>
              </a:spcAft>
              <a:buNone/>
            </a:pPr>
            <a:r>
              <a:rPr lang="en-US" altLang="en-US" sz="3100" dirty="0">
                <a:solidFill>
                  <a:schemeClr val="bg1"/>
                </a:solidFill>
              </a:rPr>
              <a:t>  </a:t>
            </a:r>
            <a:r>
              <a:rPr lang="en-US" altLang="en-US" sz="2400" dirty="0">
                <a:solidFill>
                  <a:srgbClr val="00B0F0"/>
                </a:solidFill>
              </a:rPr>
              <a:t>9.</a:t>
            </a:r>
            <a:r>
              <a:rPr lang="en-US" altLang="en-US" sz="2800" dirty="0">
                <a:solidFill>
                  <a:srgbClr val="00B0F0"/>
                </a:solidFill>
              </a:rPr>
              <a:t> </a:t>
            </a:r>
            <a:r>
              <a:rPr lang="en-US" altLang="en-US" sz="3100" dirty="0">
                <a:solidFill>
                  <a:schemeClr val="bg1"/>
                </a:solidFill>
              </a:rPr>
              <a:t>Seven disciples, Galilee, Jn.21</a:t>
            </a:r>
          </a:p>
          <a:p>
            <a:pPr marL="0" indent="0">
              <a:spcAft>
                <a:spcPts val="1200"/>
              </a:spcAft>
              <a:buNone/>
            </a:pPr>
            <a:r>
              <a:rPr lang="en-US" altLang="en-US" sz="2400" dirty="0">
                <a:solidFill>
                  <a:srgbClr val="00B0F0"/>
                </a:solidFill>
              </a:rPr>
              <a:t> 10. </a:t>
            </a:r>
            <a:r>
              <a:rPr lang="en-US" altLang="en-US" sz="3100" dirty="0">
                <a:solidFill>
                  <a:schemeClr val="bg1"/>
                </a:solidFill>
              </a:rPr>
              <a:t>Disciples at mountain, Mt.28:16-20</a:t>
            </a:r>
          </a:p>
          <a:p>
            <a:pPr marL="0" indent="0">
              <a:spcAft>
                <a:spcPts val="1200"/>
              </a:spcAft>
              <a:buNone/>
            </a:pPr>
            <a:r>
              <a:rPr lang="en-US" altLang="en-US" sz="2400" dirty="0">
                <a:solidFill>
                  <a:srgbClr val="00B0F0"/>
                </a:solidFill>
              </a:rPr>
              <a:t> 11. </a:t>
            </a:r>
            <a:r>
              <a:rPr lang="en-US" altLang="en-US" sz="3100" dirty="0">
                <a:solidFill>
                  <a:schemeClr val="bg1"/>
                </a:solidFill>
              </a:rPr>
              <a:t>Five hundred+ at once, 1 Co.15:6</a:t>
            </a:r>
          </a:p>
          <a:p>
            <a:pPr marL="0" indent="0">
              <a:spcAft>
                <a:spcPts val="1200"/>
              </a:spcAft>
              <a:buNone/>
            </a:pPr>
            <a:r>
              <a:rPr lang="en-US" altLang="en-US" sz="2400" dirty="0">
                <a:solidFill>
                  <a:srgbClr val="00B0F0"/>
                </a:solidFill>
              </a:rPr>
              <a:t> 12. </a:t>
            </a:r>
            <a:r>
              <a:rPr lang="en-US" altLang="en-US" sz="3100" dirty="0">
                <a:solidFill>
                  <a:schemeClr val="bg1"/>
                </a:solidFill>
              </a:rPr>
              <a:t>Mount of Olives, Ac.1:4-12</a:t>
            </a:r>
          </a:p>
          <a:p>
            <a:pPr marL="0" indent="0">
              <a:spcAft>
                <a:spcPts val="600"/>
              </a:spcAft>
              <a:buNone/>
            </a:pPr>
            <a:r>
              <a:rPr lang="en-US" altLang="en-US" sz="2400" dirty="0">
                <a:solidFill>
                  <a:srgbClr val="00B0F0"/>
                </a:solidFill>
              </a:rPr>
              <a:t> 13. </a:t>
            </a:r>
            <a:r>
              <a:rPr lang="en-US" altLang="en-US" sz="3100" dirty="0">
                <a:solidFill>
                  <a:schemeClr val="bg1"/>
                </a:solidFill>
              </a:rPr>
              <a:t>Paul, 1 Co.15:8</a:t>
            </a:r>
            <a:endParaRPr lang="en-US" altLang="en-US" sz="3200" dirty="0">
              <a:solidFill>
                <a:schemeClr val="bg1"/>
              </a:solidFill>
            </a:endParaRPr>
          </a:p>
        </p:txBody>
      </p:sp>
    </p:spTree>
    <p:extLst>
      <p:ext uri="{BB962C8B-B14F-4D97-AF65-F5344CB8AC3E}">
        <p14:creationId xmlns:p14="http://schemas.microsoft.com/office/powerpoint/2010/main" val="3430370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0"/>
            <a:ext cx="8229600" cy="533400"/>
          </a:xfrm>
        </p:spPr>
        <p:txBody>
          <a:bodyPr/>
          <a:lstStyle/>
          <a:p>
            <a:r>
              <a:rPr lang="en-US" altLang="en-US" sz="3400" dirty="0">
                <a:solidFill>
                  <a:srgbClr val="FFFFCC"/>
                </a:solidFill>
                <a:effectLst>
                  <a:outerShdw blurRad="38100" dist="38100" dir="2700000" algn="tl">
                    <a:srgbClr val="000000"/>
                  </a:outerShdw>
                </a:effectLst>
              </a:rPr>
              <a:t>Analyzing the facts – </a:t>
            </a: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81000" y="685800"/>
            <a:ext cx="8382000" cy="5791200"/>
          </a:xfrm>
        </p:spPr>
        <p:txBody>
          <a:bodyPr/>
          <a:lstStyle/>
          <a:p>
            <a:pPr marL="0" indent="0">
              <a:spcAft>
                <a:spcPts val="600"/>
              </a:spcAft>
              <a:buNone/>
            </a:pPr>
            <a:r>
              <a:rPr lang="en-US" altLang="en-US" sz="2400" dirty="0">
                <a:solidFill>
                  <a:srgbClr val="FFFF00"/>
                </a:solidFill>
              </a:rPr>
              <a:t>1. </a:t>
            </a:r>
            <a:r>
              <a:rPr lang="en-US" altLang="en-US" sz="3200" dirty="0">
                <a:solidFill>
                  <a:schemeClr val="bg1"/>
                </a:solidFill>
              </a:rPr>
              <a:t>His resurrection was totally unexpected</a:t>
            </a:r>
          </a:p>
          <a:p>
            <a:pPr marL="0" indent="0">
              <a:spcAft>
                <a:spcPts val="600"/>
              </a:spcAft>
              <a:buNone/>
            </a:pPr>
            <a:r>
              <a:rPr lang="en-US" altLang="en-US" sz="2400" dirty="0">
                <a:solidFill>
                  <a:srgbClr val="FFFF00"/>
                </a:solidFill>
              </a:rPr>
              <a:t>2. </a:t>
            </a:r>
            <a:r>
              <a:rPr lang="en-US" altLang="en-US" dirty="0">
                <a:solidFill>
                  <a:schemeClr val="bg1"/>
                </a:solidFill>
              </a:rPr>
              <a:t>He appeared to individuals and groups.</a:t>
            </a:r>
          </a:p>
          <a:p>
            <a:pPr marL="339725" indent="-339725">
              <a:spcAft>
                <a:spcPts val="600"/>
              </a:spcAft>
              <a:buNone/>
            </a:pPr>
            <a:r>
              <a:rPr lang="en-US" altLang="en-US" sz="2400" dirty="0">
                <a:solidFill>
                  <a:srgbClr val="FFFF00"/>
                </a:solidFill>
              </a:rPr>
              <a:t>3. </a:t>
            </a:r>
            <a:r>
              <a:rPr lang="en-US" altLang="en-US" dirty="0">
                <a:solidFill>
                  <a:schemeClr val="bg1"/>
                </a:solidFill>
              </a:rPr>
              <a:t>He appeared in different places (garden; upper room; by sea…)</a:t>
            </a:r>
          </a:p>
          <a:p>
            <a:pPr marL="339725" indent="-339725">
              <a:spcAft>
                <a:spcPts val="600"/>
              </a:spcAft>
              <a:buNone/>
            </a:pPr>
            <a:r>
              <a:rPr lang="en-US" altLang="en-US" sz="2400" dirty="0">
                <a:solidFill>
                  <a:srgbClr val="FFFF00"/>
                </a:solidFill>
              </a:rPr>
              <a:t>4. </a:t>
            </a:r>
            <a:r>
              <a:rPr lang="en-US" altLang="en-US" dirty="0">
                <a:solidFill>
                  <a:schemeClr val="bg1"/>
                </a:solidFill>
              </a:rPr>
              <a:t>Variety of acts, words (e.g.: Jn.21:5 … ate)</a:t>
            </a:r>
          </a:p>
          <a:p>
            <a:pPr marL="339725" indent="-339725">
              <a:spcAft>
                <a:spcPts val="600"/>
              </a:spcAft>
              <a:buNone/>
            </a:pPr>
            <a:r>
              <a:rPr lang="en-US" altLang="en-US" sz="2400" dirty="0">
                <a:solidFill>
                  <a:srgbClr val="FFFF00"/>
                </a:solidFill>
              </a:rPr>
              <a:t>5. </a:t>
            </a:r>
            <a:r>
              <a:rPr lang="en-US" altLang="en-US" dirty="0">
                <a:solidFill>
                  <a:schemeClr val="bg1"/>
                </a:solidFill>
              </a:rPr>
              <a:t>Tested by physical senses (Jn.20:24-29; </a:t>
            </a:r>
            <a:br>
              <a:rPr lang="en-US" altLang="en-US" dirty="0">
                <a:solidFill>
                  <a:schemeClr val="bg1"/>
                </a:solidFill>
              </a:rPr>
            </a:br>
            <a:r>
              <a:rPr lang="en-US" altLang="en-US" dirty="0">
                <a:solidFill>
                  <a:schemeClr val="bg1"/>
                </a:solidFill>
              </a:rPr>
              <a:t>1 Jn.1:1-3)</a:t>
            </a:r>
          </a:p>
          <a:p>
            <a:pPr marL="339725" indent="-339725">
              <a:spcAft>
                <a:spcPts val="600"/>
              </a:spcAft>
              <a:buNone/>
            </a:pPr>
            <a:r>
              <a:rPr lang="en-US" altLang="en-US" sz="2400" dirty="0">
                <a:solidFill>
                  <a:srgbClr val="FFFF00"/>
                </a:solidFill>
              </a:rPr>
              <a:t>6. </a:t>
            </a:r>
            <a:r>
              <a:rPr lang="en-US" altLang="en-US" dirty="0">
                <a:solidFill>
                  <a:schemeClr val="bg1"/>
                </a:solidFill>
              </a:rPr>
              <a:t>They did not believe their own senses; Lk.24:37,39 – spirit (‘ghost’).</a:t>
            </a:r>
          </a:p>
          <a:p>
            <a:pPr marL="341313" indent="-341313">
              <a:spcAft>
                <a:spcPts val="600"/>
              </a:spcAft>
            </a:pPr>
            <a:endParaRPr lang="en-US" altLang="en-US" sz="3500" dirty="0">
              <a:solidFill>
                <a:srgbClr val="FFFFCC"/>
              </a:solidFill>
            </a:endParaRPr>
          </a:p>
        </p:txBody>
      </p:sp>
    </p:spTree>
    <p:extLst>
      <p:ext uri="{BB962C8B-B14F-4D97-AF65-F5344CB8AC3E}">
        <p14:creationId xmlns:p14="http://schemas.microsoft.com/office/powerpoint/2010/main" val="313164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147">
                                            <p:txEl>
                                              <p:pRg st="0" end="0"/>
                                            </p:txEl>
                                          </p:spTgt>
                                        </p:tgtEl>
                                        <p:attrNameLst>
                                          <p:attrName>ppt_c</p:attrName>
                                        </p:attrNameLst>
                                      </p:cBhvr>
                                      <p:to>
                                        <a:srgbClr val="CC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147">
                                            <p:txEl>
                                              <p:pRg st="1" end="1"/>
                                            </p:txEl>
                                          </p:spTgt>
                                        </p:tgtEl>
                                        <p:attrNameLst>
                                          <p:attrName>ppt_c</p:attrName>
                                        </p:attrNameLst>
                                      </p:cBhvr>
                                      <p:to>
                                        <a:srgbClr val="CC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6147">
                                            <p:txEl>
                                              <p:pRg st="2" end="2"/>
                                            </p:txEl>
                                          </p:spTgt>
                                        </p:tgtEl>
                                        <p:attrNameLst>
                                          <p:attrName>ppt_c</p:attrName>
                                        </p:attrNameLst>
                                      </p:cBhvr>
                                      <p:to>
                                        <a:srgbClr val="CC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6147">
                                            <p:txEl>
                                              <p:pRg st="3" end="3"/>
                                            </p:txEl>
                                          </p:spTgt>
                                        </p:tgtEl>
                                        <p:attrNameLst>
                                          <p:attrName>ppt_c</p:attrName>
                                        </p:attrNameLst>
                                      </p:cBhvr>
                                      <p:to>
                                        <a:srgbClr val="CC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6147">
                                            <p:txEl>
                                              <p:pRg st="4" end="4"/>
                                            </p:txEl>
                                          </p:spTgt>
                                        </p:tgtEl>
                                        <p:attrNameLst>
                                          <p:attrName>ppt_c</p:attrName>
                                        </p:attrNameLst>
                                      </p:cBhvr>
                                      <p:to>
                                        <a:srgbClr val="CCFFCC"/>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0"/>
            <a:ext cx="8229600" cy="533400"/>
          </a:xfrm>
        </p:spPr>
        <p:txBody>
          <a:bodyPr/>
          <a:lstStyle/>
          <a:p>
            <a:r>
              <a:rPr lang="en-US" altLang="en-US" sz="3400" dirty="0">
                <a:solidFill>
                  <a:srgbClr val="FFFFCC"/>
                </a:solidFill>
                <a:effectLst>
                  <a:outerShdw blurRad="38100" dist="38100" dir="2700000" algn="tl">
                    <a:srgbClr val="000000"/>
                  </a:outerShdw>
                </a:effectLst>
              </a:rPr>
              <a:t>Apostles: primary witnesses</a:t>
            </a: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81000" y="762000"/>
            <a:ext cx="8382000" cy="5791200"/>
          </a:xfrm>
        </p:spPr>
        <p:txBody>
          <a:bodyPr/>
          <a:lstStyle/>
          <a:p>
            <a:pPr marL="341313" indent="-341313">
              <a:spcAft>
                <a:spcPts val="900"/>
              </a:spcAft>
            </a:pPr>
            <a:r>
              <a:rPr lang="en-US" altLang="en-US" sz="3200" dirty="0">
                <a:solidFill>
                  <a:schemeClr val="bg1"/>
                </a:solidFill>
              </a:rPr>
              <a:t>Every sermon: resurrection of Christ</a:t>
            </a:r>
          </a:p>
          <a:p>
            <a:pPr marL="341313" indent="-341313">
              <a:spcAft>
                <a:spcPts val="900"/>
              </a:spcAft>
            </a:pPr>
            <a:r>
              <a:rPr lang="en-US" altLang="en-US" dirty="0">
                <a:solidFill>
                  <a:schemeClr val="bg1"/>
                </a:solidFill>
              </a:rPr>
              <a:t>Acts – </a:t>
            </a:r>
            <a:r>
              <a:rPr lang="en-US" altLang="en-US" dirty="0">
                <a:solidFill>
                  <a:srgbClr val="FFFF99"/>
                </a:solidFill>
              </a:rPr>
              <a:t>‘raised’ </a:t>
            </a:r>
            <a:r>
              <a:rPr lang="en-US" altLang="en-US" dirty="0">
                <a:solidFill>
                  <a:schemeClr val="bg1"/>
                </a:solidFill>
              </a:rPr>
              <a:t>(10x); </a:t>
            </a:r>
            <a:r>
              <a:rPr lang="en-US" altLang="en-US" dirty="0">
                <a:solidFill>
                  <a:srgbClr val="FFFF99"/>
                </a:solidFill>
              </a:rPr>
              <a:t>‘resurrection’ </a:t>
            </a:r>
            <a:r>
              <a:rPr lang="en-US" altLang="en-US" dirty="0">
                <a:solidFill>
                  <a:schemeClr val="bg1"/>
                </a:solidFill>
              </a:rPr>
              <a:t>(10x)</a:t>
            </a:r>
          </a:p>
          <a:p>
            <a:pPr marL="341313" indent="-341313">
              <a:spcAft>
                <a:spcPts val="900"/>
              </a:spcAft>
            </a:pPr>
            <a:r>
              <a:rPr lang="en-US" altLang="en-US" dirty="0">
                <a:solidFill>
                  <a:schemeClr val="bg1"/>
                </a:solidFill>
              </a:rPr>
              <a:t>If He is not raised, how to explain the church?    1 Co.1, 15</a:t>
            </a:r>
          </a:p>
          <a:p>
            <a:pPr marL="341313" indent="-341313">
              <a:spcAft>
                <a:spcPts val="600"/>
              </a:spcAft>
            </a:pPr>
            <a:r>
              <a:rPr lang="en-US" altLang="en-US" sz="3200" dirty="0">
                <a:solidFill>
                  <a:schemeClr val="bg1"/>
                </a:solidFill>
              </a:rPr>
              <a:t>Why willing to die for their faith?</a:t>
            </a:r>
          </a:p>
          <a:p>
            <a:pPr marL="741363" lvl="1" indent="-341313">
              <a:spcAft>
                <a:spcPts val="600"/>
              </a:spcAft>
            </a:pPr>
            <a:endParaRPr lang="en-US" altLang="en-US" sz="3200" dirty="0">
              <a:solidFill>
                <a:srgbClr val="FFFFCC"/>
              </a:solidFill>
            </a:endParaRPr>
          </a:p>
        </p:txBody>
      </p:sp>
    </p:spTree>
    <p:extLst>
      <p:ext uri="{BB962C8B-B14F-4D97-AF65-F5344CB8AC3E}">
        <p14:creationId xmlns:p14="http://schemas.microsoft.com/office/powerpoint/2010/main" val="248512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1276546" y="762000"/>
            <a:ext cx="6599605" cy="914400"/>
          </a:xfrm>
          <a:prstGeom prst="roundRect">
            <a:avLst/>
          </a:prstGeom>
          <a:solidFill>
            <a:srgbClr val="000000"/>
          </a:solidFill>
          <a:ln w="31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  </a:t>
            </a:r>
            <a:r>
              <a:rPr kumimoji="0" lang="en-US" sz="2800" b="0" i="0" u="none" strike="noStrike" kern="0" cap="none" spc="0" normalizeH="0" baseline="0" noProof="0" dirty="0">
                <a:ln>
                  <a:noFill/>
                </a:ln>
                <a:solidFill>
                  <a:schemeClr val="bg1"/>
                </a:solidFill>
                <a:effectLst/>
                <a:uLnTx/>
                <a:uFillTx/>
                <a:latin typeface="Arial"/>
                <a:ea typeface="+mn-ea"/>
                <a:cs typeface="+mn-cs"/>
              </a:rPr>
              <a:t>Eyewitness testimony</a:t>
            </a:r>
            <a:br>
              <a:rPr kumimoji="0" lang="en-US" sz="2800" b="0" i="0" u="none" strike="noStrike" kern="0" cap="none" spc="0" normalizeH="0" baseline="0" noProof="0" dirty="0">
                <a:ln>
                  <a:noFill/>
                </a:ln>
                <a:solidFill>
                  <a:schemeClr val="bg1"/>
                </a:solidFill>
                <a:effectLst/>
                <a:uLnTx/>
                <a:uFillTx/>
                <a:latin typeface="Arial"/>
                <a:ea typeface="+mn-ea"/>
                <a:cs typeface="+mn-cs"/>
              </a:rPr>
            </a:br>
            <a:r>
              <a:rPr kumimoji="0" lang="en-US" sz="2800" b="0" i="0" u="none" strike="noStrike" kern="0" cap="none" spc="0" normalizeH="0" baseline="0" noProof="0" dirty="0">
                <a:ln>
                  <a:noFill/>
                </a:ln>
                <a:solidFill>
                  <a:schemeClr val="bg1"/>
                </a:solidFill>
                <a:effectLst/>
                <a:uLnTx/>
                <a:uFillTx/>
                <a:latin typeface="Arial"/>
                <a:ea typeface="+mn-ea"/>
                <a:cs typeface="+mn-cs"/>
              </a:rPr>
              <a:t>to resurrection of Christ</a:t>
            </a:r>
          </a:p>
        </p:txBody>
      </p:sp>
      <p:sp>
        <p:nvSpPr>
          <p:cNvPr id="3" name="Rectangle: Rounded Corners 2">
            <a:extLst>
              <a:ext uri="{FF2B5EF4-FFF2-40B4-BE49-F238E27FC236}">
                <a16:creationId xmlns:a16="http://schemas.microsoft.com/office/drawing/2014/main" id="{D65D4E71-C33B-4F14-9550-E55F17A8EAE3}"/>
              </a:ext>
            </a:extLst>
          </p:cNvPr>
          <p:cNvSpPr/>
          <p:nvPr/>
        </p:nvSpPr>
        <p:spPr>
          <a:xfrm>
            <a:off x="1276546" y="1867292"/>
            <a:ext cx="6599605" cy="1447800"/>
          </a:xfrm>
          <a:prstGeom prst="roundRect">
            <a:avLst/>
          </a:prstGeom>
          <a:solidFill>
            <a:srgbClr val="000000"/>
          </a:solidFill>
          <a:ln w="3175" cap="flat" cmpd="sng" algn="ctr">
            <a:solidFill>
              <a:srgbClr val="CC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II.  </a:t>
            </a:r>
            <a:r>
              <a:rPr kumimoji="0" lang="en-US" sz="4000" b="0" i="0" u="none" strike="noStrike" kern="0" cap="none" spc="0" normalizeH="0" baseline="0" noProof="0" dirty="0">
                <a:ln>
                  <a:noFill/>
                </a:ln>
                <a:solidFill>
                  <a:srgbClr val="FFFF00"/>
                </a:solidFill>
                <a:effectLst/>
                <a:uLnTx/>
                <a:uFillTx/>
                <a:latin typeface="Arial"/>
                <a:ea typeface="+mn-ea"/>
                <a:cs typeface="+mn-cs"/>
              </a:rPr>
              <a:t>The tomb</a:t>
            </a:r>
          </a:p>
        </p:txBody>
      </p:sp>
    </p:spTree>
    <p:extLst>
      <p:ext uri="{BB962C8B-B14F-4D97-AF65-F5344CB8AC3E}">
        <p14:creationId xmlns:p14="http://schemas.microsoft.com/office/powerpoint/2010/main" val="872942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267092" y="762000"/>
            <a:ext cx="8610600" cy="5791200"/>
          </a:xfrm>
        </p:spPr>
        <p:txBody>
          <a:bodyPr/>
          <a:lstStyle/>
          <a:p>
            <a:pPr marL="341313" indent="-341313">
              <a:spcAft>
                <a:spcPts val="0"/>
              </a:spcAft>
            </a:pPr>
            <a:r>
              <a:rPr lang="en-US" altLang="en-US" sz="3100" dirty="0">
                <a:solidFill>
                  <a:srgbClr val="FFFFCC"/>
                </a:solidFill>
              </a:rPr>
              <a:t>New, </a:t>
            </a:r>
            <a:r>
              <a:rPr lang="en-US" altLang="en-US" sz="3100" dirty="0">
                <a:solidFill>
                  <a:schemeClr val="bg1"/>
                </a:solidFill>
              </a:rPr>
              <a:t>Lk.23:53</a:t>
            </a:r>
          </a:p>
          <a:p>
            <a:pPr marL="741363" lvl="1" indent="-341313">
              <a:spcAft>
                <a:spcPts val="400"/>
              </a:spcAft>
            </a:pPr>
            <a:r>
              <a:rPr lang="en-US" altLang="en-US" sz="3100" dirty="0">
                <a:solidFill>
                  <a:schemeClr val="bg1"/>
                </a:solidFill>
              </a:rPr>
              <a:t>Could not have been previous body</a:t>
            </a:r>
          </a:p>
          <a:p>
            <a:pPr marL="341313" indent="-341313">
              <a:spcAft>
                <a:spcPts val="0"/>
              </a:spcAft>
            </a:pPr>
            <a:r>
              <a:rPr lang="en-US" altLang="en-US" sz="3100" dirty="0">
                <a:solidFill>
                  <a:srgbClr val="FFFFCC"/>
                </a:solidFill>
              </a:rPr>
              <a:t>Cut in solid rock, </a:t>
            </a:r>
            <a:r>
              <a:rPr lang="en-US" altLang="en-US" sz="3100" dirty="0">
                <a:solidFill>
                  <a:schemeClr val="bg1"/>
                </a:solidFill>
              </a:rPr>
              <a:t>Mt.27:60</a:t>
            </a:r>
          </a:p>
          <a:p>
            <a:pPr marL="741363" lvl="1" indent="-341313">
              <a:spcAft>
                <a:spcPts val="400"/>
              </a:spcAft>
            </a:pPr>
            <a:r>
              <a:rPr lang="en-US" altLang="en-US" sz="3100" dirty="0">
                <a:solidFill>
                  <a:schemeClr val="bg1"/>
                </a:solidFill>
              </a:rPr>
              <a:t>No other entrance to enable someone to sneak body out the back</a:t>
            </a:r>
          </a:p>
          <a:p>
            <a:pPr marL="341313" indent="-341313">
              <a:spcAft>
                <a:spcPts val="0"/>
              </a:spcAft>
            </a:pPr>
            <a:r>
              <a:rPr lang="en-US" altLang="en-US" sz="3100" dirty="0">
                <a:solidFill>
                  <a:srgbClr val="FFFFCC"/>
                </a:solidFill>
              </a:rPr>
              <a:t>Sealed, great stone; guarded, </a:t>
            </a:r>
            <a:r>
              <a:rPr lang="en-US" altLang="en-US" sz="3100" dirty="0">
                <a:solidFill>
                  <a:schemeClr val="bg1"/>
                </a:solidFill>
              </a:rPr>
              <a:t>Mt.27:62-66</a:t>
            </a:r>
          </a:p>
          <a:p>
            <a:pPr marL="741363" lvl="1" indent="-341313">
              <a:spcAft>
                <a:spcPts val="400"/>
              </a:spcAft>
            </a:pPr>
            <a:r>
              <a:rPr lang="en-US" altLang="en-US" sz="3100" dirty="0">
                <a:solidFill>
                  <a:schemeClr val="bg1"/>
                </a:solidFill>
              </a:rPr>
              <a:t>Could a crucified man remove it?</a:t>
            </a:r>
          </a:p>
          <a:p>
            <a:pPr marL="341313" indent="-341313">
              <a:spcAft>
                <a:spcPts val="0"/>
              </a:spcAft>
            </a:pPr>
            <a:r>
              <a:rPr lang="en-US" altLang="en-US" sz="3100" dirty="0">
                <a:solidFill>
                  <a:srgbClr val="FFFFCC"/>
                </a:solidFill>
              </a:rPr>
              <a:t>Carefully inspected, </a:t>
            </a:r>
            <a:r>
              <a:rPr lang="en-US" altLang="en-US" sz="3100" dirty="0">
                <a:solidFill>
                  <a:schemeClr val="bg1"/>
                </a:solidFill>
              </a:rPr>
              <a:t>Lk.24:12</a:t>
            </a:r>
          </a:p>
          <a:p>
            <a:pPr marL="741363" lvl="1" indent="-341313">
              <a:spcAft>
                <a:spcPts val="200"/>
              </a:spcAft>
            </a:pPr>
            <a:r>
              <a:rPr lang="en-US" altLang="en-US" sz="3100" dirty="0">
                <a:solidFill>
                  <a:schemeClr val="bg1"/>
                </a:solidFill>
              </a:rPr>
              <a:t>Not a quick glance moved by assumption</a:t>
            </a:r>
          </a:p>
          <a:p>
            <a:pPr marL="741363" lvl="1" indent="-341313">
              <a:spcAft>
                <a:spcPts val="400"/>
              </a:spcAft>
            </a:pPr>
            <a:r>
              <a:rPr lang="en-US" altLang="en-US" sz="3100" dirty="0">
                <a:solidFill>
                  <a:schemeClr val="bg1"/>
                </a:solidFill>
              </a:rPr>
              <a:t>Body was there; now gone</a:t>
            </a:r>
          </a:p>
        </p:txBody>
      </p:sp>
      <p:sp>
        <p:nvSpPr>
          <p:cNvPr id="2" name="Rectangle 1">
            <a:extLst>
              <a:ext uri="{FF2B5EF4-FFF2-40B4-BE49-F238E27FC236}">
                <a16:creationId xmlns:a16="http://schemas.microsoft.com/office/drawing/2014/main" id="{BC1DD0A0-2801-4255-9CF4-9071A246CD21}"/>
              </a:ext>
            </a:extLst>
          </p:cNvPr>
          <p:cNvSpPr/>
          <p:nvPr/>
        </p:nvSpPr>
        <p:spPr>
          <a:xfrm>
            <a:off x="267092" y="152400"/>
            <a:ext cx="8610600" cy="533400"/>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The tomb was . . . </a:t>
            </a:r>
          </a:p>
        </p:txBody>
      </p:sp>
    </p:spTree>
    <p:extLst>
      <p:ext uri="{BB962C8B-B14F-4D97-AF65-F5344CB8AC3E}">
        <p14:creationId xmlns:p14="http://schemas.microsoft.com/office/powerpoint/2010/main" val="190826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267092" y="304800"/>
            <a:ext cx="8610600" cy="6248400"/>
          </a:xfrm>
        </p:spPr>
        <p:txBody>
          <a:bodyPr/>
          <a:lstStyle/>
          <a:p>
            <a:pPr marL="341313" indent="-341313">
              <a:spcAft>
                <a:spcPts val="0"/>
              </a:spcAft>
            </a:pPr>
            <a:r>
              <a:rPr lang="en-US" altLang="en-US" sz="3100" dirty="0">
                <a:solidFill>
                  <a:srgbClr val="FFFFCC"/>
                </a:solidFill>
              </a:rPr>
              <a:t>The body was gone…</a:t>
            </a:r>
          </a:p>
          <a:p>
            <a:pPr marL="741363" lvl="1" indent="-341313">
              <a:spcAft>
                <a:spcPts val="400"/>
              </a:spcAft>
            </a:pPr>
            <a:r>
              <a:rPr lang="en-US" altLang="en-US" sz="3100" dirty="0">
                <a:solidFill>
                  <a:srgbClr val="CCFFCC"/>
                </a:solidFill>
              </a:rPr>
              <a:t>Women watched the burial; returned to </a:t>
            </a:r>
            <a:r>
              <a:rPr lang="en-US" altLang="en-US" sz="3100" u="sng" dirty="0">
                <a:solidFill>
                  <a:srgbClr val="CCFFCC"/>
                </a:solidFill>
              </a:rPr>
              <a:t>empty</a:t>
            </a:r>
            <a:r>
              <a:rPr lang="en-US" altLang="en-US" sz="3100" dirty="0">
                <a:solidFill>
                  <a:srgbClr val="CCFFCC"/>
                </a:solidFill>
              </a:rPr>
              <a:t> tomb, </a:t>
            </a:r>
            <a:r>
              <a:rPr lang="en-US" altLang="en-US" sz="3100" dirty="0">
                <a:solidFill>
                  <a:schemeClr val="bg1"/>
                </a:solidFill>
              </a:rPr>
              <a:t>Jn.20</a:t>
            </a:r>
          </a:p>
          <a:p>
            <a:pPr marL="741363" lvl="1" indent="-341313">
              <a:spcAft>
                <a:spcPts val="400"/>
              </a:spcAft>
            </a:pPr>
            <a:r>
              <a:rPr lang="en-US" altLang="en-US" sz="3100" dirty="0">
                <a:solidFill>
                  <a:srgbClr val="CCFFCC"/>
                </a:solidFill>
              </a:rPr>
              <a:t>Guards / Sanhedrin, </a:t>
            </a:r>
            <a:r>
              <a:rPr lang="en-US" altLang="en-US" sz="3100" dirty="0">
                <a:solidFill>
                  <a:schemeClr val="bg1"/>
                </a:solidFill>
              </a:rPr>
              <a:t>Mt.28:4…11 – </a:t>
            </a:r>
          </a:p>
          <a:p>
            <a:pPr marL="1141413" lvl="2" indent="-341313">
              <a:spcAft>
                <a:spcPts val="400"/>
              </a:spcAft>
            </a:pPr>
            <a:r>
              <a:rPr lang="en-US" altLang="en-US" sz="3100" u="sng" dirty="0">
                <a:solidFill>
                  <a:schemeClr val="bg1"/>
                </a:solidFill>
              </a:rPr>
              <a:t>Why</a:t>
            </a:r>
            <a:r>
              <a:rPr lang="en-US" altLang="en-US" sz="3100" dirty="0">
                <a:solidFill>
                  <a:schemeClr val="bg1"/>
                </a:solidFill>
              </a:rPr>
              <a:t> make up story if body is in tomb?</a:t>
            </a:r>
          </a:p>
          <a:p>
            <a:pPr marL="1141413" lvl="2" indent="-341313">
              <a:spcAft>
                <a:spcPts val="400"/>
              </a:spcAft>
            </a:pPr>
            <a:r>
              <a:rPr lang="en-US" altLang="en-US" sz="3100" dirty="0">
                <a:solidFill>
                  <a:schemeClr val="bg1"/>
                </a:solidFill>
              </a:rPr>
              <a:t>His dead body would kill the church</a:t>
            </a:r>
          </a:p>
          <a:p>
            <a:pPr marL="741363" lvl="1" indent="-341313">
              <a:spcAft>
                <a:spcPts val="400"/>
              </a:spcAft>
            </a:pPr>
            <a:r>
              <a:rPr lang="en-US" altLang="en-US" sz="3100" dirty="0">
                <a:solidFill>
                  <a:srgbClr val="CCFFCC"/>
                </a:solidFill>
              </a:rPr>
              <a:t>Radical critics today </a:t>
            </a:r>
            <a:r>
              <a:rPr lang="en-US" altLang="en-US" sz="3100" u="sng" dirty="0">
                <a:solidFill>
                  <a:srgbClr val="CCFFCC"/>
                </a:solidFill>
              </a:rPr>
              <a:t>admit</a:t>
            </a:r>
            <a:r>
              <a:rPr lang="en-US" altLang="en-US" sz="3100" dirty="0">
                <a:solidFill>
                  <a:srgbClr val="CCFFCC"/>
                </a:solidFill>
              </a:rPr>
              <a:t> tomb was empty</a:t>
            </a:r>
          </a:p>
        </p:txBody>
      </p:sp>
      <p:sp>
        <p:nvSpPr>
          <p:cNvPr id="2" name="Rectangle 1">
            <a:extLst>
              <a:ext uri="{FF2B5EF4-FFF2-40B4-BE49-F238E27FC236}">
                <a16:creationId xmlns:a16="http://schemas.microsoft.com/office/drawing/2014/main" id="{C5382C06-9633-42EA-B69B-1FD38C60A4FF}"/>
              </a:ext>
            </a:extLst>
          </p:cNvPr>
          <p:cNvSpPr/>
          <p:nvPr/>
        </p:nvSpPr>
        <p:spPr>
          <a:xfrm>
            <a:off x="1513648" y="4564380"/>
            <a:ext cx="6125206" cy="1760220"/>
          </a:xfrm>
          <a:prstGeom prst="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CCFFFF"/>
                </a:solidFill>
              </a:rPr>
              <a:t>We are interested in most tombs</a:t>
            </a:r>
            <a:br>
              <a:rPr lang="en-US" sz="3100" dirty="0">
                <a:solidFill>
                  <a:srgbClr val="CCFFFF"/>
                </a:solidFill>
              </a:rPr>
            </a:br>
            <a:r>
              <a:rPr lang="en-US" sz="3100" dirty="0">
                <a:solidFill>
                  <a:srgbClr val="CCFFFF"/>
                </a:solidFill>
              </a:rPr>
              <a:t>because of what they contain; </a:t>
            </a:r>
            <a:br>
              <a:rPr lang="en-US" sz="3100" dirty="0">
                <a:solidFill>
                  <a:srgbClr val="CCFFFF"/>
                </a:solidFill>
              </a:rPr>
            </a:br>
            <a:r>
              <a:rPr lang="en-US" sz="3100" dirty="0">
                <a:solidFill>
                  <a:srgbClr val="CCFFFF"/>
                </a:solidFill>
              </a:rPr>
              <a:t>this one because it is empty</a:t>
            </a:r>
          </a:p>
        </p:txBody>
      </p:sp>
    </p:spTree>
    <p:extLst>
      <p:ext uri="{BB962C8B-B14F-4D97-AF65-F5344CB8AC3E}">
        <p14:creationId xmlns:p14="http://schemas.microsoft.com/office/powerpoint/2010/main" val="118250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1276546" y="762000"/>
            <a:ext cx="6599605" cy="914400"/>
          </a:xfrm>
          <a:prstGeom prst="roundRect">
            <a:avLst/>
          </a:prstGeom>
          <a:solidFill>
            <a:srgbClr val="000000"/>
          </a:solidFill>
          <a:ln w="31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  </a:t>
            </a:r>
            <a:r>
              <a:rPr kumimoji="0" lang="en-US" sz="2800" b="0" i="0" u="none" strike="noStrike" kern="0" cap="none" spc="0" normalizeH="0" baseline="0" noProof="0" dirty="0">
                <a:ln>
                  <a:noFill/>
                </a:ln>
                <a:solidFill>
                  <a:schemeClr val="bg1"/>
                </a:solidFill>
                <a:effectLst/>
                <a:uLnTx/>
                <a:uFillTx/>
                <a:latin typeface="Arial"/>
                <a:ea typeface="+mn-ea"/>
                <a:cs typeface="+mn-cs"/>
              </a:rPr>
              <a:t>Eyewitness testimony</a:t>
            </a:r>
            <a:br>
              <a:rPr kumimoji="0" lang="en-US" sz="2800" b="0" i="0" u="none" strike="noStrike" kern="0" cap="none" spc="0" normalizeH="0" baseline="0" noProof="0" dirty="0">
                <a:ln>
                  <a:noFill/>
                </a:ln>
                <a:solidFill>
                  <a:schemeClr val="bg1"/>
                </a:solidFill>
                <a:effectLst/>
                <a:uLnTx/>
                <a:uFillTx/>
                <a:latin typeface="Arial"/>
                <a:ea typeface="+mn-ea"/>
                <a:cs typeface="+mn-cs"/>
              </a:rPr>
            </a:br>
            <a:r>
              <a:rPr kumimoji="0" lang="en-US" sz="2800" b="0" i="0" u="none" strike="noStrike" kern="0" cap="none" spc="0" normalizeH="0" baseline="0" noProof="0" dirty="0">
                <a:ln>
                  <a:noFill/>
                </a:ln>
                <a:solidFill>
                  <a:schemeClr val="bg1"/>
                </a:solidFill>
                <a:effectLst/>
                <a:uLnTx/>
                <a:uFillTx/>
                <a:latin typeface="Arial"/>
                <a:ea typeface="+mn-ea"/>
                <a:cs typeface="+mn-cs"/>
              </a:rPr>
              <a:t>to resurrection of Christ</a:t>
            </a:r>
          </a:p>
        </p:txBody>
      </p:sp>
      <p:sp>
        <p:nvSpPr>
          <p:cNvPr id="3" name="Rectangle: Rounded Corners 2">
            <a:extLst>
              <a:ext uri="{FF2B5EF4-FFF2-40B4-BE49-F238E27FC236}">
                <a16:creationId xmlns:a16="http://schemas.microsoft.com/office/drawing/2014/main" id="{D65D4E71-C33B-4F14-9550-E55F17A8EAE3}"/>
              </a:ext>
            </a:extLst>
          </p:cNvPr>
          <p:cNvSpPr/>
          <p:nvPr/>
        </p:nvSpPr>
        <p:spPr>
          <a:xfrm>
            <a:off x="1276546" y="2942735"/>
            <a:ext cx="6599605" cy="1447800"/>
          </a:xfrm>
          <a:prstGeom prst="roundRect">
            <a:avLst/>
          </a:prstGeom>
          <a:solidFill>
            <a:srgbClr val="000000"/>
          </a:solidFill>
          <a:ln w="3175" cap="flat" cmpd="sng" algn="ctr">
            <a:solidFill>
              <a:srgbClr val="CC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III.  </a:t>
            </a:r>
            <a:r>
              <a:rPr lang="en-US" sz="4000" kern="0" dirty="0">
                <a:solidFill>
                  <a:srgbClr val="FFFF00"/>
                </a:solidFill>
                <a:latin typeface="Arial"/>
              </a:rPr>
              <a:t>How</a:t>
            </a:r>
            <a:r>
              <a:rPr kumimoji="0" lang="en-US" sz="4000" b="0" i="0" u="none" strike="noStrike" kern="0" cap="none" spc="0" normalizeH="0" baseline="0" noProof="0" dirty="0">
                <a:ln>
                  <a:noFill/>
                </a:ln>
                <a:solidFill>
                  <a:srgbClr val="FFFF00"/>
                </a:solidFill>
                <a:effectLst/>
                <a:uLnTx/>
                <a:uFillTx/>
                <a:latin typeface="Arial"/>
                <a:ea typeface="+mn-ea"/>
                <a:cs typeface="+mn-cs"/>
              </a:rPr>
              <a:t> to account for</a:t>
            </a:r>
            <a:br>
              <a:rPr kumimoji="0" lang="en-US" sz="4000" b="0" i="0" u="none" strike="noStrike" kern="0" cap="none" spc="0" normalizeH="0" baseline="0" noProof="0" dirty="0">
                <a:ln>
                  <a:noFill/>
                </a:ln>
                <a:solidFill>
                  <a:srgbClr val="FFFF00"/>
                </a:solidFill>
                <a:effectLst/>
                <a:uLnTx/>
                <a:uFillTx/>
                <a:latin typeface="Arial"/>
                <a:ea typeface="+mn-ea"/>
                <a:cs typeface="+mn-cs"/>
              </a:rPr>
            </a:br>
            <a:r>
              <a:rPr kumimoji="0" lang="en-US" sz="4000" b="0" i="0" u="none" strike="noStrike" kern="0" cap="none" spc="0" normalizeH="0" baseline="0" noProof="0" dirty="0">
                <a:ln>
                  <a:noFill/>
                </a:ln>
                <a:solidFill>
                  <a:srgbClr val="FFFF00"/>
                </a:solidFill>
                <a:effectLst/>
                <a:uLnTx/>
                <a:uFillTx/>
                <a:latin typeface="Arial"/>
                <a:ea typeface="+mn-ea"/>
                <a:cs typeface="+mn-cs"/>
              </a:rPr>
              <a:t>the empty tomb?</a:t>
            </a:r>
          </a:p>
        </p:txBody>
      </p:sp>
      <p:sp>
        <p:nvSpPr>
          <p:cNvPr id="4" name="Rectangle: Rounded Corners 3">
            <a:extLst>
              <a:ext uri="{FF2B5EF4-FFF2-40B4-BE49-F238E27FC236}">
                <a16:creationId xmlns:a16="http://schemas.microsoft.com/office/drawing/2014/main" id="{E4AF0ADF-6A19-4412-A2D7-C4CAC7BB5361}"/>
              </a:ext>
            </a:extLst>
          </p:cNvPr>
          <p:cNvSpPr/>
          <p:nvPr/>
        </p:nvSpPr>
        <p:spPr>
          <a:xfrm>
            <a:off x="1276546" y="1857081"/>
            <a:ext cx="6599605" cy="914400"/>
          </a:xfrm>
          <a:prstGeom prst="roundRect">
            <a:avLst/>
          </a:prstGeom>
          <a:solidFill>
            <a:srgbClr val="000000"/>
          </a:solidFill>
          <a:ln w="31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II.  </a:t>
            </a:r>
            <a:r>
              <a:rPr kumimoji="0" lang="en-US" sz="2800" b="0" i="0" u="none" strike="noStrike" kern="0" cap="none" spc="0" normalizeH="0" baseline="0" noProof="0" dirty="0">
                <a:ln>
                  <a:noFill/>
                </a:ln>
                <a:solidFill>
                  <a:schemeClr val="bg1"/>
                </a:solidFill>
                <a:effectLst/>
                <a:uLnTx/>
                <a:uFillTx/>
                <a:latin typeface="Arial"/>
                <a:ea typeface="+mn-ea"/>
                <a:cs typeface="+mn-cs"/>
              </a:rPr>
              <a:t>The tomb</a:t>
            </a:r>
          </a:p>
        </p:txBody>
      </p:sp>
    </p:spTree>
    <p:extLst>
      <p:ext uri="{BB962C8B-B14F-4D97-AF65-F5344CB8AC3E}">
        <p14:creationId xmlns:p14="http://schemas.microsoft.com/office/powerpoint/2010/main" val="2555394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0"/>
            <a:ext cx="8229600" cy="1066800"/>
          </a:xfrm>
        </p:spPr>
        <p:txBody>
          <a:bodyPr/>
          <a:lstStyle/>
          <a:p>
            <a:r>
              <a:rPr lang="en-US" altLang="en-US" sz="2800" dirty="0">
                <a:solidFill>
                  <a:schemeClr val="bg1"/>
                </a:solidFill>
                <a:effectLst>
                  <a:outerShdw blurRad="38100" dist="38100" dir="2700000" algn="tl">
                    <a:srgbClr val="000000"/>
                  </a:outerShdw>
                </a:effectLst>
              </a:rPr>
              <a:t>1. </a:t>
            </a:r>
            <a:r>
              <a:rPr lang="en-US" altLang="en-US" sz="3400" dirty="0">
                <a:solidFill>
                  <a:srgbClr val="CCFFFF"/>
                </a:solidFill>
                <a:effectLst>
                  <a:outerShdw blurRad="38100" dist="38100" dir="2700000" algn="tl">
                    <a:srgbClr val="000000"/>
                  </a:outerShdw>
                </a:effectLst>
              </a:rPr>
              <a:t>“Disciples stole the body?”</a:t>
            </a: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457200" y="914400"/>
            <a:ext cx="8229600" cy="5562600"/>
          </a:xfrm>
        </p:spPr>
        <p:txBody>
          <a:bodyPr/>
          <a:lstStyle/>
          <a:p>
            <a:pPr>
              <a:spcAft>
                <a:spcPts val="0"/>
              </a:spcAft>
              <a:buFont typeface="Wingdings" panose="05000000000000000000" pitchFamily="2" charset="2"/>
              <a:buChar char="§"/>
            </a:pPr>
            <a:r>
              <a:rPr lang="en-US" dirty="0">
                <a:solidFill>
                  <a:schemeClr val="bg1"/>
                </a:solidFill>
              </a:rPr>
              <a:t>Mt.28:11-15</a:t>
            </a:r>
          </a:p>
          <a:p>
            <a:pPr lvl="1">
              <a:spcAft>
                <a:spcPts val="800"/>
              </a:spcAft>
              <a:buFont typeface="Wingdings" panose="05000000000000000000" pitchFamily="2" charset="2"/>
              <a:buChar char="§"/>
            </a:pPr>
            <a:r>
              <a:rPr lang="en-US" altLang="en-US" sz="3100" dirty="0">
                <a:solidFill>
                  <a:schemeClr val="bg1"/>
                </a:solidFill>
              </a:rPr>
              <a:t>Admit the guarded tomb is EMPTY</a:t>
            </a:r>
          </a:p>
          <a:p>
            <a:pPr lvl="1">
              <a:spcAft>
                <a:spcPts val="800"/>
              </a:spcAft>
              <a:buFont typeface="Wingdings" panose="05000000000000000000" pitchFamily="2" charset="2"/>
              <a:buChar char="§"/>
            </a:pPr>
            <a:r>
              <a:rPr lang="en-US" altLang="en-US" sz="3100" dirty="0">
                <a:solidFill>
                  <a:schemeClr val="bg1"/>
                </a:solidFill>
              </a:rPr>
              <a:t>Men who sought false witnesses against Jesus now bribe guards to lie</a:t>
            </a:r>
          </a:p>
          <a:p>
            <a:pPr lvl="1">
              <a:spcAft>
                <a:spcPts val="800"/>
              </a:spcAft>
              <a:buFont typeface="Wingdings" panose="05000000000000000000" pitchFamily="2" charset="2"/>
              <a:buChar char="§"/>
            </a:pPr>
            <a:r>
              <a:rPr lang="en-US" altLang="en-US" sz="3100" dirty="0">
                <a:solidFill>
                  <a:schemeClr val="bg1"/>
                </a:solidFill>
              </a:rPr>
              <a:t>Money played large role in His condemn-nation (Judas); now after His resurrection</a:t>
            </a:r>
          </a:p>
          <a:p>
            <a:pPr lvl="1">
              <a:spcAft>
                <a:spcPts val="500"/>
              </a:spcAft>
              <a:buFont typeface="Wingdings" panose="05000000000000000000" pitchFamily="2" charset="2"/>
              <a:buChar char="§"/>
            </a:pPr>
            <a:r>
              <a:rPr lang="en-US" altLang="en-US" sz="3100" dirty="0">
                <a:solidFill>
                  <a:schemeClr val="bg1"/>
                </a:solidFill>
              </a:rPr>
              <a:t>Disciples are in no mood to face Roman soldiers . . . until He is raised  </a:t>
            </a:r>
          </a:p>
        </p:txBody>
      </p:sp>
    </p:spTree>
    <p:extLst>
      <p:ext uri="{BB962C8B-B14F-4D97-AF65-F5344CB8AC3E}">
        <p14:creationId xmlns:p14="http://schemas.microsoft.com/office/powerpoint/2010/main" val="264786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0"/>
            <a:ext cx="8229600" cy="1066800"/>
          </a:xfrm>
        </p:spPr>
        <p:txBody>
          <a:bodyPr/>
          <a:lstStyle/>
          <a:p>
            <a:r>
              <a:rPr lang="en-US" altLang="en-US" sz="2800" dirty="0">
                <a:solidFill>
                  <a:schemeClr val="bg1"/>
                </a:solidFill>
                <a:effectLst>
                  <a:outerShdw blurRad="38100" dist="38100" dir="2700000" algn="tl">
                    <a:srgbClr val="000000"/>
                  </a:outerShdw>
                </a:effectLst>
              </a:rPr>
              <a:t>2. </a:t>
            </a:r>
            <a:r>
              <a:rPr lang="en-US" altLang="en-US" sz="3400" dirty="0">
                <a:solidFill>
                  <a:srgbClr val="CCFFFF"/>
                </a:solidFill>
                <a:effectLst>
                  <a:outerShdw blurRad="38100" dist="38100" dir="2700000" algn="tl">
                    <a:srgbClr val="000000"/>
                  </a:outerShdw>
                </a:effectLst>
              </a:rPr>
              <a:t>“Jesus did not die, but swooned”?</a:t>
            </a: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457200" y="933254"/>
            <a:ext cx="8229600" cy="5562600"/>
          </a:xfrm>
        </p:spPr>
        <p:txBody>
          <a:bodyPr/>
          <a:lstStyle/>
          <a:p>
            <a:pPr>
              <a:spcAft>
                <a:spcPts val="800"/>
              </a:spcAft>
              <a:buFont typeface="Wingdings" panose="05000000000000000000" pitchFamily="2" charset="2"/>
              <a:buChar char="§"/>
            </a:pPr>
            <a:r>
              <a:rPr lang="en-US" sz="3100" dirty="0">
                <a:solidFill>
                  <a:schemeClr val="bg1"/>
                </a:solidFill>
              </a:rPr>
              <a:t>He suffered 5 wounds; on cross from 9-3 (Mk.15:25, 42).  </a:t>
            </a:r>
          </a:p>
          <a:p>
            <a:pPr>
              <a:spcAft>
                <a:spcPts val="800"/>
              </a:spcAft>
              <a:buFont typeface="Wingdings" panose="05000000000000000000" pitchFamily="2" charset="2"/>
              <a:buChar char="§"/>
            </a:pPr>
            <a:r>
              <a:rPr lang="en-US" sz="3100" dirty="0">
                <a:solidFill>
                  <a:schemeClr val="bg1"/>
                </a:solidFill>
              </a:rPr>
              <a:t>More evidence that Jesus died than most important people ever lived.</a:t>
            </a:r>
          </a:p>
          <a:p>
            <a:pPr>
              <a:spcAft>
                <a:spcPts val="800"/>
              </a:spcAft>
              <a:buFont typeface="Wingdings" panose="05000000000000000000" pitchFamily="2" charset="2"/>
              <a:buChar char="§"/>
            </a:pPr>
            <a:r>
              <a:rPr lang="en-US" sz="3100" dirty="0">
                <a:solidFill>
                  <a:schemeClr val="bg1"/>
                </a:solidFill>
              </a:rPr>
              <a:t>Even if resuscitated, could He remove the stone?   …overcome guards?</a:t>
            </a:r>
          </a:p>
          <a:p>
            <a:pPr>
              <a:spcAft>
                <a:spcPts val="500"/>
              </a:spcAft>
              <a:buFont typeface="Wingdings" panose="05000000000000000000" pitchFamily="2" charset="2"/>
              <a:buChar char="§"/>
            </a:pPr>
            <a:r>
              <a:rPr lang="en-US" sz="3100" dirty="0">
                <a:solidFill>
                  <a:schemeClr val="bg1"/>
                </a:solidFill>
              </a:rPr>
              <a:t>Disciples did not react to His appearance with pity, offer aid…</a:t>
            </a:r>
          </a:p>
          <a:p>
            <a:pPr>
              <a:spcAft>
                <a:spcPts val="500"/>
              </a:spcAft>
              <a:buFont typeface="Wingdings" panose="05000000000000000000" pitchFamily="2" charset="2"/>
              <a:buChar char="§"/>
            </a:pPr>
            <a:endParaRPr lang="en-US" dirty="0">
              <a:solidFill>
                <a:schemeClr val="bg1"/>
              </a:solidFill>
            </a:endParaRPr>
          </a:p>
        </p:txBody>
      </p:sp>
    </p:spTree>
    <p:extLst>
      <p:ext uri="{BB962C8B-B14F-4D97-AF65-F5344CB8AC3E}">
        <p14:creationId xmlns:p14="http://schemas.microsoft.com/office/powerpoint/2010/main" val="301578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0"/>
            <a:ext cx="8229600" cy="1066800"/>
          </a:xfrm>
        </p:spPr>
        <p:txBody>
          <a:bodyPr/>
          <a:lstStyle/>
          <a:p>
            <a:r>
              <a:rPr lang="en-US" altLang="en-US" sz="3400" dirty="0">
                <a:solidFill>
                  <a:srgbClr val="FFFFCC"/>
                </a:solidFill>
                <a:effectLst>
                  <a:outerShdw blurRad="38100" dist="38100" dir="2700000" algn="tl">
                    <a:srgbClr val="000000"/>
                  </a:outerShdw>
                </a:effectLst>
              </a:rPr>
              <a:t>Jesus bodily arose from the dead</a:t>
            </a: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457200" y="914400"/>
            <a:ext cx="8229600" cy="5562600"/>
          </a:xfrm>
        </p:spPr>
        <p:txBody>
          <a:bodyPr/>
          <a:lstStyle/>
          <a:p>
            <a:pPr>
              <a:spcAft>
                <a:spcPts val="500"/>
              </a:spcAft>
              <a:buFont typeface="Arial" panose="020B0604020202020204" pitchFamily="34" charset="0"/>
              <a:buChar char="•"/>
            </a:pPr>
            <a:r>
              <a:rPr lang="en-US" altLang="en-US" sz="3100" dirty="0">
                <a:solidFill>
                  <a:schemeClr val="bg1"/>
                </a:solidFill>
              </a:rPr>
              <a:t>Psalm 2 . . . Psalm 16 . . . Isaiah 53 . . . </a:t>
            </a:r>
          </a:p>
          <a:p>
            <a:pPr>
              <a:spcAft>
                <a:spcPts val="500"/>
              </a:spcAft>
              <a:buFont typeface="Arial" panose="020B0604020202020204" pitchFamily="34" charset="0"/>
              <a:buChar char="•"/>
            </a:pPr>
            <a:r>
              <a:rPr lang="en-US" altLang="en-US" sz="3100" dirty="0">
                <a:solidFill>
                  <a:schemeClr val="bg1"/>
                </a:solidFill>
              </a:rPr>
              <a:t>Paul fought against His resurrection, yet changed.   Why?</a:t>
            </a:r>
          </a:p>
          <a:p>
            <a:pPr>
              <a:spcAft>
                <a:spcPts val="500"/>
              </a:spcAft>
              <a:buFont typeface="Arial" panose="020B0604020202020204" pitchFamily="34" charset="0"/>
              <a:buChar char="•"/>
            </a:pPr>
            <a:r>
              <a:rPr lang="en-US" altLang="en-US" sz="3100" dirty="0">
                <a:solidFill>
                  <a:schemeClr val="bg1"/>
                </a:solidFill>
              </a:rPr>
              <a:t>Only predisposed bias could prevent belief in the resurrected Christ (cf. Lk.16:31)</a:t>
            </a:r>
          </a:p>
          <a:p>
            <a:pPr>
              <a:spcAft>
                <a:spcPts val="500"/>
              </a:spcAft>
              <a:buFont typeface="Arial" panose="020B0604020202020204" pitchFamily="34" charset="0"/>
              <a:buChar char="•"/>
            </a:pPr>
            <a:r>
              <a:rPr lang="en-US" altLang="en-US" sz="3100" dirty="0">
                <a:solidFill>
                  <a:schemeClr val="bg1"/>
                </a:solidFill>
              </a:rPr>
              <a:t>Lk.24</a:t>
            </a:r>
            <a:r>
              <a:rPr lang="en-US" altLang="en-US" sz="3100" b="1" baseline="30000" dirty="0">
                <a:solidFill>
                  <a:schemeClr val="bg1"/>
                </a:solidFill>
              </a:rPr>
              <a:t>5</a:t>
            </a:r>
            <a:r>
              <a:rPr lang="en-US" altLang="en-US" sz="3100" dirty="0">
                <a:solidFill>
                  <a:schemeClr val="bg1"/>
                </a:solidFill>
              </a:rPr>
              <a:t> </a:t>
            </a:r>
            <a:r>
              <a:rPr lang="en-US" altLang="en-US" sz="3100" dirty="0">
                <a:solidFill>
                  <a:srgbClr val="FFFF99"/>
                </a:solidFill>
              </a:rPr>
              <a:t>why seek living among dead? </a:t>
            </a:r>
            <a:r>
              <a:rPr lang="en-US" altLang="en-US" sz="3100" b="1" baseline="30000" dirty="0">
                <a:solidFill>
                  <a:srgbClr val="FFFF99"/>
                </a:solidFill>
              </a:rPr>
              <a:t> </a:t>
            </a:r>
            <a:r>
              <a:rPr lang="en-US" altLang="en-US" sz="3100" b="1" baseline="30000" dirty="0">
                <a:solidFill>
                  <a:schemeClr val="bg1"/>
                </a:solidFill>
              </a:rPr>
              <a:t>6</a:t>
            </a:r>
            <a:r>
              <a:rPr lang="en-US" altLang="en-US" sz="3100" dirty="0">
                <a:solidFill>
                  <a:srgbClr val="FFFF99"/>
                </a:solidFill>
              </a:rPr>
              <a:t>He</a:t>
            </a:r>
            <a:r>
              <a:rPr lang="en-US" altLang="en-US" sz="3100" b="1" baseline="30000" dirty="0">
                <a:solidFill>
                  <a:srgbClr val="FFFF99"/>
                </a:solidFill>
              </a:rPr>
              <a:t> </a:t>
            </a:r>
            <a:r>
              <a:rPr lang="en-US" altLang="en-US" sz="3100" dirty="0">
                <a:solidFill>
                  <a:srgbClr val="FFFF99"/>
                </a:solidFill>
              </a:rPr>
              <a:t>is not here, but is risen…</a:t>
            </a:r>
          </a:p>
        </p:txBody>
      </p:sp>
      <p:sp>
        <p:nvSpPr>
          <p:cNvPr id="2" name="Rectangle: Rounded Corners 1">
            <a:extLst>
              <a:ext uri="{FF2B5EF4-FFF2-40B4-BE49-F238E27FC236}">
                <a16:creationId xmlns:a16="http://schemas.microsoft.com/office/drawing/2014/main" id="{88581B78-1F0E-4CF7-9ECE-6B9BFD2795C5}"/>
              </a:ext>
            </a:extLst>
          </p:cNvPr>
          <p:cNvSpPr/>
          <p:nvPr/>
        </p:nvSpPr>
        <p:spPr>
          <a:xfrm>
            <a:off x="1113935" y="4953000"/>
            <a:ext cx="6934200" cy="1066800"/>
          </a:xfrm>
          <a:prstGeom prst="roundRect">
            <a:avLst/>
          </a:prstGeom>
          <a:solidFill>
            <a:schemeClr val="tx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The only time the absence of Christ is a source of inexpressible joy</a:t>
            </a:r>
          </a:p>
        </p:txBody>
      </p:sp>
    </p:spTree>
    <p:extLst>
      <p:ext uri="{BB962C8B-B14F-4D97-AF65-F5344CB8AC3E}">
        <p14:creationId xmlns:p14="http://schemas.microsoft.com/office/powerpoint/2010/main" val="414980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1237672" y="838200"/>
            <a:ext cx="6675805" cy="1219200"/>
          </a:xfrm>
          <a:prstGeom prst="roundRect">
            <a:avLst/>
          </a:prstGeom>
          <a:solidFill>
            <a:srgbClr val="000000"/>
          </a:solidFill>
          <a:ln w="3175" cap="flat" cmpd="sng" algn="ctr">
            <a:solidFill>
              <a:schemeClr val="accent1">
                <a:lumMod val="7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rgbClr val="FFC000"/>
                </a:solidFill>
                <a:effectLst/>
                <a:uLnTx/>
                <a:uFillTx/>
                <a:latin typeface="Arial"/>
                <a:ea typeface="+mn-ea"/>
                <a:cs typeface="+mn-cs"/>
              </a:rPr>
              <a:t>He is not here… </a:t>
            </a:r>
            <a:r>
              <a:rPr kumimoji="0" lang="en-US" sz="2800" b="0" i="0" u="none" strike="noStrike" kern="0" cap="none" spc="0" normalizeH="0" baseline="0" noProof="0" dirty="0">
                <a:ln>
                  <a:noFill/>
                </a:ln>
                <a:solidFill>
                  <a:schemeClr val="bg1"/>
                </a:solidFill>
                <a:effectLst/>
                <a:uLnTx/>
                <a:uFillTx/>
                <a:latin typeface="Arial"/>
                <a:ea typeface="+mn-ea"/>
                <a:cs typeface="+mn-cs"/>
              </a:rPr>
              <a:t>(Lk.24:6)</a:t>
            </a:r>
            <a:endParaRPr kumimoji="0" lang="en-US" sz="4000" b="0" i="0" u="none" strike="noStrike" kern="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2133740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0"/>
            <a:ext cx="8229600" cy="762000"/>
          </a:xfrm>
        </p:spPr>
        <p:txBody>
          <a:bodyPr/>
          <a:lstStyle/>
          <a:p>
            <a:r>
              <a:rPr lang="en-US" altLang="en-US" sz="3400" dirty="0">
                <a:solidFill>
                  <a:schemeClr val="bg1"/>
                </a:solidFill>
              </a:rPr>
              <a:t>Luke 24</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914400"/>
            <a:ext cx="8229600" cy="5486400"/>
          </a:xfrm>
        </p:spPr>
        <p:txBody>
          <a:bodyPr/>
          <a:lstStyle/>
          <a:p>
            <a:pPr marL="0" indent="0">
              <a:lnSpc>
                <a:spcPct val="90000"/>
              </a:lnSpc>
              <a:spcAft>
                <a:spcPts val="800"/>
              </a:spcAft>
              <a:buNone/>
            </a:pPr>
            <a:r>
              <a:rPr lang="en-US" altLang="en-US" dirty="0">
                <a:solidFill>
                  <a:srgbClr val="FFFF00"/>
                </a:solidFill>
              </a:rPr>
              <a:t>1: </a:t>
            </a:r>
            <a:r>
              <a:rPr lang="en-US" altLang="en-US" dirty="0">
                <a:solidFill>
                  <a:schemeClr val="bg1"/>
                </a:solidFill>
              </a:rPr>
              <a:t>first day . . . </a:t>
            </a:r>
            <a:r>
              <a:rPr lang="en-US" altLang="en-US" i="1" dirty="0">
                <a:solidFill>
                  <a:schemeClr val="bg1"/>
                </a:solidFill>
              </a:rPr>
              <a:t>they </a:t>
            </a:r>
            <a:r>
              <a:rPr lang="en-US" altLang="en-US" dirty="0">
                <a:solidFill>
                  <a:schemeClr val="bg1"/>
                </a:solidFill>
              </a:rPr>
              <a:t>came.  </a:t>
            </a:r>
            <a:r>
              <a:rPr lang="en-US" altLang="en-US" i="1" dirty="0">
                <a:solidFill>
                  <a:schemeClr val="bg1"/>
                </a:solidFill>
              </a:rPr>
              <a:t>Who</a:t>
            </a:r>
            <a:r>
              <a:rPr lang="en-US" altLang="en-US" dirty="0">
                <a:solidFill>
                  <a:schemeClr val="bg1"/>
                </a:solidFill>
              </a:rPr>
              <a:t>?  (23:55-56)</a:t>
            </a:r>
          </a:p>
          <a:p>
            <a:pPr marL="0" indent="0">
              <a:lnSpc>
                <a:spcPct val="90000"/>
              </a:lnSpc>
              <a:spcAft>
                <a:spcPts val="800"/>
              </a:spcAft>
              <a:buNone/>
            </a:pPr>
            <a:r>
              <a:rPr lang="en-US" altLang="en-US" sz="3200" dirty="0">
                <a:solidFill>
                  <a:srgbClr val="FFFF00"/>
                </a:solidFill>
              </a:rPr>
              <a:t>2: </a:t>
            </a:r>
            <a:r>
              <a:rPr lang="en-US" altLang="en-US" u="sng" dirty="0">
                <a:solidFill>
                  <a:schemeClr val="bg1"/>
                </a:solidFill>
              </a:rPr>
              <a:t>found</a:t>
            </a:r>
            <a:r>
              <a:rPr lang="en-US" altLang="en-US" dirty="0">
                <a:solidFill>
                  <a:schemeClr val="bg1"/>
                </a:solidFill>
              </a:rPr>
              <a:t> s</a:t>
            </a:r>
            <a:r>
              <a:rPr lang="en-US" altLang="en-US" sz="3200" dirty="0">
                <a:solidFill>
                  <a:schemeClr val="bg1"/>
                </a:solidFill>
              </a:rPr>
              <a:t>tone rolled away</a:t>
            </a:r>
          </a:p>
          <a:p>
            <a:pPr marL="395288" indent="-395288">
              <a:lnSpc>
                <a:spcPct val="90000"/>
              </a:lnSpc>
              <a:spcAft>
                <a:spcPts val="800"/>
              </a:spcAft>
              <a:buNone/>
            </a:pPr>
            <a:r>
              <a:rPr lang="en-US" altLang="en-US" dirty="0">
                <a:solidFill>
                  <a:srgbClr val="FFFF00"/>
                </a:solidFill>
              </a:rPr>
              <a:t>3-4: </a:t>
            </a:r>
            <a:r>
              <a:rPr lang="en-US" altLang="en-US" dirty="0">
                <a:solidFill>
                  <a:schemeClr val="bg1"/>
                </a:solidFill>
              </a:rPr>
              <a:t>went in: did </a:t>
            </a:r>
            <a:r>
              <a:rPr lang="en-US" altLang="en-US" u="sng" dirty="0">
                <a:solidFill>
                  <a:schemeClr val="bg1"/>
                </a:solidFill>
              </a:rPr>
              <a:t>not find</a:t>
            </a:r>
            <a:r>
              <a:rPr lang="en-US" altLang="en-US" dirty="0">
                <a:solidFill>
                  <a:schemeClr val="bg1"/>
                </a:solidFill>
              </a:rPr>
              <a:t> body; two men… shining garments?</a:t>
            </a:r>
          </a:p>
          <a:p>
            <a:pPr marL="395288" indent="-395288">
              <a:lnSpc>
                <a:spcPct val="90000"/>
              </a:lnSpc>
              <a:spcAft>
                <a:spcPts val="800"/>
              </a:spcAft>
              <a:buNone/>
            </a:pPr>
            <a:r>
              <a:rPr lang="en-US" altLang="en-US" dirty="0">
                <a:solidFill>
                  <a:srgbClr val="FFFF00"/>
                </a:solidFill>
              </a:rPr>
              <a:t>5: </a:t>
            </a:r>
            <a:r>
              <a:rPr lang="en-US" altLang="en-US" dirty="0">
                <a:solidFill>
                  <a:schemeClr val="bg1"/>
                </a:solidFill>
              </a:rPr>
              <a:t>terrified.   “Why are you looking…?”</a:t>
            </a:r>
          </a:p>
          <a:p>
            <a:pPr marL="395288" indent="-395288">
              <a:lnSpc>
                <a:spcPct val="90000"/>
              </a:lnSpc>
              <a:spcAft>
                <a:spcPts val="800"/>
              </a:spcAft>
              <a:buNone/>
            </a:pPr>
            <a:r>
              <a:rPr lang="en-US" altLang="en-US" dirty="0">
                <a:solidFill>
                  <a:srgbClr val="FFFF00"/>
                </a:solidFill>
              </a:rPr>
              <a:t>6-8: </a:t>
            </a:r>
            <a:r>
              <a:rPr lang="en-US" altLang="en-US" dirty="0">
                <a:solidFill>
                  <a:schemeClr val="bg1"/>
                </a:solidFill>
              </a:rPr>
              <a:t>He is not here…risen.   Remembered…</a:t>
            </a:r>
          </a:p>
          <a:p>
            <a:pPr lvl="1">
              <a:lnSpc>
                <a:spcPct val="90000"/>
              </a:lnSpc>
              <a:spcAft>
                <a:spcPts val="800"/>
              </a:spcAft>
              <a:buFont typeface="Arial" panose="020B0604020202020204" pitchFamily="34" charset="0"/>
              <a:buChar char="•"/>
            </a:pPr>
            <a:r>
              <a:rPr lang="en-US" altLang="en-US" sz="3100" dirty="0">
                <a:solidFill>
                  <a:srgbClr val="FFFFCC"/>
                </a:solidFill>
              </a:rPr>
              <a:t>Mk.9:9-11, “what is rising…?”</a:t>
            </a:r>
            <a:r>
              <a:rPr lang="en-US" altLang="en-US" dirty="0">
                <a:solidFill>
                  <a:srgbClr val="FFFFCC"/>
                </a:solidFill>
              </a:rPr>
              <a:t> </a:t>
            </a:r>
          </a:p>
          <a:p>
            <a:pPr lvl="1">
              <a:lnSpc>
                <a:spcPct val="90000"/>
              </a:lnSpc>
              <a:spcAft>
                <a:spcPts val="800"/>
              </a:spcAft>
              <a:buFont typeface="Arial" panose="020B0604020202020204" pitchFamily="34" charset="0"/>
              <a:buChar char="•"/>
            </a:pPr>
            <a:r>
              <a:rPr lang="en-US" altLang="en-US" sz="3100" dirty="0">
                <a:solidFill>
                  <a:srgbClr val="FFFFCC"/>
                </a:solidFill>
              </a:rPr>
              <a:t>Mk.9:30-32, did not understand; afraid…</a:t>
            </a:r>
          </a:p>
          <a:p>
            <a:pPr marL="0" indent="0">
              <a:lnSpc>
                <a:spcPct val="90000"/>
              </a:lnSpc>
              <a:spcAft>
                <a:spcPts val="800"/>
              </a:spcAft>
              <a:buNone/>
            </a:pPr>
            <a:r>
              <a:rPr lang="en-US" altLang="en-US" sz="3200" dirty="0">
                <a:solidFill>
                  <a:srgbClr val="FFFFCC"/>
                </a:solidFill>
              </a:rPr>
              <a:t>	</a:t>
            </a:r>
            <a:r>
              <a:rPr lang="en-US" altLang="en-US" dirty="0">
                <a:solidFill>
                  <a:srgbClr val="FFFFCC"/>
                </a:solidFill>
              </a:rPr>
              <a:t>[8:32-33, Elijah]</a:t>
            </a:r>
          </a:p>
          <a:p>
            <a:pPr marL="0" indent="0">
              <a:lnSpc>
                <a:spcPct val="90000"/>
              </a:lnSpc>
              <a:spcAft>
                <a:spcPts val="800"/>
              </a:spcAft>
              <a:buNone/>
            </a:pPr>
            <a:endParaRPr lang="en-US" altLang="en-US" sz="3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0"/>
            <a:ext cx="8229600" cy="762000"/>
          </a:xfrm>
        </p:spPr>
        <p:txBody>
          <a:bodyPr/>
          <a:lstStyle/>
          <a:p>
            <a:r>
              <a:rPr lang="en-US" altLang="en-US" sz="3400" dirty="0">
                <a:solidFill>
                  <a:schemeClr val="bg1"/>
                </a:solidFill>
              </a:rPr>
              <a:t>Luke 24</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914400"/>
            <a:ext cx="8229600" cy="5486400"/>
          </a:xfrm>
        </p:spPr>
        <p:txBody>
          <a:bodyPr/>
          <a:lstStyle/>
          <a:p>
            <a:pPr marL="0" indent="0">
              <a:lnSpc>
                <a:spcPct val="90000"/>
              </a:lnSpc>
              <a:spcAft>
                <a:spcPts val="800"/>
              </a:spcAft>
              <a:buNone/>
            </a:pPr>
            <a:r>
              <a:rPr lang="en-US" altLang="en-US" dirty="0">
                <a:solidFill>
                  <a:srgbClr val="FFFF00"/>
                </a:solidFill>
              </a:rPr>
              <a:t>  9-10: </a:t>
            </a:r>
            <a:r>
              <a:rPr lang="en-US" altLang="en-US" dirty="0">
                <a:solidFill>
                  <a:schemeClr val="bg1"/>
                </a:solidFill>
              </a:rPr>
              <a:t>rushed to tell the eleven and others</a:t>
            </a:r>
          </a:p>
          <a:p>
            <a:pPr marL="0" indent="0">
              <a:lnSpc>
                <a:spcPct val="90000"/>
              </a:lnSpc>
              <a:spcAft>
                <a:spcPts val="800"/>
              </a:spcAft>
              <a:buNone/>
            </a:pPr>
            <a:r>
              <a:rPr lang="en-US" altLang="en-US" dirty="0">
                <a:solidFill>
                  <a:srgbClr val="FFFF00"/>
                </a:solidFill>
              </a:rPr>
              <a:t>11-12: </a:t>
            </a:r>
            <a:r>
              <a:rPr lang="en-US" altLang="en-US" dirty="0">
                <a:solidFill>
                  <a:schemeClr val="bg1"/>
                </a:solidFill>
              </a:rPr>
              <a:t>unbelieving apostles.  Peter / John…</a:t>
            </a:r>
          </a:p>
          <a:p>
            <a:pPr marL="0" indent="0">
              <a:lnSpc>
                <a:spcPct val="90000"/>
              </a:lnSpc>
              <a:spcAft>
                <a:spcPts val="1800"/>
              </a:spcAft>
              <a:buNone/>
            </a:pPr>
            <a:r>
              <a:rPr lang="en-US" altLang="en-US" dirty="0">
                <a:solidFill>
                  <a:srgbClr val="FFFF00"/>
                </a:solidFill>
              </a:rPr>
              <a:t>13-32: </a:t>
            </a:r>
            <a:r>
              <a:rPr lang="en-US" altLang="en-US" dirty="0">
                <a:solidFill>
                  <a:schemeClr val="bg1"/>
                </a:solidFill>
              </a:rPr>
              <a:t>two men in for big surprise</a:t>
            </a:r>
          </a:p>
          <a:p>
            <a:pPr marL="0" indent="0" algn="ctr">
              <a:lnSpc>
                <a:spcPct val="90000"/>
              </a:lnSpc>
              <a:spcAft>
                <a:spcPts val="1800"/>
              </a:spcAft>
              <a:buNone/>
            </a:pPr>
            <a:r>
              <a:rPr lang="en-US" altLang="en-US" dirty="0">
                <a:solidFill>
                  <a:schemeClr val="bg1"/>
                </a:solidFill>
              </a:rPr>
              <a:t>The sequence: </a:t>
            </a:r>
          </a:p>
        </p:txBody>
      </p:sp>
      <p:sp>
        <p:nvSpPr>
          <p:cNvPr id="2" name="Rectangle 1">
            <a:extLst>
              <a:ext uri="{FF2B5EF4-FFF2-40B4-BE49-F238E27FC236}">
                <a16:creationId xmlns:a16="http://schemas.microsoft.com/office/drawing/2014/main" id="{4631782F-62C4-4F07-B159-12DAEE53CED6}"/>
              </a:ext>
            </a:extLst>
          </p:cNvPr>
          <p:cNvSpPr/>
          <p:nvPr/>
        </p:nvSpPr>
        <p:spPr>
          <a:xfrm>
            <a:off x="4724400" y="3656816"/>
            <a:ext cx="4114800" cy="18869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600"/>
              </a:spcBef>
              <a:spcAft>
                <a:spcPts val="500"/>
              </a:spcAft>
            </a:pPr>
            <a:r>
              <a:rPr lang="en-US" sz="3200" dirty="0">
                <a:solidFill>
                  <a:srgbClr val="FFFF99"/>
                </a:solidFill>
              </a:rPr>
              <a:t>Scare,</a:t>
            </a:r>
            <a:r>
              <a:rPr lang="en-US" sz="3200" dirty="0"/>
              <a:t> 24:4-5</a:t>
            </a:r>
          </a:p>
          <a:p>
            <a:pPr>
              <a:spcBef>
                <a:spcPts val="600"/>
              </a:spcBef>
              <a:spcAft>
                <a:spcPts val="500"/>
              </a:spcAft>
            </a:pPr>
            <a:r>
              <a:rPr lang="en-US" sz="3200" dirty="0">
                <a:solidFill>
                  <a:srgbClr val="FFFF99"/>
                </a:solidFill>
              </a:rPr>
              <a:t>Scriptures, </a:t>
            </a:r>
            <a:r>
              <a:rPr lang="en-US" sz="3200" dirty="0"/>
              <a:t>24:5-8 </a:t>
            </a:r>
          </a:p>
          <a:p>
            <a:pPr>
              <a:spcBef>
                <a:spcPts val="600"/>
              </a:spcBef>
              <a:spcAft>
                <a:spcPts val="400"/>
              </a:spcAft>
            </a:pPr>
            <a:r>
              <a:rPr lang="en-US" sz="3200" dirty="0">
                <a:solidFill>
                  <a:srgbClr val="FFFF99"/>
                </a:solidFill>
              </a:rPr>
              <a:t>Spread,</a:t>
            </a:r>
            <a:r>
              <a:rPr lang="en-US" sz="3200" dirty="0"/>
              <a:t> 24:9-10…</a:t>
            </a:r>
          </a:p>
        </p:txBody>
      </p:sp>
      <p:sp>
        <p:nvSpPr>
          <p:cNvPr id="5" name="Rectangle 4">
            <a:extLst>
              <a:ext uri="{FF2B5EF4-FFF2-40B4-BE49-F238E27FC236}">
                <a16:creationId xmlns:a16="http://schemas.microsoft.com/office/drawing/2014/main" id="{5CAD8ECB-59D1-45FB-BA71-19DC98FE6A2C}"/>
              </a:ext>
            </a:extLst>
          </p:cNvPr>
          <p:cNvSpPr/>
          <p:nvPr/>
        </p:nvSpPr>
        <p:spPr>
          <a:xfrm>
            <a:off x="304800" y="3657600"/>
            <a:ext cx="4114800" cy="18869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600"/>
              </a:spcBef>
              <a:spcAft>
                <a:spcPts val="500"/>
              </a:spcAft>
            </a:pPr>
            <a:r>
              <a:rPr lang="en-US" sz="3200" dirty="0">
                <a:solidFill>
                  <a:srgbClr val="FFFF99"/>
                </a:solidFill>
              </a:rPr>
              <a:t>Sorrow,</a:t>
            </a:r>
            <a:r>
              <a:rPr lang="en-US" sz="3200" dirty="0"/>
              <a:t> 23:55-56</a:t>
            </a:r>
          </a:p>
          <a:p>
            <a:pPr>
              <a:spcBef>
                <a:spcPts val="600"/>
              </a:spcBef>
              <a:spcAft>
                <a:spcPts val="500"/>
              </a:spcAft>
            </a:pPr>
            <a:r>
              <a:rPr lang="en-US" sz="3200" dirty="0">
                <a:solidFill>
                  <a:srgbClr val="FFFF99"/>
                </a:solidFill>
              </a:rPr>
              <a:t>Spices, </a:t>
            </a:r>
            <a:r>
              <a:rPr lang="en-US" sz="3200" dirty="0"/>
              <a:t>24:1 </a:t>
            </a:r>
          </a:p>
          <a:p>
            <a:pPr>
              <a:spcBef>
                <a:spcPts val="600"/>
              </a:spcBef>
              <a:spcAft>
                <a:spcPts val="400"/>
              </a:spcAft>
            </a:pPr>
            <a:r>
              <a:rPr lang="en-US" sz="3200" dirty="0">
                <a:solidFill>
                  <a:srgbClr val="FFFF99"/>
                </a:solidFill>
              </a:rPr>
              <a:t>Shock,</a:t>
            </a:r>
            <a:r>
              <a:rPr lang="en-US" sz="3200" dirty="0"/>
              <a:t> 24:2-3</a:t>
            </a:r>
          </a:p>
        </p:txBody>
      </p:sp>
    </p:spTree>
    <p:extLst>
      <p:ext uri="{BB962C8B-B14F-4D97-AF65-F5344CB8AC3E}">
        <p14:creationId xmlns:p14="http://schemas.microsoft.com/office/powerpoint/2010/main" val="68165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0"/>
            <a:ext cx="8229600" cy="762000"/>
          </a:xfrm>
        </p:spPr>
        <p:txBody>
          <a:bodyPr/>
          <a:lstStyle/>
          <a:p>
            <a:r>
              <a:rPr lang="en-US" altLang="en-US" sz="3400" dirty="0">
                <a:solidFill>
                  <a:schemeClr val="bg1"/>
                </a:solidFill>
              </a:rPr>
              <a:t>Facts</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914400"/>
            <a:ext cx="8229600" cy="5486400"/>
          </a:xfrm>
        </p:spPr>
        <p:txBody>
          <a:bodyPr/>
          <a:lstStyle/>
          <a:p>
            <a:pPr>
              <a:lnSpc>
                <a:spcPct val="90000"/>
              </a:lnSpc>
              <a:spcAft>
                <a:spcPts val="800"/>
              </a:spcAft>
              <a:buFont typeface="Arial" panose="020B0604020202020204" pitchFamily="34" charset="0"/>
              <a:buChar char="•"/>
            </a:pPr>
            <a:r>
              <a:rPr lang="en-US" altLang="en-US" dirty="0">
                <a:solidFill>
                  <a:schemeClr val="bg1"/>
                </a:solidFill>
              </a:rPr>
              <a:t>Jesus lived at time / place Bible says</a:t>
            </a:r>
          </a:p>
          <a:p>
            <a:pPr>
              <a:lnSpc>
                <a:spcPct val="90000"/>
              </a:lnSpc>
              <a:spcAft>
                <a:spcPts val="800"/>
              </a:spcAft>
              <a:buFont typeface="Arial" panose="020B0604020202020204" pitchFamily="34" charset="0"/>
              <a:buChar char="•"/>
            </a:pPr>
            <a:r>
              <a:rPr lang="en-US" altLang="en-US" dirty="0">
                <a:solidFill>
                  <a:schemeClr val="bg1"/>
                </a:solidFill>
              </a:rPr>
              <a:t>Associated with characters it describes</a:t>
            </a:r>
          </a:p>
          <a:p>
            <a:pPr>
              <a:lnSpc>
                <a:spcPct val="90000"/>
              </a:lnSpc>
              <a:spcAft>
                <a:spcPts val="800"/>
              </a:spcAft>
              <a:buFont typeface="Arial" panose="020B0604020202020204" pitchFamily="34" charset="0"/>
              <a:buChar char="•"/>
            </a:pPr>
            <a:r>
              <a:rPr lang="en-US" altLang="en-US" dirty="0">
                <a:solidFill>
                  <a:schemeClr val="bg1"/>
                </a:solidFill>
              </a:rPr>
              <a:t>Crucified</a:t>
            </a:r>
          </a:p>
          <a:p>
            <a:pPr>
              <a:lnSpc>
                <a:spcPct val="90000"/>
              </a:lnSpc>
              <a:spcAft>
                <a:spcPts val="800"/>
              </a:spcAft>
              <a:buFont typeface="Arial" panose="020B0604020202020204" pitchFamily="34" charset="0"/>
              <a:buChar char="•"/>
            </a:pPr>
            <a:r>
              <a:rPr lang="en-US" altLang="en-US" dirty="0">
                <a:solidFill>
                  <a:schemeClr val="bg1"/>
                </a:solidFill>
              </a:rPr>
              <a:t>Died</a:t>
            </a:r>
          </a:p>
          <a:p>
            <a:pPr>
              <a:lnSpc>
                <a:spcPct val="90000"/>
              </a:lnSpc>
              <a:spcAft>
                <a:spcPts val="800"/>
              </a:spcAft>
              <a:buFont typeface="Arial" panose="020B0604020202020204" pitchFamily="34" charset="0"/>
              <a:buChar char="•"/>
            </a:pPr>
            <a:r>
              <a:rPr lang="en-US" altLang="en-US" dirty="0">
                <a:solidFill>
                  <a:schemeClr val="bg1"/>
                </a:solidFill>
              </a:rPr>
              <a:t>Buried</a:t>
            </a:r>
          </a:p>
          <a:p>
            <a:pPr>
              <a:lnSpc>
                <a:spcPct val="90000"/>
              </a:lnSpc>
              <a:spcAft>
                <a:spcPts val="800"/>
              </a:spcAft>
              <a:buFont typeface="Arial" panose="020B0604020202020204" pitchFamily="34" charset="0"/>
              <a:buChar char="•"/>
            </a:pPr>
            <a:r>
              <a:rPr lang="en-US" altLang="en-US" dirty="0">
                <a:solidFill>
                  <a:schemeClr val="bg1"/>
                </a:solidFill>
              </a:rPr>
              <a:t>Empty tomb on third day</a:t>
            </a:r>
          </a:p>
          <a:p>
            <a:pPr marL="0" indent="0" algn="ctr">
              <a:lnSpc>
                <a:spcPct val="90000"/>
              </a:lnSpc>
              <a:spcAft>
                <a:spcPts val="1800"/>
              </a:spcAft>
              <a:buNone/>
            </a:pPr>
            <a:endParaRPr lang="en-US" altLang="en-US" sz="3200" dirty="0">
              <a:solidFill>
                <a:schemeClr val="bg1"/>
              </a:solidFill>
            </a:endParaRPr>
          </a:p>
        </p:txBody>
      </p:sp>
    </p:spTree>
    <p:extLst>
      <p:ext uri="{BB962C8B-B14F-4D97-AF65-F5344CB8AC3E}">
        <p14:creationId xmlns:p14="http://schemas.microsoft.com/office/powerpoint/2010/main" val="317590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0"/>
            <a:ext cx="8229600" cy="762000"/>
          </a:xfrm>
        </p:spPr>
        <p:txBody>
          <a:bodyPr/>
          <a:lstStyle/>
          <a:p>
            <a:r>
              <a:rPr lang="en-US" altLang="en-US" sz="3400" dirty="0">
                <a:solidFill>
                  <a:schemeClr val="bg1"/>
                </a:solidFill>
              </a:rPr>
              <a:t>Knew difference between myth and fact</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914400"/>
            <a:ext cx="8229600" cy="5486400"/>
          </a:xfrm>
        </p:spPr>
        <p:txBody>
          <a:bodyPr/>
          <a:lstStyle/>
          <a:p>
            <a:pPr marL="0" indent="0">
              <a:lnSpc>
                <a:spcPct val="90000"/>
              </a:lnSpc>
              <a:spcAft>
                <a:spcPts val="800"/>
              </a:spcAft>
              <a:buNone/>
            </a:pPr>
            <a:r>
              <a:rPr lang="en-US" altLang="en-US" sz="3100" dirty="0">
                <a:solidFill>
                  <a:schemeClr val="bg1"/>
                </a:solidFill>
              </a:rPr>
              <a:t>2 Pt.1</a:t>
            </a:r>
            <a:r>
              <a:rPr lang="en-US" altLang="en-US" sz="3100" baseline="30000" dirty="0">
                <a:solidFill>
                  <a:schemeClr val="bg1"/>
                </a:solidFill>
              </a:rPr>
              <a:t>16 </a:t>
            </a:r>
            <a:r>
              <a:rPr lang="en-US" altLang="en-US" sz="3100" dirty="0">
                <a:solidFill>
                  <a:srgbClr val="FFFFCC"/>
                </a:solidFill>
              </a:rPr>
              <a:t>For we did </a:t>
            </a:r>
            <a:r>
              <a:rPr lang="en-US" altLang="en-US" sz="3100" u="sng" dirty="0">
                <a:solidFill>
                  <a:srgbClr val="FFFFCC"/>
                </a:solidFill>
              </a:rPr>
              <a:t>not</a:t>
            </a:r>
            <a:r>
              <a:rPr lang="en-US" altLang="en-US" sz="3100" dirty="0">
                <a:solidFill>
                  <a:srgbClr val="FFFFCC"/>
                </a:solidFill>
              </a:rPr>
              <a:t> follow </a:t>
            </a:r>
            <a:r>
              <a:rPr lang="en-US" altLang="en-US" sz="3100" u="sng" dirty="0">
                <a:solidFill>
                  <a:srgbClr val="FFFFCC"/>
                </a:solidFill>
              </a:rPr>
              <a:t>cunningly devised fables</a:t>
            </a:r>
            <a:r>
              <a:rPr lang="en-US" altLang="en-US" sz="3100" dirty="0">
                <a:solidFill>
                  <a:srgbClr val="FFFFCC"/>
                </a:solidFill>
              </a:rPr>
              <a:t> when we made known to you the power and coming of our Lord Jesus Christ, but were </a:t>
            </a:r>
            <a:r>
              <a:rPr lang="en-US" altLang="en-US" sz="3100" u="sng" dirty="0">
                <a:solidFill>
                  <a:srgbClr val="FFFFCC"/>
                </a:solidFill>
              </a:rPr>
              <a:t>eyewitnesses</a:t>
            </a:r>
            <a:r>
              <a:rPr lang="en-US" altLang="en-US" sz="3100" dirty="0">
                <a:solidFill>
                  <a:srgbClr val="FFFFCC"/>
                </a:solidFill>
              </a:rPr>
              <a:t> of His majesty.</a:t>
            </a:r>
          </a:p>
          <a:p>
            <a:pPr>
              <a:lnSpc>
                <a:spcPct val="90000"/>
              </a:lnSpc>
              <a:spcAft>
                <a:spcPts val="0"/>
              </a:spcAft>
              <a:buFont typeface="Arial" panose="020B0604020202020204" pitchFamily="34" charset="0"/>
              <a:buChar char="•"/>
            </a:pPr>
            <a:r>
              <a:rPr lang="en-US" altLang="en-US" sz="3100" dirty="0">
                <a:solidFill>
                  <a:srgbClr val="CCFFCC"/>
                </a:solidFill>
              </a:rPr>
              <a:t>False messiahs fell into obscurity…</a:t>
            </a:r>
          </a:p>
          <a:p>
            <a:pPr lvl="1">
              <a:lnSpc>
                <a:spcPct val="90000"/>
              </a:lnSpc>
              <a:spcAft>
                <a:spcPts val="400"/>
              </a:spcAft>
              <a:buFont typeface="Arial" panose="020B0604020202020204" pitchFamily="34" charset="0"/>
              <a:buChar char="•"/>
            </a:pPr>
            <a:r>
              <a:rPr lang="en-US" altLang="en-US" sz="3100" dirty="0" err="1">
                <a:solidFill>
                  <a:schemeClr val="bg1"/>
                </a:solidFill>
              </a:rPr>
              <a:t>Theudas</a:t>
            </a:r>
            <a:r>
              <a:rPr lang="en-US" altLang="en-US" sz="3100" dirty="0">
                <a:solidFill>
                  <a:schemeClr val="bg1"/>
                </a:solidFill>
              </a:rPr>
              <a:t>: promised to divide waters of Jordan </a:t>
            </a:r>
            <a:r>
              <a:rPr lang="en-US" altLang="en-US" dirty="0">
                <a:solidFill>
                  <a:schemeClr val="bg1"/>
                </a:solidFill>
              </a:rPr>
              <a:t>(AD 44)</a:t>
            </a:r>
            <a:endParaRPr lang="en-US" altLang="en-US" sz="3100" dirty="0">
              <a:solidFill>
                <a:schemeClr val="bg1"/>
              </a:solidFill>
            </a:endParaRPr>
          </a:p>
          <a:p>
            <a:pPr lvl="1">
              <a:lnSpc>
                <a:spcPct val="90000"/>
              </a:lnSpc>
              <a:spcAft>
                <a:spcPts val="400"/>
              </a:spcAft>
              <a:buFont typeface="Arial" panose="020B0604020202020204" pitchFamily="34" charset="0"/>
              <a:buChar char="•"/>
            </a:pPr>
            <a:r>
              <a:rPr lang="en-US" altLang="en-US" sz="3100" dirty="0">
                <a:solidFill>
                  <a:schemeClr val="bg1"/>
                </a:solidFill>
              </a:rPr>
              <a:t>Egyptian gathered crowd of 30,000; walls of Jerusalem would fall at his word </a:t>
            </a:r>
            <a:br>
              <a:rPr lang="en-US" altLang="en-US" sz="3100" dirty="0">
                <a:solidFill>
                  <a:schemeClr val="bg1"/>
                </a:solidFill>
              </a:rPr>
            </a:br>
            <a:r>
              <a:rPr lang="en-US" altLang="en-US" dirty="0">
                <a:solidFill>
                  <a:schemeClr val="bg1"/>
                </a:solidFill>
              </a:rPr>
              <a:t>(AD 52-54)</a:t>
            </a:r>
          </a:p>
          <a:p>
            <a:pPr>
              <a:lnSpc>
                <a:spcPct val="90000"/>
              </a:lnSpc>
              <a:spcAft>
                <a:spcPts val="800"/>
              </a:spcAft>
              <a:buFont typeface="Arial" panose="020B0604020202020204" pitchFamily="34" charset="0"/>
              <a:buChar char="•"/>
            </a:pPr>
            <a:r>
              <a:rPr lang="en-US" altLang="en-US" sz="3100" dirty="0">
                <a:solidFill>
                  <a:srgbClr val="CCFFFF"/>
                </a:solidFill>
              </a:rPr>
              <a:t>Christians flourished: Jesus arose </a:t>
            </a:r>
          </a:p>
          <a:p>
            <a:pPr>
              <a:lnSpc>
                <a:spcPct val="90000"/>
              </a:lnSpc>
              <a:spcAft>
                <a:spcPts val="800"/>
              </a:spcAft>
              <a:buFont typeface="Arial" panose="020B0604020202020204" pitchFamily="34" charset="0"/>
              <a:buChar char="•"/>
            </a:pPr>
            <a:endParaRPr lang="en-US" altLang="en-US" dirty="0">
              <a:solidFill>
                <a:schemeClr val="bg1"/>
              </a:solidFill>
            </a:endParaRPr>
          </a:p>
        </p:txBody>
      </p:sp>
    </p:spTree>
    <p:extLst>
      <p:ext uri="{BB962C8B-B14F-4D97-AF65-F5344CB8AC3E}">
        <p14:creationId xmlns:p14="http://schemas.microsoft.com/office/powerpoint/2010/main" val="337254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1276546" y="1066800"/>
            <a:ext cx="6599605" cy="1447800"/>
          </a:xfrm>
          <a:prstGeom prst="roundRect">
            <a:avLst/>
          </a:prstGeom>
          <a:solidFill>
            <a:srgbClr val="000000"/>
          </a:solidFill>
          <a:ln w="3175" cap="flat" cmpd="sng" algn="ctr">
            <a:solidFill>
              <a:srgbClr val="CC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  </a:t>
            </a:r>
            <a:r>
              <a:rPr kumimoji="0" lang="en-US" sz="4000" b="0" i="0" u="none" strike="noStrike" kern="0" cap="none" spc="0" normalizeH="0" baseline="0" noProof="0" dirty="0">
                <a:ln>
                  <a:noFill/>
                </a:ln>
                <a:solidFill>
                  <a:srgbClr val="FFFF00"/>
                </a:solidFill>
                <a:effectLst/>
                <a:uLnTx/>
                <a:uFillTx/>
                <a:latin typeface="Arial"/>
                <a:ea typeface="+mn-ea"/>
                <a:cs typeface="+mn-cs"/>
              </a:rPr>
              <a:t>Eyewitness testimony to resurrection of Christ</a:t>
            </a:r>
          </a:p>
        </p:txBody>
      </p:sp>
    </p:spTree>
    <p:extLst>
      <p:ext uri="{BB962C8B-B14F-4D97-AF65-F5344CB8AC3E}">
        <p14:creationId xmlns:p14="http://schemas.microsoft.com/office/powerpoint/2010/main" val="2708374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457200" y="76200"/>
            <a:ext cx="8229600" cy="6477000"/>
          </a:xfrm>
        </p:spPr>
        <p:txBody>
          <a:bodyPr/>
          <a:lstStyle/>
          <a:p>
            <a:pPr marL="341313" indent="-341313">
              <a:spcAft>
                <a:spcPts val="600"/>
              </a:spcAft>
            </a:pPr>
            <a:r>
              <a:rPr lang="en-US" altLang="en-US" sz="3100" dirty="0">
                <a:solidFill>
                  <a:schemeClr val="bg1"/>
                </a:solidFill>
              </a:rPr>
              <a:t>Acts 1</a:t>
            </a:r>
            <a:r>
              <a:rPr lang="en-US" altLang="en-US" sz="3100" baseline="30000" dirty="0">
                <a:solidFill>
                  <a:schemeClr val="bg1"/>
                </a:solidFill>
              </a:rPr>
              <a:t>3</a:t>
            </a:r>
            <a:r>
              <a:rPr lang="en-US" altLang="en-US" sz="3100" dirty="0">
                <a:solidFill>
                  <a:schemeClr val="bg1"/>
                </a:solidFill>
              </a:rPr>
              <a:t> </a:t>
            </a:r>
            <a:r>
              <a:rPr lang="en-US" altLang="en-US" sz="3100" dirty="0">
                <a:solidFill>
                  <a:srgbClr val="FFFFCC"/>
                </a:solidFill>
              </a:rPr>
              <a:t>to whom He also presented Himself alive after His suffering by many infallible proofs, being seen by them during forty days and speaking of the things pertaining to the kingdom of God.</a:t>
            </a:r>
          </a:p>
          <a:p>
            <a:pPr marL="341313" indent="-341313">
              <a:spcAft>
                <a:spcPts val="0"/>
              </a:spcAft>
            </a:pPr>
            <a:r>
              <a:rPr lang="en-US" altLang="en-US" sz="3100" dirty="0">
                <a:solidFill>
                  <a:schemeClr val="bg1"/>
                </a:solidFill>
              </a:rPr>
              <a:t>“Infallible proof” – sign, convincing proof – </a:t>
            </a:r>
          </a:p>
          <a:p>
            <a:pPr marL="0" indent="0">
              <a:spcAft>
                <a:spcPts val="800"/>
              </a:spcAft>
              <a:buNone/>
            </a:pPr>
            <a:r>
              <a:rPr lang="en-US" altLang="en-US" sz="2400" dirty="0">
                <a:solidFill>
                  <a:srgbClr val="FFFF00"/>
                </a:solidFill>
              </a:rPr>
              <a:t>1. </a:t>
            </a:r>
            <a:r>
              <a:rPr lang="en-US" altLang="en-US" sz="3100" dirty="0">
                <a:solidFill>
                  <a:schemeClr val="bg1"/>
                </a:solidFill>
              </a:rPr>
              <a:t>Sufficient number of witnesses, 1 Co.15:5f.</a:t>
            </a:r>
          </a:p>
          <a:p>
            <a:pPr marL="0" indent="0">
              <a:spcAft>
                <a:spcPts val="800"/>
              </a:spcAft>
              <a:buNone/>
            </a:pPr>
            <a:r>
              <a:rPr lang="en-US" altLang="en-US" sz="2400" dirty="0">
                <a:solidFill>
                  <a:srgbClr val="FFFF00"/>
                </a:solidFill>
              </a:rPr>
              <a:t>2. </a:t>
            </a:r>
            <a:r>
              <a:rPr lang="en-US" altLang="en-US" sz="3100" dirty="0">
                <a:solidFill>
                  <a:schemeClr val="bg1"/>
                </a:solidFill>
              </a:rPr>
              <a:t>Seen over 40 day period, Ac.1:3</a:t>
            </a:r>
          </a:p>
          <a:p>
            <a:pPr marL="0" indent="0">
              <a:spcAft>
                <a:spcPts val="800"/>
              </a:spcAft>
              <a:buNone/>
            </a:pPr>
            <a:r>
              <a:rPr lang="en-US" altLang="en-US" sz="2400" dirty="0">
                <a:solidFill>
                  <a:srgbClr val="FFFF00"/>
                </a:solidFill>
              </a:rPr>
              <a:t>3. </a:t>
            </a:r>
            <a:r>
              <a:rPr lang="en-US" altLang="en-US" sz="3100" dirty="0">
                <a:solidFill>
                  <a:schemeClr val="bg1"/>
                </a:solidFill>
              </a:rPr>
              <a:t>Seen at different places / occasions</a:t>
            </a:r>
          </a:p>
          <a:p>
            <a:pPr marL="0" indent="0">
              <a:spcAft>
                <a:spcPts val="800"/>
              </a:spcAft>
              <a:buNone/>
            </a:pPr>
            <a:r>
              <a:rPr lang="en-US" altLang="en-US" sz="2400" dirty="0">
                <a:solidFill>
                  <a:srgbClr val="FFFF00"/>
                </a:solidFill>
              </a:rPr>
              <a:t>4. </a:t>
            </a:r>
            <a:r>
              <a:rPr lang="en-US" altLang="en-US" sz="3100" dirty="0">
                <a:solidFill>
                  <a:schemeClr val="bg1"/>
                </a:solidFill>
              </a:rPr>
              <a:t>Sufficient to make identification certain </a:t>
            </a:r>
          </a:p>
          <a:p>
            <a:pPr marL="0" indent="0">
              <a:spcAft>
                <a:spcPts val="800"/>
              </a:spcAft>
              <a:buNone/>
            </a:pPr>
            <a:r>
              <a:rPr lang="en-US" altLang="en-US" sz="2400" dirty="0">
                <a:solidFill>
                  <a:srgbClr val="FFFF00"/>
                </a:solidFill>
              </a:rPr>
              <a:t>5. </a:t>
            </a:r>
            <a:r>
              <a:rPr lang="en-US" altLang="en-US" sz="3100" dirty="0">
                <a:solidFill>
                  <a:schemeClr val="bg1"/>
                </a:solidFill>
              </a:rPr>
              <a:t>Held to testimony for decades, 1 Co.15 </a:t>
            </a:r>
          </a:p>
        </p:txBody>
      </p:sp>
    </p:spTree>
    <p:extLst>
      <p:ext uri="{BB962C8B-B14F-4D97-AF65-F5344CB8AC3E}">
        <p14:creationId xmlns:p14="http://schemas.microsoft.com/office/powerpoint/2010/main" val="325395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0"/>
            <a:ext cx="8229600" cy="533400"/>
          </a:xfrm>
        </p:spPr>
        <p:txBody>
          <a:bodyPr/>
          <a:lstStyle/>
          <a:p>
            <a:r>
              <a:rPr lang="en-US" altLang="en-US" sz="3400" dirty="0">
                <a:solidFill>
                  <a:srgbClr val="FFFFCC"/>
                </a:solidFill>
                <a:effectLst>
                  <a:outerShdw blurRad="38100" dist="38100" dir="2700000" algn="tl">
                    <a:srgbClr val="000000"/>
                  </a:outerShdw>
                </a:effectLst>
              </a:rPr>
              <a:t>Witnesses </a:t>
            </a:r>
            <a:r>
              <a:rPr lang="en-US" altLang="en-US" sz="2400" dirty="0">
                <a:solidFill>
                  <a:srgbClr val="00B0F0"/>
                </a:solidFill>
                <a:effectLst>
                  <a:outerShdw blurRad="38100" dist="38100" dir="2700000" algn="tl">
                    <a:srgbClr val="000000"/>
                  </a:outerShdw>
                </a:effectLst>
              </a:rPr>
              <a:t>(1) </a:t>
            </a:r>
            <a:endParaRPr lang="en-US" altLang="en-US" sz="3400" dirty="0">
              <a:solidFill>
                <a:srgbClr val="00B0F0"/>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609600" y="762000"/>
            <a:ext cx="8077200" cy="5791200"/>
          </a:xfrm>
        </p:spPr>
        <p:txBody>
          <a:bodyPr/>
          <a:lstStyle/>
          <a:p>
            <a:pPr marL="0" indent="0">
              <a:spcAft>
                <a:spcPts val="1200"/>
              </a:spcAft>
              <a:buNone/>
            </a:pPr>
            <a:r>
              <a:rPr lang="en-US" altLang="en-US" sz="2400" dirty="0">
                <a:solidFill>
                  <a:srgbClr val="00B0F0"/>
                </a:solidFill>
              </a:rPr>
              <a:t>1. </a:t>
            </a:r>
            <a:r>
              <a:rPr lang="en-US" altLang="en-US" sz="3100" dirty="0">
                <a:solidFill>
                  <a:schemeClr val="bg1"/>
                </a:solidFill>
              </a:rPr>
              <a:t>Mary Magdalene, Jn.20:1, 11</a:t>
            </a:r>
          </a:p>
          <a:p>
            <a:pPr marL="0" indent="0">
              <a:spcAft>
                <a:spcPts val="1200"/>
              </a:spcAft>
              <a:buNone/>
            </a:pPr>
            <a:r>
              <a:rPr lang="en-US" altLang="en-US" sz="2400" dirty="0">
                <a:solidFill>
                  <a:srgbClr val="00B0F0"/>
                </a:solidFill>
              </a:rPr>
              <a:t>2. </a:t>
            </a:r>
            <a:r>
              <a:rPr lang="en-US" altLang="en-US" sz="3100" dirty="0">
                <a:solidFill>
                  <a:schemeClr val="bg1"/>
                </a:solidFill>
              </a:rPr>
              <a:t>Mary, mother of James…, Mk.16:1 </a:t>
            </a:r>
          </a:p>
          <a:p>
            <a:pPr marL="0" indent="0">
              <a:spcAft>
                <a:spcPts val="1200"/>
              </a:spcAft>
              <a:buNone/>
            </a:pPr>
            <a:r>
              <a:rPr lang="en-US" altLang="en-US" sz="2400" dirty="0">
                <a:solidFill>
                  <a:srgbClr val="00B0F0"/>
                </a:solidFill>
              </a:rPr>
              <a:t>3. </a:t>
            </a:r>
            <a:r>
              <a:rPr lang="en-US" altLang="en-US" sz="3100" dirty="0">
                <a:solidFill>
                  <a:schemeClr val="bg1"/>
                </a:solidFill>
              </a:rPr>
              <a:t>Women from Galilee, Lk.23:55, 24:1ff</a:t>
            </a:r>
          </a:p>
          <a:p>
            <a:pPr marL="0" indent="0">
              <a:spcAft>
                <a:spcPts val="1200"/>
              </a:spcAft>
              <a:buNone/>
            </a:pPr>
            <a:r>
              <a:rPr lang="en-US" altLang="en-US" sz="2400" dirty="0">
                <a:solidFill>
                  <a:srgbClr val="00B0F0"/>
                </a:solidFill>
              </a:rPr>
              <a:t>4. </a:t>
            </a:r>
            <a:r>
              <a:rPr lang="en-US" altLang="en-US" sz="3100" dirty="0">
                <a:solidFill>
                  <a:schemeClr val="bg1"/>
                </a:solidFill>
              </a:rPr>
              <a:t>Peter, Lk.24:34</a:t>
            </a:r>
          </a:p>
          <a:p>
            <a:pPr marL="0" indent="0">
              <a:spcAft>
                <a:spcPts val="1200"/>
              </a:spcAft>
              <a:buNone/>
            </a:pPr>
            <a:r>
              <a:rPr lang="en-US" altLang="en-US" sz="2400" dirty="0">
                <a:solidFill>
                  <a:srgbClr val="00B0F0"/>
                </a:solidFill>
              </a:rPr>
              <a:t>5. </a:t>
            </a:r>
            <a:r>
              <a:rPr lang="en-US" altLang="en-US" sz="3100" dirty="0">
                <a:solidFill>
                  <a:schemeClr val="bg1"/>
                </a:solidFill>
              </a:rPr>
              <a:t>James, 1 Co.15:7</a:t>
            </a:r>
          </a:p>
          <a:p>
            <a:pPr marL="0" indent="0">
              <a:spcAft>
                <a:spcPts val="1200"/>
              </a:spcAft>
              <a:buNone/>
            </a:pPr>
            <a:r>
              <a:rPr lang="en-US" altLang="en-US" sz="2400" dirty="0">
                <a:solidFill>
                  <a:srgbClr val="00B0F0"/>
                </a:solidFill>
              </a:rPr>
              <a:t>6. </a:t>
            </a:r>
            <a:r>
              <a:rPr lang="en-US" altLang="en-US" sz="3100" dirty="0">
                <a:solidFill>
                  <a:schemeClr val="bg1"/>
                </a:solidFill>
              </a:rPr>
              <a:t>Cleopas and another, Lk.24:13-32</a:t>
            </a:r>
          </a:p>
          <a:p>
            <a:pPr marL="0" indent="0">
              <a:spcAft>
                <a:spcPts val="600"/>
              </a:spcAft>
              <a:buNone/>
            </a:pPr>
            <a:r>
              <a:rPr lang="en-US" altLang="en-US" sz="2400" dirty="0">
                <a:solidFill>
                  <a:srgbClr val="00B0F0"/>
                </a:solidFill>
              </a:rPr>
              <a:t>7. </a:t>
            </a:r>
            <a:r>
              <a:rPr lang="en-US" altLang="en-US" sz="3100" dirty="0">
                <a:solidFill>
                  <a:schemeClr val="bg1"/>
                </a:solidFill>
              </a:rPr>
              <a:t>Ten apostles without Thomas, Jn.20:24</a:t>
            </a:r>
          </a:p>
          <a:p>
            <a:pPr marL="0" indent="0">
              <a:spcAft>
                <a:spcPts val="600"/>
              </a:spcAft>
              <a:buNone/>
            </a:pPr>
            <a:endParaRPr lang="en-US" altLang="en-US" sz="3200" dirty="0">
              <a:solidFill>
                <a:schemeClr val="bg1"/>
              </a:solidFill>
            </a:endParaRPr>
          </a:p>
        </p:txBody>
      </p:sp>
    </p:spTree>
    <p:extLst>
      <p:ext uri="{BB962C8B-B14F-4D97-AF65-F5344CB8AC3E}">
        <p14:creationId xmlns:p14="http://schemas.microsoft.com/office/powerpoint/2010/main" val="374371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1020</TotalTime>
  <Words>1076</Words>
  <Application>Microsoft Office PowerPoint</Application>
  <PresentationFormat>On-screen Show (4:3)</PresentationFormat>
  <Paragraphs>116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Times New Roman</vt:lpstr>
      <vt:lpstr>Wingdings</vt:lpstr>
      <vt:lpstr>1_Default Design</vt:lpstr>
      <vt:lpstr>        Tomb of Cyrus, the Great, d. 530 BC        </vt:lpstr>
      <vt:lpstr>PowerPoint Presentation</vt:lpstr>
      <vt:lpstr>Luke 24</vt:lpstr>
      <vt:lpstr>Luke 24</vt:lpstr>
      <vt:lpstr>Facts</vt:lpstr>
      <vt:lpstr>Knew difference between myth and fact</vt:lpstr>
      <vt:lpstr>PowerPoint Presentation</vt:lpstr>
      <vt:lpstr>PowerPoint Presentation</vt:lpstr>
      <vt:lpstr>Witnesses (1) </vt:lpstr>
      <vt:lpstr>Witnesses (2) </vt:lpstr>
      <vt:lpstr>Analyzing the facts – </vt:lpstr>
      <vt:lpstr>Apostles: primary witnesses</vt:lpstr>
      <vt:lpstr>PowerPoint Presentation</vt:lpstr>
      <vt:lpstr>PowerPoint Presentation</vt:lpstr>
      <vt:lpstr>PowerPoint Presentation</vt:lpstr>
      <vt:lpstr>PowerPoint Presentation</vt:lpstr>
      <vt:lpstr>1. “Disciples stole the body?”</vt:lpstr>
      <vt:lpstr>2. “Jesus did not die, but swooned”?</vt:lpstr>
      <vt:lpstr>Jesus bodily arose from the dead</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45</cp:revision>
  <dcterms:created xsi:type="dcterms:W3CDTF">2006-09-08T19:51:33Z</dcterms:created>
  <dcterms:modified xsi:type="dcterms:W3CDTF">2021-12-10T22:49:47Z</dcterms:modified>
</cp:coreProperties>
</file>