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428" r:id="rId4"/>
    <p:sldId id="373" r:id="rId5"/>
    <p:sldId id="523" r:id="rId6"/>
    <p:sldId id="450" r:id="rId7"/>
    <p:sldId id="454" r:id="rId8"/>
    <p:sldId id="455" r:id="rId9"/>
    <p:sldId id="456" r:id="rId10"/>
    <p:sldId id="429" r:id="rId11"/>
    <p:sldId id="451" r:id="rId12"/>
    <p:sldId id="457" r:id="rId13"/>
    <p:sldId id="458" r:id="rId14"/>
    <p:sldId id="459" r:id="rId15"/>
    <p:sldId id="524" r:id="rId16"/>
    <p:sldId id="460" r:id="rId17"/>
    <p:sldId id="452" r:id="rId18"/>
    <p:sldId id="461" r:id="rId19"/>
    <p:sldId id="462" r:id="rId20"/>
    <p:sldId id="463" r:id="rId21"/>
    <p:sldId id="46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CCFFCC"/>
    <a:srgbClr val="FFFF99"/>
    <a:srgbClr val="CCFFFF"/>
    <a:srgbClr val="FFFFCC"/>
    <a:srgbClr val="800000"/>
    <a:srgbClr val="CC0066"/>
    <a:srgbClr val="777777"/>
    <a:srgbClr val="96969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AE5180A-573C-4E1A-B779-1AD0D9F7E3A9}"/>
    <pc:docChg chg="delSld delMainMaster">
      <pc:chgData name="Ty Johnson" userId="2df4d96252200d5b" providerId="LiveId" clId="{8AE5180A-573C-4E1A-B779-1AD0D9F7E3A9}" dt="2021-12-17T03:42:36.311" v="1" actId="47"/>
      <pc:docMkLst>
        <pc:docMk/>
      </pc:docMkLst>
      <pc:sldChg chg="del">
        <pc:chgData name="Ty Johnson" userId="2df4d96252200d5b" providerId="LiveId" clId="{8AE5180A-573C-4E1A-B779-1AD0D9F7E3A9}" dt="2021-12-17T03:42:26.162" v="0" actId="47"/>
        <pc:sldMkLst>
          <pc:docMk/>
          <pc:sldMk cId="297008950" sldId="365"/>
        </pc:sldMkLst>
      </pc:sldChg>
      <pc:sldChg chg="del">
        <pc:chgData name="Ty Johnson" userId="2df4d96252200d5b" providerId="LiveId" clId="{8AE5180A-573C-4E1A-B779-1AD0D9F7E3A9}" dt="2021-12-17T03:42:36.311" v="1" actId="47"/>
        <pc:sldMkLst>
          <pc:docMk/>
          <pc:sldMk cId="3244625056" sldId="372"/>
        </pc:sldMkLst>
      </pc:sldChg>
      <pc:sldChg chg="del">
        <pc:chgData name="Ty Johnson" userId="2df4d96252200d5b" providerId="LiveId" clId="{8AE5180A-573C-4E1A-B779-1AD0D9F7E3A9}" dt="2021-12-17T03:42:26.162" v="0" actId="47"/>
        <pc:sldMkLst>
          <pc:docMk/>
          <pc:sldMk cId="3478638134" sldId="521"/>
        </pc:sldMkLst>
      </pc:sldChg>
      <pc:sldChg chg="del">
        <pc:chgData name="Ty Johnson" userId="2df4d96252200d5b" providerId="LiveId" clId="{8AE5180A-573C-4E1A-B779-1AD0D9F7E3A9}" dt="2021-12-17T03:42:26.162" v="0" actId="47"/>
        <pc:sldMkLst>
          <pc:docMk/>
          <pc:sldMk cId="1090627534" sldId="522"/>
        </pc:sldMkLst>
      </pc:sldChg>
      <pc:sldMasterChg chg="del delSldLayout">
        <pc:chgData name="Ty Johnson" userId="2df4d96252200d5b" providerId="LiveId" clId="{8AE5180A-573C-4E1A-B779-1AD0D9F7E3A9}" dt="2021-12-17T03:42:26.162" v="0" actId="47"/>
        <pc:sldMasterMkLst>
          <pc:docMk/>
          <pc:sldMasterMk cId="3301018625" sldId="2147483751"/>
        </pc:sldMasterMkLst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3572559451" sldId="2147483752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2803008554" sldId="2147483753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1984290316" sldId="2147483754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2267702047" sldId="2147483755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3699608582" sldId="2147483756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2300730429" sldId="2147483757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40949199" sldId="2147483758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3183899733" sldId="2147483759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1099639125" sldId="2147483760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562776218" sldId="2147483761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3301018625" sldId="2147483751"/>
            <pc:sldLayoutMk cId="3606750112" sldId="2147483762"/>
          </pc:sldLayoutMkLst>
        </pc:sldLayoutChg>
      </pc:sldMasterChg>
      <pc:sldMasterChg chg="del delSldLayout">
        <pc:chgData name="Ty Johnson" userId="2df4d96252200d5b" providerId="LiveId" clId="{8AE5180A-573C-4E1A-B779-1AD0D9F7E3A9}" dt="2021-12-17T03:42:26.162" v="0" actId="47"/>
        <pc:sldMasterMkLst>
          <pc:docMk/>
          <pc:sldMasterMk cId="1060601450" sldId="2147483763"/>
        </pc:sldMasterMkLst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3136284649" sldId="2147483764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783151285" sldId="2147483765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3250053978" sldId="2147483766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4251881502" sldId="2147483767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3425982744" sldId="2147483768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3008285493" sldId="2147483769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1398774102" sldId="2147483770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1358616839" sldId="2147483771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3870255178" sldId="2147483772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4013091151" sldId="2147483773"/>
          </pc:sldLayoutMkLst>
        </pc:sldLayoutChg>
        <pc:sldLayoutChg chg="del">
          <pc:chgData name="Ty Johnson" userId="2df4d96252200d5b" providerId="LiveId" clId="{8AE5180A-573C-4E1A-B779-1AD0D9F7E3A9}" dt="2021-12-17T03:42:26.162" v="0" actId="47"/>
          <pc:sldLayoutMkLst>
            <pc:docMk/>
            <pc:sldMasterMk cId="1060601450" sldId="2147483763"/>
            <pc:sldLayoutMk cId="2993048409" sldId="21474837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955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089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44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4398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839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2239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852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12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721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840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89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353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38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Indwelling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Analysis – 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are baptized into a relationship with Father, Son, Holy Spirit.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Mt.28:19 (</a:t>
            </a:r>
            <a:r>
              <a:rPr lang="en-US" sz="3100" i="1" u="sng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name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expresses sum total of Deity).  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this relationship we receive blessings of Father, Son, Holy Spirit –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Reconciled to God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Christ becomes our Mediator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HS our intercessor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Indwelling is not residence</a:t>
            </a:r>
            <a:br>
              <a:rPr lang="en-US" altLang="en-US" sz="3500" dirty="0">
                <a:solidFill>
                  <a:srgbClr val="FFFF00"/>
                </a:solidFill>
              </a:rPr>
            </a:br>
            <a:r>
              <a:rPr lang="en-US" altLang="en-US" sz="3500" dirty="0">
                <a:solidFill>
                  <a:srgbClr val="FFFF00"/>
                </a:solidFill>
              </a:rPr>
              <a:t>(physical location) but relationship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1" y="1295400"/>
            <a:ext cx="8334865" cy="51054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God’s words and thoughts control our lives, He dwells in us; when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satan’s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words / thoughts control world, he dwells in it</a:t>
            </a:r>
          </a:p>
          <a:p>
            <a:pPr marL="339725" indent="-339725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 we assume that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personally resides in individual bodies?  </a:t>
            </a:r>
          </a:p>
          <a:p>
            <a:pPr marL="339725" indent="-339725" defTabSz="687388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altLang="en-US" sz="22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a.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Jn.13:27, </a:t>
            </a:r>
            <a:r>
              <a:rPr lang="en-US" altLang="en-US" sz="3100" dirty="0" err="1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entered him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(Judas)  </a:t>
            </a:r>
          </a:p>
          <a:p>
            <a:pPr marL="0" indent="0">
              <a:spcAft>
                <a:spcPts val="600"/>
              </a:spcAft>
              <a:buNone/>
              <a:tabLst>
                <a:tab pos="687388" algn="l"/>
              </a:tabLst>
            </a:pPr>
            <a:r>
              <a:rPr lang="en-US" altLang="en-US" sz="24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z="22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b.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	Ac.5:3, </a:t>
            </a:r>
            <a:r>
              <a:rPr lang="en-US" altLang="en-US" sz="3100" dirty="0" err="1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filled your heart…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(Ananias)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9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does the Holy Spirit Indwell?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1" y="990600"/>
            <a:ext cx="8334865" cy="54102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Ep.3</a:t>
            </a:r>
            <a:r>
              <a:rPr lang="en-US" altLang="en-US" sz="3100" baseline="300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that He would grant you, according to the riches of His glory, to be strengthened with might through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</a:rPr>
              <a:t>His Spirit in the inner man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  <a:r>
              <a:rPr lang="en-US" sz="3100" baseline="30000" dirty="0">
                <a:solidFill>
                  <a:srgbClr val="FFFF00"/>
                </a:solidFill>
                <a:ea typeface="Times New Roman" panose="02020603050405020304" pitchFamily="18" charset="0"/>
              </a:rPr>
              <a:t>17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that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</a:rPr>
              <a:t>Christ may dwell in your hearts through faith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…</a:t>
            </a:r>
          </a:p>
          <a:p>
            <a:pPr marL="339725" indent="-339725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What is the heart?    Ephesians . . .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3:13, do not </a:t>
            </a:r>
            <a:r>
              <a:rPr lang="en-US" altLang="en-US" sz="3100" u="sng" dirty="0">
                <a:solidFill>
                  <a:schemeClr val="bg1"/>
                </a:solidFill>
              </a:rPr>
              <a:t>lose heart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4:18, </a:t>
            </a:r>
            <a:r>
              <a:rPr lang="en-US" altLang="en-US" sz="3100" u="sng" dirty="0">
                <a:solidFill>
                  <a:schemeClr val="bg1"/>
                </a:solidFill>
              </a:rPr>
              <a:t>blindness</a:t>
            </a:r>
            <a:r>
              <a:rPr lang="en-US" altLang="en-US" sz="3100" dirty="0">
                <a:solidFill>
                  <a:schemeClr val="bg1"/>
                </a:solidFill>
              </a:rPr>
              <a:t> of their </a:t>
            </a:r>
            <a:r>
              <a:rPr lang="en-US" altLang="en-US" sz="3100" u="sng" dirty="0">
                <a:solidFill>
                  <a:schemeClr val="bg1"/>
                </a:solidFill>
              </a:rPr>
              <a:t>heart</a:t>
            </a:r>
          </a:p>
          <a:p>
            <a:pPr marL="339725" indent="-339725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5:19, making </a:t>
            </a:r>
            <a:r>
              <a:rPr lang="en-US" altLang="en-US" sz="3100" u="sng" dirty="0">
                <a:solidFill>
                  <a:schemeClr val="bg1"/>
                </a:solidFill>
              </a:rPr>
              <a:t>melody in</a:t>
            </a:r>
            <a:r>
              <a:rPr lang="en-US" altLang="en-US" sz="3100" dirty="0">
                <a:solidFill>
                  <a:schemeClr val="bg1"/>
                </a:solidFill>
              </a:rPr>
              <a:t> your </a:t>
            </a:r>
            <a:r>
              <a:rPr lang="en-US" altLang="en-US" sz="3100" u="sng" dirty="0">
                <a:solidFill>
                  <a:schemeClr val="bg1"/>
                </a:solidFill>
              </a:rPr>
              <a:t>heart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2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is the heart? </a:t>
            </a:r>
            <a:r>
              <a:rPr lang="en-US" altLang="en-US" sz="2400" dirty="0">
                <a:solidFill>
                  <a:srgbClr val="CCECFF"/>
                </a:solidFill>
              </a:rPr>
              <a:t>(1)</a:t>
            </a:r>
            <a:endParaRPr lang="en-US" altLang="en-US" sz="36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1" y="914400"/>
            <a:ext cx="8334865" cy="54102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Hb.8</a:t>
            </a:r>
            <a:r>
              <a:rPr lang="en-US" altLang="en-US" sz="3100" baseline="30000" dirty="0">
                <a:solidFill>
                  <a:schemeClr val="bg1"/>
                </a:solidFill>
              </a:rPr>
              <a:t>10</a:t>
            </a:r>
            <a:r>
              <a:rPr lang="en-US" altLang="en-US" sz="3100" dirty="0">
                <a:solidFill>
                  <a:schemeClr val="bg1"/>
                </a:solidFill>
              </a:rPr>
              <a:t> For this is the covenant that I will make with the house of Israel after those days, says the 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sz="3100" dirty="0">
                <a:solidFill>
                  <a:schemeClr val="bg1"/>
                </a:solidFill>
              </a:rPr>
              <a:t>: I will put My </a:t>
            </a:r>
            <a:r>
              <a:rPr lang="en-US" altLang="en-US" sz="3100" dirty="0">
                <a:solidFill>
                  <a:srgbClr val="CCFFFF"/>
                </a:solidFill>
              </a:rPr>
              <a:t>laws</a:t>
            </a:r>
            <a:r>
              <a:rPr lang="en-US" altLang="en-US" sz="3100" dirty="0">
                <a:solidFill>
                  <a:schemeClr val="bg1"/>
                </a:solidFill>
              </a:rPr>
              <a:t> in their </a:t>
            </a:r>
            <a:r>
              <a:rPr lang="en-US" altLang="en-US" sz="3100" dirty="0">
                <a:solidFill>
                  <a:srgbClr val="FFFF99"/>
                </a:solidFill>
              </a:rPr>
              <a:t>mind</a:t>
            </a:r>
            <a:r>
              <a:rPr lang="en-US" altLang="en-US" sz="3100" dirty="0">
                <a:solidFill>
                  <a:schemeClr val="bg1"/>
                </a:solidFill>
              </a:rPr>
              <a:t> and </a:t>
            </a:r>
            <a:r>
              <a:rPr lang="en-US" altLang="en-US" sz="3100" dirty="0">
                <a:solidFill>
                  <a:srgbClr val="CCFFFF"/>
                </a:solidFill>
              </a:rPr>
              <a:t>write</a:t>
            </a:r>
            <a:r>
              <a:rPr lang="en-US" altLang="en-US" sz="3100" dirty="0">
                <a:solidFill>
                  <a:schemeClr val="bg1"/>
                </a:solidFill>
              </a:rPr>
              <a:t> them on their </a:t>
            </a:r>
            <a:r>
              <a:rPr lang="en-US" altLang="en-US" sz="3100" dirty="0">
                <a:solidFill>
                  <a:srgbClr val="FFFF99"/>
                </a:solidFill>
              </a:rPr>
              <a:t>hearts</a:t>
            </a:r>
            <a:r>
              <a:rPr lang="en-US" altLang="en-US" sz="3100" dirty="0">
                <a:solidFill>
                  <a:schemeClr val="bg1"/>
                </a:solidFill>
              </a:rPr>
              <a:t>; and I will be their God, and they shall be My people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Hb.10</a:t>
            </a:r>
            <a:r>
              <a:rPr lang="en-US" altLang="en-US" sz="3100" baseline="30000" dirty="0">
                <a:solidFill>
                  <a:schemeClr val="bg1"/>
                </a:solidFill>
              </a:rPr>
              <a:t>16</a:t>
            </a:r>
            <a:r>
              <a:rPr lang="en-US" altLang="en-US" sz="3100" dirty="0">
                <a:solidFill>
                  <a:schemeClr val="bg1"/>
                </a:solidFill>
              </a:rPr>
              <a:t>  This is the covenant that I will make with them after those days, says the L</a:t>
            </a:r>
            <a:r>
              <a:rPr lang="en-US" altLang="en-US" sz="2600" dirty="0">
                <a:solidFill>
                  <a:schemeClr val="bg1"/>
                </a:solidFill>
              </a:rPr>
              <a:t>ORD</a:t>
            </a:r>
            <a:r>
              <a:rPr lang="en-US" altLang="en-US" sz="3100" dirty="0">
                <a:solidFill>
                  <a:schemeClr val="bg1"/>
                </a:solidFill>
              </a:rPr>
              <a:t>: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I will put My </a:t>
            </a:r>
            <a:r>
              <a:rPr lang="en-US" altLang="en-US" sz="3100" dirty="0">
                <a:solidFill>
                  <a:srgbClr val="CCFFFF"/>
                </a:solidFill>
              </a:rPr>
              <a:t>laws</a:t>
            </a:r>
            <a:r>
              <a:rPr lang="en-US" altLang="en-US" sz="3100" dirty="0">
                <a:solidFill>
                  <a:schemeClr val="bg1"/>
                </a:solidFill>
              </a:rPr>
              <a:t> into their </a:t>
            </a:r>
            <a:r>
              <a:rPr lang="en-US" altLang="en-US" sz="3100" dirty="0">
                <a:solidFill>
                  <a:srgbClr val="FFFF99"/>
                </a:solidFill>
              </a:rPr>
              <a:t>hearts</a:t>
            </a:r>
            <a:r>
              <a:rPr lang="en-US" altLang="en-US" sz="3100" dirty="0">
                <a:solidFill>
                  <a:schemeClr val="bg1"/>
                </a:solidFill>
              </a:rPr>
              <a:t>, and in their </a:t>
            </a:r>
            <a:r>
              <a:rPr lang="en-US" altLang="en-US" sz="3100" dirty="0">
                <a:solidFill>
                  <a:srgbClr val="FFFF99"/>
                </a:solidFill>
              </a:rPr>
              <a:t>minds</a:t>
            </a:r>
            <a:r>
              <a:rPr lang="en-US" altLang="en-US" sz="3100" dirty="0">
                <a:solidFill>
                  <a:schemeClr val="bg1"/>
                </a:solidFill>
              </a:rPr>
              <a:t> I will </a:t>
            </a:r>
            <a:r>
              <a:rPr lang="en-US" altLang="en-US" sz="3100" dirty="0">
                <a:solidFill>
                  <a:srgbClr val="CCFFFF"/>
                </a:solidFill>
              </a:rPr>
              <a:t>write</a:t>
            </a:r>
            <a:r>
              <a:rPr lang="en-US" altLang="en-US" sz="3100" dirty="0">
                <a:solidFill>
                  <a:schemeClr val="bg1"/>
                </a:solidFill>
              </a:rPr>
              <a:t> them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36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What is the heart? </a:t>
            </a:r>
            <a:r>
              <a:rPr lang="en-US" altLang="en-US" sz="2400" dirty="0">
                <a:solidFill>
                  <a:srgbClr val="CCECFF"/>
                </a:solidFill>
              </a:rPr>
              <a:t>(2)</a:t>
            </a:r>
            <a:endParaRPr lang="en-US" altLang="en-US" sz="3600" dirty="0">
              <a:solidFill>
                <a:srgbClr val="CCEC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281" y="914400"/>
            <a:ext cx="8334865" cy="54102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Hb.8</a:t>
            </a:r>
            <a:r>
              <a:rPr lang="en-US" altLang="en-US" sz="3100" baseline="30000" dirty="0">
                <a:solidFill>
                  <a:schemeClr val="bg1"/>
                </a:solidFill>
              </a:rPr>
              <a:t>10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CCFFFF"/>
                </a:solidFill>
              </a:rPr>
              <a:t>write</a:t>
            </a:r>
            <a:r>
              <a:rPr lang="en-US" altLang="en-US" sz="3100" dirty="0">
                <a:solidFill>
                  <a:schemeClr val="bg1"/>
                </a:solidFill>
              </a:rPr>
              <a:t> (laws) on their </a:t>
            </a:r>
            <a:r>
              <a:rPr lang="en-US" altLang="en-US" sz="3100" dirty="0">
                <a:solidFill>
                  <a:srgbClr val="FFFF99"/>
                </a:solidFill>
              </a:rPr>
              <a:t>hearts…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But the heart is the mind … emotions, and will </a:t>
            </a:r>
            <a:r>
              <a:rPr lang="en-US" altLang="en-US" sz="2000" dirty="0">
                <a:solidFill>
                  <a:schemeClr val="bg1"/>
                </a:solidFill>
              </a:rPr>
              <a:t>(CGT)</a:t>
            </a:r>
            <a:r>
              <a:rPr lang="en-US" altLang="en-US" sz="3100" dirty="0">
                <a:solidFill>
                  <a:srgbClr val="FFFF99"/>
                </a:solidFill>
              </a:rPr>
              <a:t> 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“New man” </a:t>
            </a:r>
            <a:r>
              <a:rPr lang="en-US" altLang="en-US" sz="3100" dirty="0">
                <a:solidFill>
                  <a:schemeClr val="bg1"/>
                </a:solidFill>
              </a:rPr>
              <a:t>(Ep.4:22-24) – literal or figurative?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Lovers part – “I’ll keep </a:t>
            </a:r>
            <a:r>
              <a:rPr lang="en-US" altLang="en-US" sz="3100" u="sng" dirty="0">
                <a:solidFill>
                  <a:srgbClr val="CCECFF"/>
                </a:solidFill>
              </a:rPr>
              <a:t>you</a:t>
            </a:r>
            <a:r>
              <a:rPr lang="en-US" altLang="en-US" sz="3100" dirty="0">
                <a:solidFill>
                  <a:srgbClr val="CCECFF"/>
                </a:solidFill>
              </a:rPr>
              <a:t> </a:t>
            </a:r>
            <a:r>
              <a:rPr lang="en-US" altLang="en-US" sz="3100" u="sng" dirty="0">
                <a:solidFill>
                  <a:srgbClr val="CCECFF"/>
                </a:solidFill>
              </a:rPr>
              <a:t>in</a:t>
            </a:r>
            <a:r>
              <a:rPr lang="en-US" altLang="en-US" sz="3100" dirty="0">
                <a:solidFill>
                  <a:srgbClr val="CCECFF"/>
                </a:solidFill>
              </a:rPr>
              <a:t> </a:t>
            </a:r>
            <a:r>
              <a:rPr lang="en-US" altLang="en-US" sz="3100" u="sng" dirty="0">
                <a:solidFill>
                  <a:srgbClr val="CCECFF"/>
                </a:solidFill>
              </a:rPr>
              <a:t>my heart </a:t>
            </a:r>
            <a:r>
              <a:rPr lang="en-US" altLang="en-US" sz="3100" dirty="0">
                <a:solidFill>
                  <a:srgbClr val="CCECFF"/>
                </a:solidFill>
              </a:rPr>
              <a:t>forever.” 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CCECFF"/>
                </a:solidFill>
              </a:rPr>
              <a:t>Child – “I can see his dad in him.”  </a:t>
            </a:r>
          </a:p>
        </p:txBody>
      </p:sp>
    </p:spTree>
    <p:extLst>
      <p:ext uri="{BB962C8B-B14F-4D97-AF65-F5344CB8AC3E}">
        <p14:creationId xmlns:p14="http://schemas.microsoft.com/office/powerpoint/2010/main" val="109070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The Spirit dwells in the temple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2146" y="990600"/>
            <a:ext cx="8429919" cy="54102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Co.3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16</a:t>
            </a:r>
            <a:r>
              <a:rPr lang="en-US" altLang="en-US" sz="3100" dirty="0">
                <a:solidFill>
                  <a:schemeClr val="bg1"/>
                </a:solidFill>
              </a:rPr>
              <a:t>  Do 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you not know that you are the temple of God and that the </a:t>
            </a:r>
            <a:r>
              <a:rPr lang="en-US" sz="3100" u="sng" dirty="0">
                <a:solidFill>
                  <a:schemeClr val="bg1"/>
                </a:solidFill>
                <a:ea typeface="Times New Roman" panose="02020603050405020304" pitchFamily="18" charset="0"/>
              </a:rPr>
              <a:t>Spirit of God dwells in you</a:t>
            </a: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</a:rPr>
              <a:t>?   [2 Co.6:16]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K.8:13, temple: place for God to dwell forever    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27: </a:t>
            </a:r>
            <a:r>
              <a:rPr lang="en-US" altLang="en-US" sz="3100" dirty="0">
                <a:solidFill>
                  <a:srgbClr val="CCECFF"/>
                </a:solidFill>
              </a:rPr>
              <a:t>But will God indeed dwell on the earth? Behold, heaven and the heaven of heavens cannot contain You. How much less this temple which I have built!</a:t>
            </a:r>
          </a:p>
          <a:p>
            <a:pPr marL="0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(30, 45, 49 – where is God?) 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[Isa.66:1 . . . Ac.7:48-49]   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6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"/>
            <a:ext cx="8229600" cy="1066801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Holy Spirit – blessing – Word 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840CF869-7729-473F-9E3C-EC4C496A58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764848"/>
              </p:ext>
            </p:extLst>
          </p:nvPr>
        </p:nvGraphicFramePr>
        <p:xfrm>
          <a:off x="762000" y="1066800"/>
          <a:ext cx="7620000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4260492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926676849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729967528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Holy Spirit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>
                          <a:solidFill>
                            <a:srgbClr val="CCECFF"/>
                          </a:solidFill>
                        </a:rPr>
                        <a:t>Blessing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0" dirty="0"/>
                        <a:t>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30399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Jn.3:8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Birth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 Pt.1:23-25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22663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 Co.6:11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Sanctification</a:t>
                      </a:r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Jn.17:17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8017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Ro.8:11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Dwells</a:t>
                      </a:r>
                      <a:r>
                        <a:rPr lang="en-US" sz="300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3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Col.3:16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349540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C6C8AB2-473E-46DF-876F-9CC2440AA74C}"/>
              </a:ext>
            </a:extLst>
          </p:cNvPr>
          <p:cNvSpPr/>
          <p:nvPr/>
        </p:nvSpPr>
        <p:spPr>
          <a:xfrm>
            <a:off x="732935" y="4038600"/>
            <a:ext cx="7696200" cy="2286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/>
              <a:t>Let the </a:t>
            </a:r>
            <a:r>
              <a:rPr lang="en-US" sz="3100" u="sng" dirty="0"/>
              <a:t>word</a:t>
            </a:r>
            <a:r>
              <a:rPr lang="en-US" sz="3100" dirty="0"/>
              <a:t> of Christ </a:t>
            </a:r>
            <a:r>
              <a:rPr lang="en-US" sz="3100" u="sng" dirty="0"/>
              <a:t>dwell</a:t>
            </a:r>
            <a:r>
              <a:rPr lang="en-US" sz="3100" dirty="0"/>
              <a:t> </a:t>
            </a:r>
            <a:r>
              <a:rPr lang="en-US" sz="3100" u="sng" dirty="0"/>
              <a:t>in you richly</a:t>
            </a:r>
            <a:r>
              <a:rPr lang="en-US" sz="3100" dirty="0"/>
              <a:t> in all wisdom, teaching and admonishing one another in psalms and hymns and spiritual songs, singing with grace in your hearts to the Lord </a:t>
            </a:r>
            <a:r>
              <a:rPr lang="en-US" sz="2700" dirty="0"/>
              <a:t>– Col.3:16</a:t>
            </a:r>
          </a:p>
        </p:txBody>
      </p:sp>
    </p:spTree>
    <p:extLst>
      <p:ext uri="{BB962C8B-B14F-4D97-AF65-F5344CB8AC3E}">
        <p14:creationId xmlns:p14="http://schemas.microsoft.com/office/powerpoint/2010/main" val="3156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Idol in heart = addiction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Jer.8:2, </a:t>
            </a:r>
            <a:r>
              <a:rPr lang="en-US" altLang="en-US" dirty="0">
                <a:solidFill>
                  <a:srgbClr val="FFFF99"/>
                </a:solidFill>
              </a:rPr>
              <a:t>idols</a:t>
            </a:r>
            <a:r>
              <a:rPr lang="en-US" altLang="en-US" dirty="0">
                <a:solidFill>
                  <a:schemeClr val="bg1"/>
                </a:solidFill>
              </a:rPr>
              <a:t> ‘which they have </a:t>
            </a:r>
            <a:r>
              <a:rPr lang="en-US" altLang="en-US" u="sng" dirty="0">
                <a:solidFill>
                  <a:schemeClr val="bg1"/>
                </a:solidFill>
              </a:rPr>
              <a:t>loved</a:t>
            </a:r>
            <a:r>
              <a:rPr lang="en-US" altLang="en-US" dirty="0">
                <a:solidFill>
                  <a:schemeClr val="bg1"/>
                </a:solidFill>
              </a:rPr>
              <a:t>, and which they have </a:t>
            </a:r>
            <a:r>
              <a:rPr lang="en-US" altLang="en-US" u="sng" dirty="0">
                <a:solidFill>
                  <a:schemeClr val="bg1"/>
                </a:solidFill>
              </a:rPr>
              <a:t>served</a:t>
            </a:r>
            <a:r>
              <a:rPr lang="en-US" altLang="en-US" dirty="0">
                <a:solidFill>
                  <a:schemeClr val="bg1"/>
                </a:solidFill>
              </a:rPr>
              <a:t>, and after which they have </a:t>
            </a:r>
            <a:r>
              <a:rPr lang="en-US" altLang="en-US" u="sng" dirty="0">
                <a:solidFill>
                  <a:schemeClr val="bg1"/>
                </a:solidFill>
              </a:rPr>
              <a:t>sought</a:t>
            </a:r>
            <a:r>
              <a:rPr lang="en-US" altLang="en-US" dirty="0">
                <a:solidFill>
                  <a:schemeClr val="bg1"/>
                </a:solidFill>
              </a:rPr>
              <a:t>, and which they have </a:t>
            </a:r>
            <a:r>
              <a:rPr lang="en-US" altLang="en-US" u="sng" dirty="0">
                <a:solidFill>
                  <a:schemeClr val="bg1"/>
                </a:solidFill>
              </a:rPr>
              <a:t>worshipped</a:t>
            </a:r>
            <a:r>
              <a:rPr lang="en-US" altLang="en-US" dirty="0">
                <a:solidFill>
                  <a:schemeClr val="bg1"/>
                </a:solidFill>
              </a:rPr>
              <a:t>.’  </a:t>
            </a:r>
          </a:p>
          <a:p>
            <a:pPr marL="0" indent="0">
              <a:spcAft>
                <a:spcPts val="600"/>
              </a:spcAft>
              <a:buNone/>
              <a:tabLst>
                <a:tab pos="519113" algn="l"/>
              </a:tabLst>
            </a:pPr>
            <a:r>
              <a:rPr lang="en-US" altLang="en-US" dirty="0">
                <a:solidFill>
                  <a:schemeClr val="bg1"/>
                </a:solidFill>
              </a:rPr>
              <a:t>Ezk.14:3, same men ‘set up their </a:t>
            </a:r>
            <a:r>
              <a:rPr lang="en-US" altLang="en-US" dirty="0">
                <a:solidFill>
                  <a:srgbClr val="FFFF99"/>
                </a:solidFill>
              </a:rPr>
              <a:t>idols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u="sng" dirty="0">
                <a:solidFill>
                  <a:schemeClr val="bg1"/>
                </a:solidFill>
              </a:rPr>
              <a:t>in their hearts</a:t>
            </a:r>
            <a:r>
              <a:rPr lang="en-US" altLang="en-US" dirty="0">
                <a:solidFill>
                  <a:schemeClr val="bg1"/>
                </a:solidFill>
              </a:rPr>
              <a:t>, and </a:t>
            </a:r>
            <a:r>
              <a:rPr lang="en-US" altLang="en-US" u="sng" dirty="0">
                <a:solidFill>
                  <a:schemeClr val="bg1"/>
                </a:solidFill>
              </a:rPr>
              <a:t>put before them</a:t>
            </a:r>
            <a:r>
              <a:rPr lang="en-US" altLang="en-US" dirty="0">
                <a:solidFill>
                  <a:schemeClr val="bg1"/>
                </a:solidFill>
              </a:rPr>
              <a:t>’ (before their </a:t>
            </a:r>
            <a:r>
              <a:rPr lang="en-US" altLang="en-US" u="sng" dirty="0">
                <a:solidFill>
                  <a:schemeClr val="bg1"/>
                </a:solidFill>
              </a:rPr>
              <a:t>faces</a:t>
            </a:r>
            <a:r>
              <a:rPr lang="en-US" altLang="en-US" dirty="0">
                <a:solidFill>
                  <a:schemeClr val="bg1"/>
                </a:solidFill>
              </a:rPr>
              <a:t>) – </a:t>
            </a:r>
            <a:r>
              <a:rPr lang="en-US" altLang="en-US" sz="2400" dirty="0">
                <a:solidFill>
                  <a:schemeClr val="bg1"/>
                </a:solidFill>
              </a:rPr>
              <a:t>ESV; NASB….  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300"/>
              </a:spcAft>
              <a:buNone/>
              <a:tabLst>
                <a:tab pos="519113" algn="l"/>
              </a:tabLst>
            </a:pPr>
            <a:r>
              <a:rPr lang="en-US" altLang="en-US" dirty="0">
                <a:solidFill>
                  <a:srgbClr val="CCFFFF"/>
                </a:solidFill>
              </a:rPr>
              <a:t>	[Describes their addiction to idolatry]</a:t>
            </a:r>
          </a:p>
          <a:p>
            <a:pPr marL="0" indent="0">
              <a:spcAft>
                <a:spcPts val="300"/>
              </a:spcAft>
              <a:buNone/>
              <a:tabLst>
                <a:tab pos="519113" algn="l"/>
              </a:tabLst>
            </a:pPr>
            <a:r>
              <a:rPr lang="en-US" altLang="en-US" dirty="0">
                <a:solidFill>
                  <a:srgbClr val="CCFFFF"/>
                </a:solidFill>
              </a:rPr>
              <a:t>	[Describes their heart’s contents]</a:t>
            </a:r>
          </a:p>
          <a:p>
            <a:pPr marL="0" indent="0">
              <a:spcAft>
                <a:spcPts val="0"/>
              </a:spcAft>
              <a:buNone/>
              <a:tabLst>
                <a:tab pos="519113" algn="l"/>
              </a:tabLst>
            </a:pPr>
            <a:r>
              <a:rPr lang="en-US" altLang="en-US" dirty="0">
                <a:solidFill>
                  <a:srgbClr val="CCFFFF"/>
                </a:solidFill>
              </a:rPr>
              <a:t>	</a:t>
            </a:r>
            <a:r>
              <a:rPr lang="en-US" altLang="en-US" dirty="0">
                <a:solidFill>
                  <a:srgbClr val="CCFFCC"/>
                </a:solidFill>
              </a:rPr>
              <a:t>[Were literal idols in literal blood pumps?]</a:t>
            </a:r>
          </a:p>
        </p:txBody>
      </p:sp>
    </p:spTree>
    <p:extLst>
      <p:ext uri="{BB962C8B-B14F-4D97-AF65-F5344CB8AC3E}">
        <p14:creationId xmlns:p14="http://schemas.microsoft.com/office/powerpoint/2010/main" val="102651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500" dirty="0">
                <a:solidFill>
                  <a:schemeClr val="bg1"/>
                </a:solidFill>
              </a:rPr>
              <a:t>Christ dwells in our hearts by faith </a:t>
            </a:r>
            <a:r>
              <a:rPr lang="en-US" altLang="en-US" sz="3000" dirty="0">
                <a:solidFill>
                  <a:schemeClr val="bg1"/>
                </a:solidFill>
              </a:rPr>
              <a:t>(Ep.3:17)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Faith comes by hearing word of God, Ro.10</a:t>
            </a:r>
            <a:r>
              <a:rPr lang="en-US" altLang="en-US" sz="3100" baseline="30000" dirty="0">
                <a:solidFill>
                  <a:schemeClr val="bg1"/>
                </a:solidFill>
              </a:rPr>
              <a:t>17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</a:rPr>
              <a:t>Holy Spirit makes elders, </a:t>
            </a:r>
            <a:r>
              <a:rPr lang="en-US" altLang="en-US" sz="3100" dirty="0">
                <a:solidFill>
                  <a:schemeClr val="bg1"/>
                </a:solidFill>
              </a:rPr>
              <a:t>Acts 20:28.   How?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Ac.14</a:t>
            </a:r>
            <a:r>
              <a:rPr lang="en-US" altLang="en-US" sz="3100" baseline="30000" dirty="0">
                <a:solidFill>
                  <a:schemeClr val="bg1"/>
                </a:solidFill>
              </a:rPr>
              <a:t>23</a:t>
            </a:r>
            <a:r>
              <a:rPr lang="en-US" altLang="en-US" sz="3100" dirty="0">
                <a:solidFill>
                  <a:schemeClr val="bg1"/>
                </a:solidFill>
              </a:rPr>
              <a:t> So when </a:t>
            </a:r>
            <a:r>
              <a:rPr lang="en-US" altLang="en-US" sz="3100" dirty="0">
                <a:solidFill>
                  <a:srgbClr val="CCFFFF"/>
                </a:solidFill>
              </a:rPr>
              <a:t>they</a:t>
            </a:r>
            <a:r>
              <a:rPr lang="en-US" altLang="en-US" sz="3100" dirty="0">
                <a:solidFill>
                  <a:schemeClr val="bg1"/>
                </a:solidFill>
              </a:rPr>
              <a:t> had </a:t>
            </a:r>
            <a:r>
              <a:rPr lang="en-US" altLang="en-US" sz="3100" dirty="0">
                <a:solidFill>
                  <a:srgbClr val="CCFFFF"/>
                </a:solidFill>
              </a:rPr>
              <a:t>appointed elders</a:t>
            </a:r>
            <a:r>
              <a:rPr lang="en-US" altLang="en-US" sz="3100" dirty="0">
                <a:solidFill>
                  <a:schemeClr val="bg1"/>
                </a:solidFill>
              </a:rPr>
              <a:t> in every church, and prayed with fasting, they commended them to the Lord in whom they had believed.</a:t>
            </a:r>
          </a:p>
          <a:p>
            <a:pPr marL="0" indent="0" defTabSz="687388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FFFF00"/>
                </a:solidFill>
              </a:rPr>
              <a:t>They preached gospel by Holy Spirit	</a:t>
            </a:r>
          </a:p>
          <a:p>
            <a:pPr marL="0" indent="0" defTabSz="687388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	They learned qualifications by Holy Spirit</a:t>
            </a:r>
          </a:p>
          <a:p>
            <a:pPr marL="0" indent="0" defTabSz="687388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00"/>
                </a:solidFill>
              </a:rPr>
              <a:t>	They followed orders of Holy Spirit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200" dirty="0">
                <a:solidFill>
                  <a:srgbClr val="CCFFCC"/>
                </a:solidFill>
              </a:rPr>
              <a:t>The gift of the Holy Spirit, Ac.2:38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…the gift of </a:t>
            </a:r>
            <a:r>
              <a:rPr lang="en-US" altLang="en-US" dirty="0">
                <a:solidFill>
                  <a:srgbClr val="FFFF99"/>
                </a:solidFill>
              </a:rPr>
              <a:t>God</a:t>
            </a:r>
            <a:r>
              <a:rPr lang="en-US" altLang="en-US" dirty="0">
                <a:solidFill>
                  <a:schemeClr val="bg1"/>
                </a:solidFill>
              </a:rPr>
              <a:t>, Jn.4:10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ECFF"/>
                </a:solidFill>
              </a:rPr>
              <a:t>(living water)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…the gift of </a:t>
            </a:r>
            <a:r>
              <a:rPr lang="en-US" altLang="en-US" dirty="0">
                <a:solidFill>
                  <a:srgbClr val="FFFF99"/>
                </a:solidFill>
              </a:rPr>
              <a:t>Christ</a:t>
            </a:r>
            <a:r>
              <a:rPr lang="en-US" altLang="en-US" dirty="0">
                <a:solidFill>
                  <a:schemeClr val="bg1"/>
                </a:solidFill>
              </a:rPr>
              <a:t>, Ep.4:7 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ECFF"/>
                </a:solidFill>
              </a:rPr>
              <a:t>(8, 11, apostles, prophets…)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…Ac.2:38, the gift of the </a:t>
            </a:r>
            <a:r>
              <a:rPr lang="en-US" altLang="en-US" dirty="0">
                <a:solidFill>
                  <a:srgbClr val="FFFF99"/>
                </a:solidFill>
              </a:rPr>
              <a:t>Holy Spirit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ECFF"/>
                </a:solidFill>
              </a:rPr>
              <a:t>(salvation: 21, 37-38, 40, 41, 47)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Many make </a:t>
            </a:r>
            <a:r>
              <a:rPr lang="en-US" altLang="en-US" sz="3100" dirty="0">
                <a:solidFill>
                  <a:srgbClr val="FFFF99"/>
                </a:solidFill>
              </a:rPr>
              <a:t>God</a:t>
            </a:r>
            <a:r>
              <a:rPr lang="en-US" altLang="en-US" sz="3100" dirty="0">
                <a:solidFill>
                  <a:schemeClr val="bg1"/>
                </a:solidFill>
              </a:rPr>
              <a:t> and </a:t>
            </a:r>
            <a:r>
              <a:rPr lang="en-US" altLang="en-US" sz="3100" dirty="0">
                <a:solidFill>
                  <a:srgbClr val="FFFF99"/>
                </a:solidFill>
              </a:rPr>
              <a:t>Christ</a:t>
            </a:r>
            <a:r>
              <a:rPr lang="en-US" altLang="en-US" sz="3100" dirty="0">
                <a:solidFill>
                  <a:schemeClr val="bg1"/>
                </a:solidFill>
              </a:rPr>
              <a:t> givers, but </a:t>
            </a:r>
            <a:r>
              <a:rPr lang="en-US" altLang="en-US" sz="3100" dirty="0">
                <a:solidFill>
                  <a:srgbClr val="FFFF99"/>
                </a:solidFill>
              </a:rPr>
              <a:t>Holy Spirit the gift</a:t>
            </a:r>
            <a:r>
              <a:rPr lang="en-US" altLang="en-US" sz="3100" dirty="0">
                <a:solidFill>
                  <a:schemeClr val="bg1"/>
                </a:solidFill>
              </a:rPr>
              <a:t>.   Why??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54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No Christian denies . . .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914399"/>
            <a:ext cx="8458200" cy="547697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Holy Spirit leads…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…guides…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…strengthens…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…indwells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</a:rPr>
              <a:t>Issue: </a:t>
            </a:r>
            <a:r>
              <a:rPr lang="en-US" altLang="en-US" u="sng" dirty="0">
                <a:solidFill>
                  <a:schemeClr val="bg1"/>
                </a:solidFill>
              </a:rPr>
              <a:t>how</a:t>
            </a:r>
            <a:r>
              <a:rPr lang="en-US" altLang="en-US" dirty="0">
                <a:solidFill>
                  <a:schemeClr val="bg1"/>
                </a:solidFill>
              </a:rPr>
              <a:t> Spirit does these things</a:t>
            </a: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200" dirty="0">
                <a:solidFill>
                  <a:schemeClr val="bg1"/>
                </a:solidFill>
              </a:rPr>
              <a:t>We partake of the divine nature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 Pt.1</a:t>
            </a:r>
            <a:r>
              <a:rPr lang="en-US" altLang="en-US" baseline="30000" dirty="0">
                <a:solidFill>
                  <a:schemeClr val="bg1"/>
                </a:solidFill>
              </a:rPr>
              <a:t>3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His divine power has given to us all things that pertain to life and godliness, through the knowledge of Him who called us by glory and virtue,   </a:t>
            </a:r>
            <a:r>
              <a:rPr lang="en-US" sz="3100" b="1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4</a:t>
            </a:r>
            <a:r>
              <a:rPr lang="en-US" sz="3100" baseline="30000" dirty="0">
                <a:solidFill>
                  <a:schemeClr val="bg1"/>
                </a:solidFill>
                <a:ea typeface="Times New Roman" panose="02020603050405020304" pitchFamily="18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by which have been given to us exceedingly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great and precious promises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, that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through these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 you may be </a:t>
            </a:r>
            <a:r>
              <a:rPr lang="en-US" sz="3100" u="sng" dirty="0">
                <a:solidFill>
                  <a:srgbClr val="FFFFCC"/>
                </a:solidFill>
                <a:ea typeface="Times New Roman" panose="02020603050405020304" pitchFamily="18" charset="0"/>
              </a:rPr>
              <a:t>partakers of the divine nature</a:t>
            </a:r>
            <a:r>
              <a:rPr lang="en-US" sz="3100" dirty="0">
                <a:solidFill>
                  <a:srgbClr val="FFFFCC"/>
                </a:solidFill>
                <a:ea typeface="Times New Roman" panose="02020603050405020304" pitchFamily="18" charset="0"/>
              </a:rPr>
              <a:t>, having escaped the corruption that is in the world through lust.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Not His essence, but His holiness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Jn.1</a:t>
            </a:r>
            <a:r>
              <a:rPr lang="en-US" altLang="en-US" sz="3100" baseline="30000" dirty="0">
                <a:solidFill>
                  <a:schemeClr val="bg1"/>
                </a:solidFill>
              </a:rPr>
              <a:t>12</a:t>
            </a:r>
            <a:r>
              <a:rPr lang="en-US" altLang="en-US" sz="3100" dirty="0">
                <a:solidFill>
                  <a:schemeClr val="bg1"/>
                </a:solidFill>
              </a:rPr>
              <a:t> become children of God…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01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CCFFCC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NT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Describes three ways some received the Holy Spirit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1. </a:t>
            </a:r>
            <a:r>
              <a:rPr lang="en-US" altLang="en-US" sz="3500" dirty="0">
                <a:solidFill>
                  <a:srgbClr val="FFFF00"/>
                </a:solidFill>
              </a:rPr>
              <a:t>Holy Spirit baptism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52573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2, apostles (promised in Jn.14-16)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10, Cornelius (benefitted apostles)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Miraculous spiritual gifts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Acts 8:14-18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Indwelling of Spirit on Christians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Ro.8:9-11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58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Describes three ways some rec’d. H.S.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Godhead dwells in Christians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1. </a:t>
            </a:r>
            <a:r>
              <a:rPr lang="en-US" altLang="en-US" sz="3200" dirty="0">
                <a:solidFill>
                  <a:srgbClr val="FFFF00"/>
                </a:solidFill>
              </a:rPr>
              <a:t>Father,</a:t>
            </a:r>
            <a:r>
              <a:rPr lang="en-US" altLang="en-US" sz="3200" dirty="0">
                <a:solidFill>
                  <a:schemeClr val="bg1"/>
                </a:solidFill>
              </a:rPr>
              <a:t> Ep.4:6;  1 Jn.4:15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609600"/>
            <a:ext cx="8458200" cy="5791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Son,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Co.13:5;  Jn.14:20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Holy Spirit, 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kern="0" baseline="300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But you are not in the flesh but in the Spirit, if indeed the </a:t>
            </a:r>
            <a:r>
              <a:rPr lang="en-US" sz="3000" u="sng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Spirit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God </a:t>
            </a:r>
            <a:r>
              <a:rPr lang="en-US" sz="30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dwells in you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 Now if anyone does not have the Spirit of Christ, he is not His.  </a:t>
            </a:r>
            <a:r>
              <a:rPr lang="en-US" sz="3000" kern="0" baseline="300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And if </a:t>
            </a:r>
            <a:r>
              <a:rPr lang="en-US" sz="3000" u="sng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Christ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is in you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the body is dead because of sin, but the Spirit is life because of righteousness.  </a:t>
            </a:r>
            <a:r>
              <a:rPr lang="en-US" sz="3000" kern="0" baseline="30000" dirty="0">
                <a:solidFill>
                  <a:srgbClr val="FFC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But if the </a:t>
            </a:r>
            <a:r>
              <a:rPr lang="en-US" sz="3000" u="sng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Spirit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of Him who raised Jesus from the dead </a:t>
            </a:r>
            <a:r>
              <a:rPr lang="en-US" sz="30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dwells in you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He who raised Christ from the dead will also give life to your mortal bodies through His Spirit who </a:t>
            </a:r>
            <a:r>
              <a:rPr lang="en-US" sz="3000" u="sng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dwells in you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NT Describes three ways some rec’d. H.S.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914427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Christians dwell in Godhead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87A892E-539A-406D-A36E-FF81338E767A}"/>
              </a:ext>
            </a:extLst>
          </p:cNvPr>
          <p:cNvSpPr/>
          <p:nvPr/>
        </p:nvSpPr>
        <p:spPr bwMode="auto">
          <a:xfrm>
            <a:off x="1018881" y="12192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Godhead dwells in Christians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77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CC"/>
                </a:solidFill>
              </a:rPr>
              <a:t>1. </a:t>
            </a:r>
            <a:r>
              <a:rPr lang="en-US" altLang="en-US" sz="3500" dirty="0">
                <a:solidFill>
                  <a:srgbClr val="FFFF00"/>
                </a:solidFill>
              </a:rPr>
              <a:t>Father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685800"/>
            <a:ext cx="8458200" cy="5867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Jn.4</a:t>
            </a:r>
            <a:r>
              <a:rPr lang="en-US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16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we have known and believed the love that God has for us. God is love, and he who abides in love abides in God, and God in him.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</a:t>
            </a:r>
            <a:r>
              <a:rPr lang="en-US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Jn.15</a:t>
            </a:r>
            <a:r>
              <a:rPr lang="en-US" kern="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Abide </a:t>
            </a:r>
            <a:r>
              <a:rPr lang="en-US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Me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and </a:t>
            </a:r>
            <a:r>
              <a:rPr lang="en-US" u="sng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 in you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.   As the branch cannot bear fruit of itself, unless it abides in the vine, neither can you, unless you abide in Me</a:t>
            </a:r>
          </a:p>
          <a:p>
            <a:pPr marL="0" indent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800" kern="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</a:t>
            </a: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500" kern="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Holy Spirit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Ro.8:9-11, dwell . . .</a:t>
            </a:r>
          </a:p>
          <a:p>
            <a:pPr marL="0" indent="0">
              <a:spcAft>
                <a:spcPts val="600"/>
              </a:spcAft>
              <a:buNone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33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What does ‘dwell’ mean?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Often: settle down in a place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Also: that by which one is controlled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Tim.1:5, faith dwelt in mother / grand-m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Jn.2, truth dwelt in lady and children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Jn.5:38, they did not have it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Ro.7:17-20  [7:25-8:17] – contrasts law of God and law of sin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Obey law of God  ‖  led by Spirit</a:t>
            </a:r>
          </a:p>
          <a:p>
            <a:pPr lvl="2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Led by Spirit  ‖  Spirit dwells in us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11617</TotalTime>
  <Words>1364</Words>
  <Application>Microsoft Office PowerPoint</Application>
  <PresentationFormat>On-screen Show (4:3)</PresentationFormat>
  <Paragraphs>128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Verdana</vt:lpstr>
      <vt:lpstr>1_Default Design</vt:lpstr>
      <vt:lpstr>Default Design</vt:lpstr>
      <vt:lpstr>PowerPoint Presentation</vt:lpstr>
      <vt:lpstr>No Christian denies . . . </vt:lpstr>
      <vt:lpstr>PowerPoint Presentation</vt:lpstr>
      <vt:lpstr>1. Holy Spirit baptism</vt:lpstr>
      <vt:lpstr>PowerPoint Presentation</vt:lpstr>
      <vt:lpstr>1. Father, Ep.4:6;  1 Jn.4:15</vt:lpstr>
      <vt:lpstr>PowerPoint Presentation</vt:lpstr>
      <vt:lpstr>1. Father</vt:lpstr>
      <vt:lpstr>What does ‘dwell’ mean?</vt:lpstr>
      <vt:lpstr>Analysis – </vt:lpstr>
      <vt:lpstr>Indwelling is not residence (physical location) but relationship</vt:lpstr>
      <vt:lpstr>What does the Holy Spirit Indwell?</vt:lpstr>
      <vt:lpstr>What is the heart? (1)</vt:lpstr>
      <vt:lpstr>What is the heart? (2)</vt:lpstr>
      <vt:lpstr>The Spirit dwells in the temple</vt:lpstr>
      <vt:lpstr>Holy Spirit – blessing – Word </vt:lpstr>
      <vt:lpstr>Idol in heart = addiction</vt:lpstr>
      <vt:lpstr>Christ dwells in our hearts by faith (Ep.3:17)</vt:lpstr>
      <vt:lpstr>The gift of the Holy Spirit, Ac.2:38</vt:lpstr>
      <vt:lpstr>We partake of the divine nature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1139</cp:revision>
  <dcterms:created xsi:type="dcterms:W3CDTF">2011-08-18T15:42:19Z</dcterms:created>
  <dcterms:modified xsi:type="dcterms:W3CDTF">2021-12-17T03:42:39Z</dcterms:modified>
</cp:coreProperties>
</file>