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541" r:id="rId3"/>
    <p:sldId id="543" r:id="rId4"/>
    <p:sldId id="574" r:id="rId5"/>
    <p:sldId id="583" r:id="rId6"/>
    <p:sldId id="584" r:id="rId7"/>
    <p:sldId id="585" r:id="rId8"/>
    <p:sldId id="569" r:id="rId9"/>
    <p:sldId id="586" r:id="rId10"/>
    <p:sldId id="570" r:id="rId11"/>
    <p:sldId id="587" r:id="rId12"/>
    <p:sldId id="588" r:id="rId13"/>
    <p:sldId id="589" r:id="rId14"/>
    <p:sldId id="590" r:id="rId15"/>
    <p:sldId id="591" r:id="rId16"/>
    <p:sldId id="571" r:id="rId17"/>
    <p:sldId id="592" r:id="rId18"/>
    <p:sldId id="593" r:id="rId19"/>
    <p:sldId id="579" r:id="rId20"/>
    <p:sldId id="25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CFFCC"/>
    <a:srgbClr val="FFFF99"/>
    <a:srgbClr val="0000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99839869-7B89-4D5A-B802-8E5900A14C21}"/>
    <pc:docChg chg="delSld delMainMaster">
      <pc:chgData name="Ty Johnson" userId="2df4d96252200d5b" providerId="LiveId" clId="{99839869-7B89-4D5A-B802-8E5900A14C21}" dt="2022-01-16T01:33:12.180" v="0" actId="47"/>
      <pc:docMkLst>
        <pc:docMk/>
      </pc:docMkLst>
      <pc:sldChg chg="del">
        <pc:chgData name="Ty Johnson" userId="2df4d96252200d5b" providerId="LiveId" clId="{99839869-7B89-4D5A-B802-8E5900A14C21}" dt="2022-01-16T01:33:12.180" v="0" actId="47"/>
        <pc:sldMkLst>
          <pc:docMk/>
          <pc:sldMk cId="1456885882" sldId="301"/>
        </pc:sldMkLst>
      </pc:sldChg>
      <pc:sldChg chg="del">
        <pc:chgData name="Ty Johnson" userId="2df4d96252200d5b" providerId="LiveId" clId="{99839869-7B89-4D5A-B802-8E5900A14C21}" dt="2022-01-16T01:33:12.180" v="0" actId="47"/>
        <pc:sldMkLst>
          <pc:docMk/>
          <pc:sldMk cId="297008950" sldId="365"/>
        </pc:sldMkLst>
      </pc:sldChg>
      <pc:sldChg chg="del">
        <pc:chgData name="Ty Johnson" userId="2df4d96252200d5b" providerId="LiveId" clId="{99839869-7B89-4D5A-B802-8E5900A14C21}" dt="2022-01-16T01:33:12.180" v="0" actId="47"/>
        <pc:sldMkLst>
          <pc:docMk/>
          <pc:sldMk cId="303232138" sldId="582"/>
        </pc:sldMkLst>
      </pc:sldChg>
      <pc:sldMasterChg chg="del delSldLayout">
        <pc:chgData name="Ty Johnson" userId="2df4d96252200d5b" providerId="LiveId" clId="{99839869-7B89-4D5A-B802-8E5900A14C21}" dt="2022-01-16T01:33:12.180" v="0" actId="47"/>
        <pc:sldMasterMkLst>
          <pc:docMk/>
          <pc:sldMasterMk cId="170064628" sldId="2147483672"/>
        </pc:sldMasterMkLst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2926307675" sldId="2147483673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2321229335" sldId="2147483674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373912380" sldId="2147483675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1695201190" sldId="2147483676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971187524" sldId="2147483677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4238793946" sldId="2147483678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2315995287" sldId="2147483679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1844378463" sldId="2147483680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3309443818" sldId="2147483681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2544066808" sldId="2147483682"/>
          </pc:sldLayoutMkLst>
        </pc:sldLayoutChg>
        <pc:sldLayoutChg chg="del">
          <pc:chgData name="Ty Johnson" userId="2df4d96252200d5b" providerId="LiveId" clId="{99839869-7B89-4D5A-B802-8E5900A14C21}" dt="2022-01-16T01:33:12.180" v="0" actId="47"/>
          <pc:sldLayoutMkLst>
            <pc:docMk/>
            <pc:sldMasterMk cId="170064628" sldId="2147483672"/>
            <pc:sldLayoutMk cId="205870446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Gn.25 . . . 27 . . . 28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What did Esau </a:t>
            </a:r>
            <a:r>
              <a:rPr lang="en-US" altLang="en-US" i="1" dirty="0">
                <a:solidFill>
                  <a:srgbClr val="FFFFCC"/>
                </a:solidFill>
              </a:rPr>
              <a:t>seek</a:t>
            </a:r>
            <a:r>
              <a:rPr lang="en-US" altLang="en-US" dirty="0">
                <a:solidFill>
                  <a:schemeClr val="bg1"/>
                </a:solidFill>
              </a:rPr>
              <a:t>?  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What did Esau </a:t>
            </a:r>
            <a:r>
              <a:rPr lang="en-US" altLang="en-US" sz="3200" i="1" dirty="0">
                <a:solidFill>
                  <a:srgbClr val="FFFFCC"/>
                </a:solidFill>
              </a:rPr>
              <a:t>sell</a:t>
            </a:r>
            <a:r>
              <a:rPr lang="en-US" altLang="en-US" sz="3200" dirty="0">
                <a:solidFill>
                  <a:schemeClr val="bg1"/>
                </a:solidFill>
              </a:rPr>
              <a:t>?  </a:t>
            </a:r>
          </a:p>
          <a:p>
            <a:pPr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What did Esau </a:t>
            </a:r>
            <a:r>
              <a:rPr lang="en-US" altLang="en-US" i="1" dirty="0">
                <a:solidFill>
                  <a:srgbClr val="FFFFCC"/>
                </a:solidFill>
              </a:rPr>
              <a:t>see</a:t>
            </a:r>
            <a:r>
              <a:rPr lang="en-US" altLang="en-US" dirty="0">
                <a:solidFill>
                  <a:schemeClr val="bg1"/>
                </a:solidFill>
              </a:rPr>
              <a:t>?   (Gn.28:6-9)</a:t>
            </a:r>
          </a:p>
          <a:p>
            <a:pPr lvl="1"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Hb.12:16-17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“No place of repentance”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7912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Ep.4</a:t>
            </a:r>
            <a:r>
              <a:rPr lang="en-US" altLang="en-US" baseline="30000" dirty="0">
                <a:solidFill>
                  <a:schemeClr val="bg1"/>
                </a:solidFill>
              </a:rPr>
              <a:t>26</a:t>
            </a:r>
            <a:r>
              <a:rPr lang="en-US" altLang="en-US" dirty="0">
                <a:solidFill>
                  <a:schemeClr val="bg1"/>
                </a:solidFill>
              </a:rPr>
              <a:t> Be angry, and do not sin: do not let the sun go down on your wrath, </a:t>
            </a:r>
            <a:r>
              <a:rPr lang="en-US" altLang="en-US" baseline="30000" dirty="0">
                <a:solidFill>
                  <a:schemeClr val="bg1"/>
                </a:solidFill>
              </a:rPr>
              <a:t>27</a:t>
            </a:r>
            <a:r>
              <a:rPr lang="en-US" altLang="en-US" dirty="0">
                <a:solidFill>
                  <a:schemeClr val="bg1"/>
                </a:solidFill>
              </a:rPr>
              <a:t> nor give </a:t>
            </a:r>
            <a:r>
              <a:rPr lang="en-US" altLang="en-US" u="sng" dirty="0">
                <a:solidFill>
                  <a:srgbClr val="FFFFCC"/>
                </a:solidFill>
              </a:rPr>
              <a:t>place</a:t>
            </a:r>
            <a:r>
              <a:rPr lang="en-US" altLang="en-US" dirty="0">
                <a:solidFill>
                  <a:schemeClr val="bg1"/>
                </a:solidFill>
              </a:rPr>
              <a:t> to the devil.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Place: opportunity, possibility, chance…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100" dirty="0">
                <a:solidFill>
                  <a:srgbClr val="CCFFFF"/>
                </a:solidFill>
              </a:rPr>
              <a:t>In himself?  </a:t>
            </a:r>
            <a:r>
              <a:rPr lang="en-US" altLang="en-US" sz="3100" dirty="0">
                <a:solidFill>
                  <a:schemeClr val="bg1"/>
                </a:solidFill>
              </a:rPr>
              <a:t>(Gn.27)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Hb.12 does not reject sincere repentance. 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 repentance would not change </a:t>
            </a:r>
            <a:r>
              <a:rPr lang="en-US" altLang="en-US" sz="3100" dirty="0" err="1">
                <a:solidFill>
                  <a:schemeClr val="bg1"/>
                </a:solidFill>
              </a:rPr>
              <a:t>conse-quences</a:t>
            </a:r>
            <a:r>
              <a:rPr lang="en-US" altLang="en-US" sz="3100" dirty="0">
                <a:solidFill>
                  <a:schemeClr val="bg1"/>
                </a:solidFill>
              </a:rPr>
              <a:t> of his choices.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Samson – bound by bad choices…</a:t>
            </a:r>
          </a:p>
          <a:p>
            <a:pPr marL="741363" lvl="1" indent="-341313"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“You’ve made your bed…”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“No place of repentance”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791200"/>
          </a:xfrm>
        </p:spPr>
        <p:txBody>
          <a:bodyPr/>
          <a:lstStyle/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Place: opportunity, possibility, chance…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rgbClr val="CCFFFF"/>
                </a:solidFill>
              </a:rPr>
              <a:t>In Isaac?  </a:t>
            </a:r>
            <a:r>
              <a:rPr lang="en-US" altLang="en-US" sz="3100" dirty="0">
                <a:solidFill>
                  <a:schemeClr val="bg1"/>
                </a:solidFill>
              </a:rPr>
              <a:t>(Gn.27)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ASV: ‘he found no place for a change of mind </a:t>
            </a:r>
            <a:r>
              <a:rPr lang="en-US" altLang="en-US" sz="3100" i="1" dirty="0">
                <a:solidFill>
                  <a:schemeClr val="bg1"/>
                </a:solidFill>
              </a:rPr>
              <a:t>in his father.’ 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“No place of repentance”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791200"/>
          </a:xfrm>
        </p:spPr>
        <p:txBody>
          <a:bodyPr/>
          <a:lstStyle/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Place: opportunity, possibility, chance…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100" dirty="0">
                <a:solidFill>
                  <a:srgbClr val="CCFFFF"/>
                </a:solidFill>
              </a:rPr>
              <a:t>In the blessing?  </a:t>
            </a:r>
            <a:r>
              <a:rPr lang="en-US" altLang="en-US" sz="3100" dirty="0">
                <a:solidFill>
                  <a:schemeClr val="bg1"/>
                </a:solidFill>
              </a:rPr>
              <a:t>(Gn.27:33…38)</a:t>
            </a:r>
            <a:r>
              <a:rPr lang="en-US" altLang="en-US" sz="3100" dirty="0">
                <a:solidFill>
                  <a:srgbClr val="CCFFFF"/>
                </a:solidFill>
              </a:rPr>
              <a:t>  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Attitude toward one meal sealed his fate.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Mouse eats cheese in trap…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Ec.11:3   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Can’t </a:t>
            </a:r>
            <a:r>
              <a:rPr lang="en-US" altLang="en-US" sz="3100" dirty="0" err="1">
                <a:solidFill>
                  <a:schemeClr val="bg1"/>
                </a:solidFill>
              </a:rPr>
              <a:t>unring</a:t>
            </a:r>
            <a:r>
              <a:rPr lang="en-US" altLang="en-US" sz="3100" dirty="0">
                <a:solidFill>
                  <a:schemeClr val="bg1"/>
                </a:solidFill>
              </a:rPr>
              <a:t> a bell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Judas, Mt.27:3-10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Hb.12:17, </a:t>
            </a:r>
            <a:r>
              <a:rPr lang="en-US" altLang="en-US" sz="3100" dirty="0">
                <a:solidFill>
                  <a:srgbClr val="FFFFCC"/>
                </a:solidFill>
              </a:rPr>
              <a:t>he sought </a:t>
            </a:r>
            <a:r>
              <a:rPr lang="en-US" altLang="en-US" sz="3100" b="1" i="1" u="sng" dirty="0">
                <a:solidFill>
                  <a:srgbClr val="FFFFCC"/>
                </a:solidFill>
              </a:rPr>
              <a:t>it</a:t>
            </a:r>
            <a:r>
              <a:rPr lang="en-US" altLang="en-US" sz="3100" i="1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diligently with tears </a:t>
            </a:r>
            <a:r>
              <a:rPr lang="en-US" altLang="en-US" sz="3100" dirty="0">
                <a:solidFill>
                  <a:schemeClr val="bg1"/>
                </a:solidFill>
              </a:rPr>
              <a:t>[</a:t>
            </a:r>
            <a:r>
              <a:rPr lang="en-US" altLang="en-US" sz="3100" i="1" dirty="0">
                <a:solidFill>
                  <a:schemeClr val="bg1"/>
                </a:solidFill>
              </a:rPr>
              <a:t>the blessing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32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“No place of repentance”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Every sin can be forgiven . . . but </a:t>
            </a:r>
            <a:r>
              <a:rPr lang="en-US" altLang="en-US" dirty="0" err="1">
                <a:solidFill>
                  <a:schemeClr val="bg1"/>
                </a:solidFill>
              </a:rPr>
              <a:t>conse-quences</a:t>
            </a:r>
            <a:r>
              <a:rPr lang="en-US" altLang="en-US" dirty="0">
                <a:solidFill>
                  <a:schemeClr val="bg1"/>
                </a:solidFill>
              </a:rPr>
              <a:t> may last forever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Acts 2:36ff.  </a:t>
            </a:r>
          </a:p>
          <a:p>
            <a:pPr marL="741363" lvl="1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Ac.16:31-34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Esau: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341313" indent="-341313"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Not perfect, but made changes</a:t>
            </a:r>
          </a:p>
          <a:p>
            <a:pPr marL="341313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Esau wanted to please his parents</a:t>
            </a:r>
          </a:p>
          <a:p>
            <a:pPr marL="341313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Esau was swift to anger…but did not kill Jacob</a:t>
            </a:r>
          </a:p>
          <a:p>
            <a:pPr marL="341313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Esau tried to refuse Jacob’s gifts (Gn.33:9)</a:t>
            </a:r>
          </a:p>
          <a:p>
            <a:pPr marL="341313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Esau forgave Jacob (Gn.35:29)</a:t>
            </a:r>
          </a:p>
          <a:p>
            <a:pPr marL="341313" indent="-341313">
              <a:spcAft>
                <a:spcPts val="4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 no virtue could erase his sinful choice about the birthright</a:t>
            </a: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633E96-3010-4258-A27E-934529140DE2}"/>
              </a:ext>
            </a:extLst>
          </p:cNvPr>
          <p:cNvSpPr/>
          <p:nvPr/>
        </p:nvSpPr>
        <p:spPr>
          <a:xfrm>
            <a:off x="2000857" y="5470689"/>
            <a:ext cx="5152516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Some try to undo past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sins with charity work</a:t>
            </a:r>
          </a:p>
        </p:txBody>
      </p:sp>
    </p:spTree>
    <p:extLst>
      <p:ext uri="{BB962C8B-B14F-4D97-AF65-F5344CB8AC3E}">
        <p14:creationId xmlns:p14="http://schemas.microsoft.com/office/powerpoint/2010/main" val="321315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609600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Profanity does not pay, 16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31F560-EDD1-46B0-8BDE-5C4459083792}"/>
              </a:ext>
            </a:extLst>
          </p:cNvPr>
          <p:cNvSpPr/>
          <p:nvPr/>
        </p:nvSpPr>
        <p:spPr>
          <a:xfrm>
            <a:off x="1276546" y="3038573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Devices that disappoint,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38C6669-106D-445B-A310-88C2B2A55D88}"/>
              </a:ext>
            </a:extLst>
          </p:cNvPr>
          <p:cNvSpPr/>
          <p:nvPr/>
        </p:nvSpPr>
        <p:spPr>
          <a:xfrm>
            <a:off x="1276546" y="1391238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Choices bring consequences, 16-17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E01860-D59E-4A9A-A525-F8BFA3556419}"/>
              </a:ext>
            </a:extLst>
          </p:cNvPr>
          <p:cNvSpPr/>
          <p:nvPr/>
        </p:nvSpPr>
        <p:spPr>
          <a:xfrm>
            <a:off x="1276546" y="2209800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Repentance cannot undo past, 16f.</a:t>
            </a:r>
          </a:p>
        </p:txBody>
      </p:sp>
    </p:spTree>
    <p:extLst>
      <p:ext uri="{BB962C8B-B14F-4D97-AF65-F5344CB8AC3E}">
        <p14:creationId xmlns:p14="http://schemas.microsoft.com/office/powerpoint/2010/main" val="1186411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092" y="762000"/>
            <a:ext cx="8610600" cy="5791200"/>
          </a:xfrm>
        </p:spPr>
        <p:txBody>
          <a:bodyPr/>
          <a:lstStyle/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Esau could blame . . 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Jacob  (temptation)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Rebekah  (less love)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Isaac  (would not bless him as he wished)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God  (put him in this family)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Blame game never works – Harvard ?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DD0A0-2801-4255-9CF4-9071A246CD21}"/>
              </a:ext>
            </a:extLst>
          </p:cNvPr>
          <p:cNvSpPr/>
          <p:nvPr/>
        </p:nvSpPr>
        <p:spPr>
          <a:xfrm>
            <a:off x="267092" y="152400"/>
            <a:ext cx="8610600" cy="5334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Blame others</a:t>
            </a:r>
          </a:p>
        </p:txBody>
      </p:sp>
    </p:spTree>
    <p:extLst>
      <p:ext uri="{BB962C8B-B14F-4D97-AF65-F5344CB8AC3E}">
        <p14:creationId xmlns:p14="http://schemas.microsoft.com/office/powerpoint/2010/main" val="19082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092" y="1219200"/>
            <a:ext cx="86106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Tears do not change anything for Esau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Lk.13</a:t>
            </a:r>
            <a:r>
              <a:rPr lang="en-US" altLang="en-US" sz="3100" baseline="30000" dirty="0">
                <a:solidFill>
                  <a:srgbClr val="FFFFCC"/>
                </a:solidFill>
              </a:rPr>
              <a:t>28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There will be weeping and gnashing of teeth, when you see Abraham and Isaac and Jacob and all the prophets in the kingdom of God, and yourselves thrust out. </a:t>
            </a: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DD0A0-2801-4255-9CF4-9071A246CD21}"/>
              </a:ext>
            </a:extLst>
          </p:cNvPr>
          <p:cNvSpPr/>
          <p:nvPr/>
        </p:nvSpPr>
        <p:spPr>
          <a:xfrm>
            <a:off x="267092" y="152400"/>
            <a:ext cx="8610600" cy="10668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Blame others</a:t>
            </a:r>
          </a:p>
          <a:p>
            <a:pPr algn="ctr"/>
            <a:r>
              <a:rPr lang="en-US" sz="3200" dirty="0"/>
              <a:t>Shame others</a:t>
            </a:r>
          </a:p>
        </p:txBody>
      </p:sp>
    </p:spTree>
    <p:extLst>
      <p:ext uri="{BB962C8B-B14F-4D97-AF65-F5344CB8AC3E}">
        <p14:creationId xmlns:p14="http://schemas.microsoft.com/office/powerpoint/2010/main" val="137833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092" y="1371600"/>
            <a:ext cx="8610600" cy="5181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“Do you know who my father is?”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even Isaac can deliver him.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Mt.3</a:t>
            </a:r>
            <a:r>
              <a:rPr lang="en-US" altLang="en-US" sz="3100" baseline="30000" dirty="0">
                <a:solidFill>
                  <a:srgbClr val="FFFFCC"/>
                </a:solidFill>
              </a:rPr>
              <a:t>9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do not think to say to yourselves, ‘We have Abraham as our father.’  For I say to you that God is able to raise up children to Abraham from these stones. </a:t>
            </a: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1DD0A0-2801-4255-9CF4-9071A246CD21}"/>
              </a:ext>
            </a:extLst>
          </p:cNvPr>
          <p:cNvSpPr/>
          <p:nvPr/>
        </p:nvSpPr>
        <p:spPr>
          <a:xfrm>
            <a:off x="267092" y="152400"/>
            <a:ext cx="8610600" cy="10668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Blame others</a:t>
            </a:r>
          </a:p>
          <a:p>
            <a:pPr algn="ctr"/>
            <a:r>
              <a:rPr lang="en-US" sz="2400" dirty="0"/>
              <a:t>Shame others</a:t>
            </a:r>
          </a:p>
          <a:p>
            <a:pPr algn="ctr"/>
            <a:r>
              <a:rPr lang="en-US" sz="3200" dirty="0"/>
              <a:t>Name others</a:t>
            </a:r>
          </a:p>
        </p:txBody>
      </p:sp>
    </p:spTree>
    <p:extLst>
      <p:ext uri="{BB962C8B-B14F-4D97-AF65-F5344CB8AC3E}">
        <p14:creationId xmlns:p14="http://schemas.microsoft.com/office/powerpoint/2010/main" val="28272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7092" y="1066800"/>
            <a:ext cx="86106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Some ridicule hope of heaven </a:t>
            </a:r>
            <a:r>
              <a:rPr lang="en-US" altLang="en-US" sz="3100" dirty="0">
                <a:solidFill>
                  <a:schemeClr val="bg1"/>
                </a:solidFill>
              </a:rPr>
              <a:t>(pie in sky)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Others want to go to heaven but are addicted to present blessings – like Esau</a:t>
            </a: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90FD10-24F4-4940-B8EF-3FE20E092E1C}"/>
              </a:ext>
            </a:extLst>
          </p:cNvPr>
          <p:cNvSpPr/>
          <p:nvPr/>
        </p:nvSpPr>
        <p:spPr>
          <a:xfrm>
            <a:off x="267092" y="152400"/>
            <a:ext cx="8610600" cy="8382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Hebrews 12 context: pain and perseverance</a:t>
            </a:r>
          </a:p>
        </p:txBody>
      </p:sp>
    </p:spTree>
    <p:extLst>
      <p:ext uri="{BB962C8B-B14F-4D97-AF65-F5344CB8AC3E}">
        <p14:creationId xmlns:p14="http://schemas.microsoft.com/office/powerpoint/2010/main" val="118250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Esau Saw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latin typeface="Arial"/>
              </a:rPr>
              <a:t>(Hb.12:16-17)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1066800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Profanity does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pay,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“Profane”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Unholy; godless; disregards what is sacred; ‘totally worldly.’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chemeClr val="bg1"/>
                </a:solidFill>
              </a:rPr>
              <a:t>Pro</a:t>
            </a:r>
            <a:r>
              <a:rPr lang="en-US" altLang="en-US" sz="3600" dirty="0" err="1">
                <a:solidFill>
                  <a:srgbClr val="FFFF00"/>
                </a:solidFill>
                <a:cs typeface="Arial" panose="020B0604020202020204" pitchFamily="34" charset="0"/>
              </a:rPr>
              <a:t>ꞏ</a:t>
            </a:r>
            <a:r>
              <a:rPr lang="en-US" altLang="en-US" dirty="0" err="1">
                <a:solidFill>
                  <a:schemeClr val="bg1"/>
                </a:solidFill>
                <a:cs typeface="Arial" panose="020B0604020202020204" pitchFamily="34" charset="0"/>
              </a:rPr>
              <a:t>fane</a:t>
            </a:r>
            <a:r>
              <a:rPr lang="en-US" altLang="en-US" dirty="0">
                <a:solidFill>
                  <a:schemeClr val="bg1"/>
                </a:solidFill>
                <a:cs typeface="Arial" panose="020B0604020202020204" pitchFamily="34" charset="0"/>
              </a:rPr>
              <a:t> – 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(</a:t>
            </a:r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+  fanum (</a:t>
            </a:r>
            <a:r>
              <a:rPr lang="en-US" altLang="en-US" sz="3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temple)</a:t>
            </a:r>
          </a:p>
          <a:p>
            <a:pPr lvl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Worldly minded; no interest in spiritual things; unspiritual.</a:t>
            </a:r>
          </a:p>
        </p:txBody>
      </p:sp>
    </p:spTree>
    <p:extLst>
      <p:ext uri="{BB962C8B-B14F-4D97-AF65-F5344CB8AC3E}">
        <p14:creationId xmlns:p14="http://schemas.microsoft.com/office/powerpoint/2010/main" val="6816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Profane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1 Tim.1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9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the law is not made for a righteous person, but for the lawless and </a:t>
            </a:r>
            <a:r>
              <a:rPr lang="en-US" altLang="en-US" sz="3100" dirty="0" err="1">
                <a:solidFill>
                  <a:srgbClr val="FFFFCC"/>
                </a:solidFill>
                <a:cs typeface="Arial" panose="020B0604020202020204" pitchFamily="34" charset="0"/>
              </a:rPr>
              <a:t>insubor-dinate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, for the ungodly and for sinners, for the unholy and 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profane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...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Hb.12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16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 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lest there be any fornicator or 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profane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 person like Esau, who for one morsel of food sold his birthright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Arial" panose="020B0604020202020204" pitchFamily="34" charset="0"/>
              </a:rPr>
              <a:t>Traded birthright for bowl of food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  <a:cs typeface="Arial" panose="020B0604020202020204" pitchFamily="34" charset="0"/>
              </a:rPr>
              <a:t>Momentary, physical pleasure over spiritual blessings   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Ct. Moses, Hb.11:24-26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1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People think little of God’s greatest blessings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cs typeface="Arial" panose="020B0604020202020204" pitchFamily="34" charset="0"/>
              </a:rPr>
              <a:t>Marriage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cs typeface="Arial" panose="020B0604020202020204" pitchFamily="34" charset="0"/>
              </a:rPr>
              <a:t>Church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Hb.12:12-15 – </a:t>
            </a:r>
            <a:r>
              <a:rPr lang="en-US" altLang="en-US" sz="3100" i="1" dirty="0">
                <a:solidFill>
                  <a:srgbClr val="FFFFCC"/>
                </a:solidFill>
                <a:cs typeface="Arial" panose="020B0604020202020204" pitchFamily="34" charset="0"/>
              </a:rPr>
              <a:t>Christians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warned against profane life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1 Co.10:12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  <a:cs typeface="Arial" panose="020B0604020202020204" pitchFamily="34" charset="0"/>
              </a:rPr>
              <a:t>Souls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.   Jn.8</a:t>
            </a:r>
            <a:r>
              <a:rPr lang="en-US" altLang="en-US" sz="3100" baseline="30000" dirty="0">
                <a:solidFill>
                  <a:schemeClr val="bg1"/>
                </a:solidFill>
                <a:cs typeface="Arial" panose="020B0604020202020204" pitchFamily="34" charset="0"/>
              </a:rPr>
              <a:t>56</a:t>
            </a:r>
            <a:r>
              <a:rPr lang="en-US" altLang="en-US" sz="31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Your father Abraham rejoiced to see My day, and he saw it </a:t>
            </a:r>
            <a:b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rgbClr val="FFFFCC"/>
                </a:solidFill>
                <a:cs typeface="Arial" panose="020B0604020202020204" pitchFamily="34" charset="0"/>
              </a:rPr>
              <a:t>and was glad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  <a:cs typeface="Arial" panose="020B0604020202020204" pitchFamily="34" charset="0"/>
              </a:rPr>
              <a:t>Esau: third generation – could not see past carnal things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rgbClr val="FFFF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609600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Profanity does not pay, 16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31F560-EDD1-46B0-8BDE-5C4459083792}"/>
              </a:ext>
            </a:extLst>
          </p:cNvPr>
          <p:cNvSpPr/>
          <p:nvPr/>
        </p:nvSpPr>
        <p:spPr>
          <a:xfrm>
            <a:off x="1276546" y="1371600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Choices bring consequences,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16-17</a:t>
            </a:r>
          </a:p>
        </p:txBody>
      </p:sp>
    </p:spTree>
    <p:extLst>
      <p:ext uri="{BB962C8B-B14F-4D97-AF65-F5344CB8AC3E}">
        <p14:creationId xmlns:p14="http://schemas.microsoft.com/office/powerpoint/2010/main" val="153132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altLang="en-US" sz="3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Afterward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. . rejected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(16-17)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Esau: “I’m hungry. What good is a vague future blessing if I starve to death?”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Esau lived for the </a:t>
            </a:r>
            <a:r>
              <a:rPr lang="en-US" altLang="en-US" sz="3100" i="1" dirty="0">
                <a:solidFill>
                  <a:schemeClr val="bg1"/>
                </a:solidFill>
              </a:rPr>
              <a:t>here and now</a:t>
            </a:r>
            <a:r>
              <a:rPr lang="en-US" altLang="en-US" sz="3100" dirty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Wrong view of God, people, world, eternity.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“If only I could go back in time, I would change things.”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27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729ADF-82E1-4C19-9261-B6AD86FF0C9D}"/>
              </a:ext>
            </a:extLst>
          </p:cNvPr>
          <p:cNvSpPr/>
          <p:nvPr/>
        </p:nvSpPr>
        <p:spPr>
          <a:xfrm>
            <a:off x="1143000" y="4267200"/>
            <a:ext cx="3276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Spouse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4DC97E-3095-4661-B069-D3E1994F6091}"/>
              </a:ext>
            </a:extLst>
          </p:cNvPr>
          <p:cNvSpPr/>
          <p:nvPr/>
        </p:nvSpPr>
        <p:spPr>
          <a:xfrm>
            <a:off x="4724400" y="4267200"/>
            <a:ext cx="3276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Children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F31E81-B626-447C-9F14-B263911A9429}"/>
              </a:ext>
            </a:extLst>
          </p:cNvPr>
          <p:cNvSpPr/>
          <p:nvPr/>
        </p:nvSpPr>
        <p:spPr>
          <a:xfrm>
            <a:off x="1143000" y="5086546"/>
            <a:ext cx="3276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Assemblies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81724-1E30-4F42-88C2-B9B2A3FF17FA}"/>
              </a:ext>
            </a:extLst>
          </p:cNvPr>
          <p:cNvSpPr/>
          <p:nvPr/>
        </p:nvSpPr>
        <p:spPr>
          <a:xfrm>
            <a:off x="4724400" y="5086546"/>
            <a:ext cx="3276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Souls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AEA64F-A495-4084-80DD-61C94B0A3E25}"/>
              </a:ext>
            </a:extLst>
          </p:cNvPr>
          <p:cNvSpPr/>
          <p:nvPr/>
        </p:nvSpPr>
        <p:spPr>
          <a:xfrm>
            <a:off x="2934092" y="5916103"/>
            <a:ext cx="3276600" cy="609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Bible</a:t>
            </a:r>
          </a:p>
        </p:txBody>
      </p:sp>
    </p:spTree>
    <p:extLst>
      <p:ext uri="{BB962C8B-B14F-4D97-AF65-F5344CB8AC3E}">
        <p14:creationId xmlns:p14="http://schemas.microsoft.com/office/powerpoint/2010/main" val="313164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76546" y="609600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Profanity does not pay, 16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731F560-EDD1-46B0-8BDE-5C4459083792}"/>
              </a:ext>
            </a:extLst>
          </p:cNvPr>
          <p:cNvSpPr/>
          <p:nvPr/>
        </p:nvSpPr>
        <p:spPr>
          <a:xfrm>
            <a:off x="1276546" y="2200373"/>
            <a:ext cx="65996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Repentance cannot undo the past,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17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38C6669-106D-445B-A310-88C2B2A55D88}"/>
              </a:ext>
            </a:extLst>
          </p:cNvPr>
          <p:cNvSpPr/>
          <p:nvPr/>
        </p:nvSpPr>
        <p:spPr>
          <a:xfrm>
            <a:off x="1276546" y="1391238"/>
            <a:ext cx="6599605" cy="6096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Choices bring consequences, 16-17</a:t>
            </a:r>
          </a:p>
        </p:txBody>
      </p:sp>
    </p:spTree>
    <p:extLst>
      <p:ext uri="{BB962C8B-B14F-4D97-AF65-F5344CB8AC3E}">
        <p14:creationId xmlns:p14="http://schemas.microsoft.com/office/powerpoint/2010/main" val="144291967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</TotalTime>
  <Words>822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1_Default Design</vt:lpstr>
      <vt:lpstr>Gn.25 . . . 27 . . . 28</vt:lpstr>
      <vt:lpstr>PowerPoint Presentation</vt:lpstr>
      <vt:lpstr>PowerPoint Presentation</vt:lpstr>
      <vt:lpstr>“Profane”</vt:lpstr>
      <vt:lpstr>Profane</vt:lpstr>
      <vt:lpstr>People think little of God’s greatest blessings</vt:lpstr>
      <vt:lpstr>PowerPoint Presentation</vt:lpstr>
      <vt:lpstr>Afterward . . . rejected (16-17) </vt:lpstr>
      <vt:lpstr>PowerPoint Presentation</vt:lpstr>
      <vt:lpstr>“No place of repentance”</vt:lpstr>
      <vt:lpstr>“No place of repentance”</vt:lpstr>
      <vt:lpstr>“No place of repentance”</vt:lpstr>
      <vt:lpstr>“No place of repentance”</vt:lpstr>
      <vt:lpstr>Esau: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57</cp:revision>
  <dcterms:created xsi:type="dcterms:W3CDTF">2006-09-08T19:51:33Z</dcterms:created>
  <dcterms:modified xsi:type="dcterms:W3CDTF">2022-01-16T01:33:23Z</dcterms:modified>
</cp:coreProperties>
</file>