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544" r:id="rId4"/>
    <p:sldId id="275" r:id="rId5"/>
    <p:sldId id="276" r:id="rId6"/>
    <p:sldId id="277" r:id="rId7"/>
    <p:sldId id="284" r:id="rId8"/>
    <p:sldId id="278" r:id="rId9"/>
    <p:sldId id="279" r:id="rId10"/>
    <p:sldId id="545" r:id="rId11"/>
    <p:sldId id="280" r:id="rId12"/>
    <p:sldId id="546" r:id="rId13"/>
    <p:sldId id="547" r:id="rId14"/>
    <p:sldId id="281" r:id="rId15"/>
    <p:sldId id="282" r:id="rId16"/>
    <p:sldId id="283" r:id="rId17"/>
    <p:sldId id="54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00"/>
    <a:srgbClr val="FFFF99"/>
    <a:srgbClr val="CCFFFF"/>
    <a:srgbClr val="FF9933"/>
    <a:srgbClr val="66FF33"/>
    <a:srgbClr val="FF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3E4CD694-01FB-4B90-A5E8-7B9C50F934EC}"/>
    <pc:docChg chg="delSld delMainMaster">
      <pc:chgData name="Ty Johnson" userId="2df4d96252200d5b" providerId="LiveId" clId="{3E4CD694-01FB-4B90-A5E8-7B9C50F934EC}" dt="2022-01-16T02:05:15.647" v="1" actId="47"/>
      <pc:docMkLst>
        <pc:docMk/>
      </pc:docMkLst>
      <pc:sldChg chg="del">
        <pc:chgData name="Ty Johnson" userId="2df4d96252200d5b" providerId="LiveId" clId="{3E4CD694-01FB-4B90-A5E8-7B9C50F934EC}" dt="2022-01-16T02:05:15.647" v="1" actId="47"/>
        <pc:sldMkLst>
          <pc:docMk/>
          <pc:sldMk cId="0" sldId="274"/>
        </pc:sldMkLst>
      </pc:sldChg>
      <pc:sldChg chg="del">
        <pc:chgData name="Ty Johnson" userId="2df4d96252200d5b" providerId="LiveId" clId="{3E4CD694-01FB-4B90-A5E8-7B9C50F934EC}" dt="2022-01-16T02:05:12.910" v="0" actId="47"/>
        <pc:sldMkLst>
          <pc:docMk/>
          <pc:sldMk cId="1456885882" sldId="301"/>
        </pc:sldMkLst>
      </pc:sldChg>
      <pc:sldChg chg="del">
        <pc:chgData name="Ty Johnson" userId="2df4d96252200d5b" providerId="LiveId" clId="{3E4CD694-01FB-4B90-A5E8-7B9C50F934EC}" dt="2022-01-16T02:05:12.910" v="0" actId="47"/>
        <pc:sldMkLst>
          <pc:docMk/>
          <pc:sldMk cId="297008950" sldId="365"/>
        </pc:sldMkLst>
      </pc:sldChg>
      <pc:sldChg chg="del">
        <pc:chgData name="Ty Johnson" userId="2df4d96252200d5b" providerId="LiveId" clId="{3E4CD694-01FB-4B90-A5E8-7B9C50F934EC}" dt="2022-01-16T02:05:12.910" v="0" actId="47"/>
        <pc:sldMkLst>
          <pc:docMk/>
          <pc:sldMk cId="2708374360" sldId="543"/>
        </pc:sldMkLst>
      </pc:sldChg>
      <pc:sldMasterChg chg="del delSldLayout">
        <pc:chgData name="Ty Johnson" userId="2df4d96252200d5b" providerId="LiveId" clId="{3E4CD694-01FB-4B90-A5E8-7B9C50F934EC}" dt="2022-01-16T02:05:12.910" v="0" actId="47"/>
        <pc:sldMasterMkLst>
          <pc:docMk/>
          <pc:sldMasterMk cId="2587341446" sldId="2147483672"/>
        </pc:sldMasterMkLst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2065682578" sldId="2147483673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2760254715" sldId="2147483674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1124957071" sldId="2147483675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7909527" sldId="2147483676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996472566" sldId="2147483677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3479441656" sldId="2147483678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3931440519" sldId="2147483679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382430828" sldId="2147483680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57002068" sldId="2147483681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4079913318" sldId="2147483682"/>
          </pc:sldLayoutMkLst>
        </pc:sldLayoutChg>
        <pc:sldLayoutChg chg="del">
          <pc:chgData name="Ty Johnson" userId="2df4d96252200d5b" providerId="LiveId" clId="{3E4CD694-01FB-4B90-A5E8-7B9C50F934EC}" dt="2022-01-16T02:05:12.910" v="0" actId="47"/>
          <pc:sldLayoutMkLst>
            <pc:docMk/>
            <pc:sldMasterMk cId="2587341446" sldId="2147483672"/>
            <pc:sldLayoutMk cId="3798262706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4AB3-270F-4FF0-AE79-6C5BF8CFF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9E33F-4C9B-401C-8419-3D0ABB82C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07DC-B708-45F6-8622-29E45511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F5C28-E53D-4EE6-AF4D-E91C324F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D7A6A-1E24-4CE4-BD1C-0D82AF0B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14899-EF7F-430A-AD9E-D759097BE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1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F4734-EB56-4968-BF0F-B81CF954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E0689-C6F8-418F-BD90-9B180FE43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2B5B3-704A-47B4-B15B-7FFBD160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159C2-E47F-4556-9A00-C8607241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D0BB4-03DF-4736-A5FF-511264B5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466F-88F4-45C5-9C10-3FF4EC66B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7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7617A-CDCF-481E-9214-BBC158D0E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04934-6F9E-4E75-8CC7-F461C7654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518F3-13CE-4B36-9412-FAF8C03B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960AF-A8EB-4C31-8224-2D1BB39D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6BCEA-C0DD-49EE-8FBC-1A09C393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79ABF-B151-4917-A3F0-DEFFA747A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236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70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87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52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56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23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17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F5A5-5DC6-4E77-B2CA-748C21DA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4B72F-D821-47C3-9AFB-6C22B31A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6731-119A-40C0-A567-C4304FB3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1ED37-8B8C-4987-BAE6-993F2061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B096F-A159-4A17-8A6C-AF67B2D4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8FE7B-83D2-4795-883E-629E6A096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03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95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7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8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CBE6-A565-4100-8EED-A1DD4D78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C10C2-6CDD-4C81-BB86-0D036C296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10F56-1D16-4077-9A66-261E10F78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22C7-846C-447D-9E07-2007C566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CD25-4862-4CB3-83C3-3C6E4E42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9798-F069-48CA-9539-DD141BF1A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24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3BFD-811C-49E5-BF8F-99F2E497E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A8E56-4D0A-4223-ACFF-CA68F9D08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16785-77B1-4986-93B4-AD2AC462A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F20CF-3A2D-46B9-B537-3A8C3A8F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9E8C0-A334-41E0-9858-66C471AC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071EB-F9DB-4A75-9D2F-922D4372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3EA0C-D85C-45C9-9B9C-3F76C52DE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9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F9642-07F1-4D5E-936D-666E4BA0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D74F5-396E-4C72-8167-0E2C8F181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1D92-666A-499F-9E71-9E2A964CA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E8483-2826-4FEF-9225-C9F954DF4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8A90D6-29C5-42F1-977E-12423A03D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A73B6-B9C6-4505-A734-15081A00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152FC0-90A0-4340-92A5-3F35F5AE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C08FF-930A-414D-BCE0-6CC01105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4E66C-54A8-4692-B8F8-C388DBE7F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64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4450-94D2-4B07-B12E-A3B5FC73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EAD1A-9A46-488F-841A-69FEC319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66E6E-D7E5-4E79-BA6A-CDB4747E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2DA2B-4B4F-45C7-9733-76AC6D56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F3BB4-DC63-4371-AC51-271859BED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8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3C1FA-65BF-40A0-A191-EE5612A3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1040A-4CA2-4891-8E26-6124934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80D7B-EED3-4ADC-8ACD-A9DBF091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86D0-F7DE-476B-AE8F-DE08CB8F95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37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E417-7E59-4309-8179-DA98FF34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4F1B-9955-4464-848E-02D85E4DE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30DD5-7DDB-4DC4-8C5A-82E37B494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89982-AC4A-4F43-88EA-C324F670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72FD3-1B35-41CF-972D-026CCDC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6C17C-0D02-420A-80AE-D139220F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84C54-39DA-4262-86A9-B7C7398FA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43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FA6D-5D97-4EB2-9B39-714415A8C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961E81-31D0-4629-80B0-B42D98991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EC7EA-58C2-442A-8914-DB806E120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37DAB-8EC9-4EFB-A6B9-0EC00885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E6248-4DB1-4E38-B121-801F8B2A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5C0D-B813-42EB-9F1A-7EE3702E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526F0-F1D2-4799-A6F9-B968B066F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10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D4B11B-F51F-45D6-A03C-F4523A9E8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BCBB8B-FAFF-4841-815B-852849921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044DF8-D53B-49B6-8EF9-B6364A5F9C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D3AC61-9D36-48A9-8899-B1CFE08683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BF49EC-D87F-4279-B034-9E08ABD8BE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B8E8C3-D8DF-4D41-AAA0-75A2BE2DA2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8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0A1AFAB1-9018-49CD-8CA8-6234E587D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“The darkest fact in man is sin.  The grand-</a:t>
            </a:r>
            <a:r>
              <a:rPr lang="en-US" altLang="en-US" sz="3100" dirty="0" err="1">
                <a:solidFill>
                  <a:schemeClr val="bg1"/>
                </a:solidFill>
              </a:rPr>
              <a:t>est</a:t>
            </a:r>
            <a:r>
              <a:rPr lang="en-US" altLang="en-US" sz="3100" dirty="0">
                <a:solidFill>
                  <a:schemeClr val="bg1"/>
                </a:solidFill>
              </a:rPr>
              <a:t> fact in God is forgiveness”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Most important question in life: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rgbClr val="FFFF99"/>
                </a:solidFill>
              </a:rPr>
              <a:t>am </a:t>
            </a:r>
            <a:r>
              <a:rPr lang="en-US" altLang="en-US" sz="29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forgiven of my sins?</a:t>
            </a:r>
          </a:p>
          <a:p>
            <a:pPr marL="739775" lvl="1" indent="-339725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YES: </a:t>
            </a:r>
            <a:r>
              <a:rPr lang="en-US" altLang="en-US" sz="3100" dirty="0">
                <a:solidFill>
                  <a:srgbClr val="FFFF99"/>
                </a:solidFill>
              </a:rPr>
              <a:t>greatest treasure</a:t>
            </a:r>
          </a:p>
          <a:p>
            <a:pPr marL="739775" lvl="1" indent="-339725"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NO:  </a:t>
            </a:r>
            <a:r>
              <a:rPr lang="en-US" altLang="en-US" sz="3100" dirty="0">
                <a:solidFill>
                  <a:srgbClr val="FFFF99"/>
                </a:solidFill>
              </a:rPr>
              <a:t>greatest tragedy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Biggest problem with sin is the “</a:t>
            </a:r>
            <a:r>
              <a:rPr lang="en-US" altLang="en-US" sz="2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sz="3100" dirty="0">
                <a:solidFill>
                  <a:schemeClr val="bg1"/>
                </a:solidFill>
              </a:rPr>
              <a:t>” in the middle of it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547C25-B4BD-4731-BE09-37C635EC7B3A}"/>
              </a:ext>
            </a:extLst>
          </p:cNvPr>
          <p:cNvSpPr/>
          <p:nvPr/>
        </p:nvSpPr>
        <p:spPr>
          <a:xfrm>
            <a:off x="6172200" y="2952946"/>
            <a:ext cx="2286000" cy="933254"/>
          </a:xfrm>
          <a:prstGeom prst="rect">
            <a:avLst/>
          </a:prstGeom>
          <a:solidFill>
            <a:schemeClr val="tx1"/>
          </a:solidFill>
          <a:ln w="63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Romans 6:23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8133092-76C4-4194-9090-443384F78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Sinner without pain in conscience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may reach point of no return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C7A5509-8C47-4C33-AF64-DD983B868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0" indent="0" algn="ctr" defTabSz="457200">
              <a:spcAft>
                <a:spcPts val="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Sin is bitter</a:t>
            </a: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Isa.5:20, </a:t>
            </a:r>
            <a:r>
              <a:rPr lang="en-US" altLang="en-US" sz="3100" dirty="0">
                <a:solidFill>
                  <a:srgbClr val="CCFFCC"/>
                </a:solidFill>
              </a:rPr>
              <a:t>Woe to those who call evil good,</a:t>
            </a:r>
            <a:br>
              <a:rPr lang="en-US" altLang="en-US" sz="3100" dirty="0">
                <a:solidFill>
                  <a:srgbClr val="CCFFCC"/>
                </a:solidFill>
              </a:rPr>
            </a:br>
            <a:r>
              <a:rPr lang="en-US" altLang="en-US" sz="3100" dirty="0">
                <a:solidFill>
                  <a:srgbClr val="CCFFCC"/>
                </a:solidFill>
              </a:rPr>
              <a:t>and good evil; Who put darkness for light,</a:t>
            </a:r>
            <a:br>
              <a:rPr lang="en-US" altLang="en-US" sz="3100" dirty="0">
                <a:solidFill>
                  <a:srgbClr val="CCFFCC"/>
                </a:solidFill>
              </a:rPr>
            </a:br>
            <a:r>
              <a:rPr lang="en-US" altLang="en-US" sz="3100" dirty="0">
                <a:solidFill>
                  <a:srgbClr val="CCFFCC"/>
                </a:solidFill>
              </a:rPr>
              <a:t>and light for darkness; Who put bitter for sweet, and sweet for bitter.</a:t>
            </a:r>
          </a:p>
          <a:p>
            <a:pPr marL="0" indent="0" algn="ctr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Sin is sweet? </a:t>
            </a:r>
          </a:p>
          <a:p>
            <a:pPr marL="0" indent="0" defTabSz="457200">
              <a:spcBef>
                <a:spcPts val="600"/>
              </a:spcBef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Pro.9:17, </a:t>
            </a:r>
            <a:r>
              <a:rPr lang="en-US" altLang="en-US" sz="3100" dirty="0">
                <a:solidFill>
                  <a:srgbClr val="CCFFCC"/>
                </a:solidFill>
              </a:rPr>
              <a:t>“Stolen water is sweet, And bread eaten in secret is pleasant.”   </a:t>
            </a:r>
            <a:r>
              <a:rPr lang="en-US" altLang="en-US" sz="3100" dirty="0">
                <a:solidFill>
                  <a:schemeClr val="bg1"/>
                </a:solidFill>
              </a:rPr>
              <a:t>18 </a:t>
            </a:r>
            <a:r>
              <a:rPr lang="en-US" altLang="en-US" sz="3100" dirty="0">
                <a:solidFill>
                  <a:srgbClr val="CCFFCC"/>
                </a:solidFill>
              </a:rPr>
              <a:t>But he does not know that the dead are there, That her guests are in the depths of hell.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8133092-76C4-4194-9090-443384F78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People re-label sins . . .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C7A5509-8C47-4C33-AF64-DD983B868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chemeClr val="bg1"/>
                </a:solidFill>
              </a:rPr>
              <a:t>greed</a:t>
            </a:r>
            <a:r>
              <a:rPr lang="en-US" altLang="en-US" sz="3100" dirty="0">
                <a:solidFill>
                  <a:srgbClr val="FFFF99"/>
                </a:solidFill>
              </a:rPr>
              <a:t> = prudence</a:t>
            </a:r>
          </a:p>
          <a:p>
            <a:pPr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chemeClr val="bg1"/>
                </a:solidFill>
              </a:rPr>
              <a:t>lasciviousness</a:t>
            </a:r>
            <a:r>
              <a:rPr lang="en-US" altLang="en-US" sz="3100" dirty="0">
                <a:solidFill>
                  <a:srgbClr val="FFFF99"/>
                </a:solidFill>
              </a:rPr>
              <a:t> = new morality</a:t>
            </a:r>
          </a:p>
          <a:p>
            <a:pPr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chemeClr val="bg1"/>
                </a:solidFill>
              </a:rPr>
              <a:t>slander</a:t>
            </a:r>
            <a:r>
              <a:rPr lang="en-US" altLang="en-US" sz="3100" dirty="0">
                <a:solidFill>
                  <a:srgbClr val="FFFF99"/>
                </a:solidFill>
              </a:rPr>
              <a:t> = contending for the faith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Jer.10:23 </a:t>
            </a:r>
            <a:r>
              <a:rPr lang="en-US" altLang="en-US" sz="3100" dirty="0">
                <a:solidFill>
                  <a:srgbClr val="CCFFCC"/>
                </a:solidFill>
              </a:rPr>
              <a:t>O L</a:t>
            </a:r>
            <a:r>
              <a:rPr lang="en-US" altLang="en-US" sz="2700" dirty="0">
                <a:solidFill>
                  <a:srgbClr val="CCFFCC"/>
                </a:solidFill>
              </a:rPr>
              <a:t>ORD</a:t>
            </a:r>
            <a:r>
              <a:rPr lang="en-US" altLang="en-US" sz="3100" dirty="0">
                <a:solidFill>
                  <a:srgbClr val="CCFFCC"/>
                </a:solidFill>
              </a:rPr>
              <a:t>, I know the way of man is not in himself; It is not in man who walks to direct his own steps.</a:t>
            </a:r>
          </a:p>
          <a:p>
            <a:pPr marL="631825" lvl="1" indent="-349250" defTabSz="457200"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 Chaldeans were coming (22)</a:t>
            </a:r>
          </a:p>
          <a:p>
            <a:pPr marL="631825" lvl="1" indent="-349250" defTabSz="457200"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 Jews thought alliances would save them</a:t>
            </a:r>
          </a:p>
        </p:txBody>
      </p:sp>
    </p:spTree>
    <p:extLst>
      <p:ext uri="{BB962C8B-B14F-4D97-AF65-F5344CB8AC3E}">
        <p14:creationId xmlns:p14="http://schemas.microsoft.com/office/powerpoint/2010/main" val="10060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8133092-76C4-4194-9090-443384F78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99"/>
                </a:solidFill>
              </a:rPr>
              <a:t>‘One reason sin flourishes is that it is treated like a cream puff instead of a rattlesnake’</a:t>
            </a:r>
            <a:br>
              <a:rPr lang="en-US" altLang="en-US" sz="3100" dirty="0">
                <a:solidFill>
                  <a:srgbClr val="FFFF99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– Billy Sunday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C7A5509-8C47-4C33-AF64-DD983B868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54562"/>
          </a:xfrm>
        </p:spPr>
        <p:txBody>
          <a:bodyPr/>
          <a:lstStyle/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Ec.11:9 </a:t>
            </a:r>
            <a:r>
              <a:rPr lang="en-US" altLang="en-US" sz="3100" dirty="0">
                <a:solidFill>
                  <a:srgbClr val="CCFFCC"/>
                </a:solidFill>
              </a:rPr>
              <a:t>Rejoice, O young man, in your youth,    And let your heart cheer you in the days of your youth;  Walk in the ways of your heart,     And in the sight of your eyes;  But know that for all these God will bring you into judgment.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Irony?   (1 K.22:15)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“Sow wild oats while young…”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God attaches a warning label.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Miranda rights…</a:t>
            </a:r>
          </a:p>
        </p:txBody>
      </p:sp>
    </p:spTree>
    <p:extLst>
      <p:ext uri="{BB962C8B-B14F-4D97-AF65-F5344CB8AC3E}">
        <p14:creationId xmlns:p14="http://schemas.microsoft.com/office/powerpoint/2010/main" val="323532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0F2A673-8AF4-4DE2-9D19-B524E9AB5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</a:t>
            </a:r>
            <a:r>
              <a:rPr lang="en-US" altLang="en-US" sz="3500" dirty="0">
                <a:solidFill>
                  <a:schemeClr val="bg1"/>
                </a:solidFill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</a:rPr>
              <a:t>False Religions?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E80514D-8E18-4CC2-A35D-DC5B52FA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pPr marL="0" indent="0" defTabSz="457200">
              <a:spcAft>
                <a:spcPts val="3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Mk.7:3-9 </a:t>
            </a:r>
          </a:p>
          <a:p>
            <a:pPr marL="461963" lvl="1" indent="-234950" defTabSz="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 worst sin in the world . . .   </a:t>
            </a:r>
            <a:r>
              <a:rPr lang="en-US" altLang="en-US" sz="3000" dirty="0">
                <a:solidFill>
                  <a:schemeClr val="bg1"/>
                </a:solidFill>
              </a:rPr>
              <a:t>	</a:t>
            </a:r>
          </a:p>
          <a:p>
            <a:pPr marL="461963" lvl="1" indent="-234950" defTabSz="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Jews used religion: cloak to hide hypocrisy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7, </a:t>
            </a:r>
            <a:r>
              <a:rPr lang="en-US" altLang="en-US" sz="3100" dirty="0">
                <a:solidFill>
                  <a:srgbClr val="CCFFCC"/>
                </a:solidFill>
              </a:rPr>
              <a:t>doctrines of men (basis of denominations)  </a:t>
            </a:r>
          </a:p>
          <a:p>
            <a:pPr lvl="2" defTabSz="457200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Church / just be sincere  </a:t>
            </a:r>
          </a:p>
          <a:p>
            <a:pPr lvl="2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Archaeology: religious sacrifices . . .</a:t>
            </a:r>
          </a:p>
          <a:p>
            <a:pPr marL="0" indent="0" defTabSz="457200">
              <a:spcAft>
                <a:spcPts val="6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8-9, </a:t>
            </a:r>
            <a:r>
              <a:rPr lang="en-US" altLang="en-US" sz="3100" dirty="0">
                <a:solidFill>
                  <a:srgbClr val="CCFFCC"/>
                </a:solidFill>
              </a:rPr>
              <a:t>“It’s good to wash hands”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Religious people often trust spiritual leaders for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60F2F11-5CB7-485D-ACAF-4EC6389D2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VII</a:t>
            </a:r>
            <a:r>
              <a:rPr lang="en-US" altLang="en-US" sz="3600" dirty="0">
                <a:solidFill>
                  <a:schemeClr val="bg1"/>
                </a:solidFill>
              </a:rPr>
              <a:t>.</a:t>
            </a:r>
            <a:r>
              <a:rPr lang="en-US" altLang="en-US" sz="3600" dirty="0">
                <a:solidFill>
                  <a:srgbClr val="FFFF00"/>
                </a:solidFill>
              </a:rPr>
              <a:t> Excuses?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5BA370D-6110-493C-995F-EA89EFFDB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2"/>
          </a:xfrm>
        </p:spPr>
        <p:txBody>
          <a:bodyPr/>
          <a:lstStyle/>
          <a:p>
            <a:pPr marL="0" indent="0" defTabSz="522288">
              <a:spcAft>
                <a:spcPts val="6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Exodus 32 – Aaron’s amazing excuses  </a:t>
            </a:r>
          </a:p>
          <a:p>
            <a:pPr marL="0" indent="0" defTabSz="522288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Excuses are habit forming...and fatal</a:t>
            </a:r>
          </a:p>
          <a:p>
            <a:pPr marL="0" indent="0" defTabSz="522288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D55C7C-1258-4761-B3DA-BB87D1D8A7C7}"/>
              </a:ext>
            </a:extLst>
          </p:cNvPr>
          <p:cNvSpPr/>
          <p:nvPr/>
        </p:nvSpPr>
        <p:spPr>
          <a:xfrm>
            <a:off x="580535" y="2133600"/>
            <a:ext cx="80010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“It is easy enough to excuse yourself to hell, but you cannot 	excuse yourself to heaven”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903D3F7-93B7-48E1-987B-2380914AD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Mark Twain’s, </a:t>
            </a:r>
            <a:r>
              <a:rPr lang="en-US" altLang="en-US" sz="3600" i="1" dirty="0">
                <a:solidFill>
                  <a:srgbClr val="FFFF99"/>
                </a:solidFill>
              </a:rPr>
              <a:t>The Terrible Catastrophe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3F17761-EC37-4C9B-A319-9C56F50C1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800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Ep.2:1-3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“But God…”  </a:t>
            </a:r>
          </a:p>
          <a:p>
            <a:pPr lvl="1">
              <a:spcBef>
                <a:spcPts val="0"/>
              </a:spcBef>
            </a:pPr>
            <a:r>
              <a:rPr lang="en-US" altLang="en-US" sz="3100" dirty="0">
                <a:solidFill>
                  <a:schemeClr val="bg1"/>
                </a:solidFill>
              </a:rPr>
              <a:t>Ep.2:4, </a:t>
            </a:r>
            <a:r>
              <a:rPr lang="en-US" altLang="en-US" sz="3100" dirty="0">
                <a:solidFill>
                  <a:srgbClr val="CCFFCC"/>
                </a:solidFill>
              </a:rPr>
              <a:t>But God,</a:t>
            </a:r>
            <a:r>
              <a:rPr lang="en-US" altLang="en-US" sz="3100" dirty="0">
                <a:solidFill>
                  <a:srgbClr val="FFFFCC"/>
                </a:solidFill>
              </a:rPr>
              <a:t> who is rich in mercy, because of His great love with which He loved us . . .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Ep.2:13, </a:t>
            </a:r>
            <a:r>
              <a:rPr lang="en-US" altLang="en-US" sz="3100" dirty="0">
                <a:solidFill>
                  <a:srgbClr val="CCFFCC"/>
                </a:solidFill>
              </a:rPr>
              <a:t>But now </a:t>
            </a:r>
            <a:r>
              <a:rPr lang="en-US" altLang="en-US" sz="3100" dirty="0">
                <a:solidFill>
                  <a:srgbClr val="FFFFCC"/>
                </a:solidFill>
              </a:rPr>
              <a:t>in Christ Jesus you who once were far off have been brought near by the blood of Christ.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903D3F7-93B7-48E1-987B-2380914AD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“But God…”  </a:t>
            </a:r>
            <a:r>
              <a:rPr lang="en-US" altLang="en-US" sz="3200" dirty="0">
                <a:solidFill>
                  <a:schemeClr val="bg1"/>
                </a:solidFill>
              </a:rPr>
              <a:t>[Ep.2:4 . . . 13]</a:t>
            </a:r>
            <a:endParaRPr lang="en-US" altLang="en-US" sz="3200" i="1" dirty="0">
              <a:solidFill>
                <a:srgbClr val="FFFF99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3F17761-EC37-4C9B-A319-9C56F50C1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20762"/>
            <a:ext cx="8229600" cy="538003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rgbClr val="FFC000"/>
                </a:solidFill>
              </a:rPr>
              <a:t>“What” </a:t>
            </a:r>
            <a:r>
              <a:rPr lang="en-US" altLang="en-US" sz="3400" dirty="0">
                <a:solidFill>
                  <a:schemeClr val="bg1"/>
                </a:solidFill>
              </a:rPr>
              <a:t>can wash away my sins?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Jn.1:29, </a:t>
            </a:r>
            <a:r>
              <a:rPr lang="en-US" altLang="en-US" dirty="0">
                <a:solidFill>
                  <a:srgbClr val="FFC000"/>
                </a:solidFill>
              </a:rPr>
              <a:t>the Lamb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Mt.26:26-28, </a:t>
            </a:r>
            <a:r>
              <a:rPr lang="en-US" altLang="en-US" dirty="0">
                <a:solidFill>
                  <a:srgbClr val="FFC000"/>
                </a:solidFill>
              </a:rPr>
              <a:t>the blood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</a:t>
            </a:r>
            <a:r>
              <a:rPr lang="en-US" altLang="en-US" dirty="0">
                <a:solidFill>
                  <a:srgbClr val="FFC000"/>
                </a:solidFill>
              </a:rPr>
              <a:t>When”</a:t>
            </a:r>
            <a:r>
              <a:rPr lang="en-US" altLang="en-US" dirty="0">
                <a:solidFill>
                  <a:schemeClr val="bg1"/>
                </a:solidFill>
              </a:rPr>
              <a:t> does He wash away my sins?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Ac.22:16, </a:t>
            </a:r>
            <a:r>
              <a:rPr lang="en-US" altLang="en-US" dirty="0">
                <a:solidFill>
                  <a:srgbClr val="FFC000"/>
                </a:solidFill>
              </a:rPr>
              <a:t>the “when”</a:t>
            </a:r>
          </a:p>
        </p:txBody>
      </p:sp>
    </p:spTree>
    <p:extLst>
      <p:ext uri="{BB962C8B-B14F-4D97-AF65-F5344CB8AC3E}">
        <p14:creationId xmlns:p14="http://schemas.microsoft.com/office/powerpoint/2010/main" val="4224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12BC18D-12AB-4733-9DD9-B4F0FD097C35}"/>
              </a:ext>
            </a:extLst>
          </p:cNvPr>
          <p:cNvSpPr/>
          <p:nvPr/>
        </p:nvSpPr>
        <p:spPr>
          <a:xfrm>
            <a:off x="1697574" y="1066800"/>
            <a:ext cx="5749636" cy="12954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Cannot Take</a:t>
            </a:r>
            <a:br>
              <a:rPr lang="en-US" sz="3600" dirty="0"/>
            </a:br>
            <a:r>
              <a:rPr lang="en-US" sz="3600" dirty="0"/>
              <a:t>Away My Sins?</a:t>
            </a:r>
          </a:p>
        </p:txBody>
      </p:sp>
    </p:spTree>
    <p:extLst>
      <p:ext uri="{BB962C8B-B14F-4D97-AF65-F5344CB8AC3E}">
        <p14:creationId xmlns:p14="http://schemas.microsoft.com/office/powerpoint/2010/main" val="10013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B56FC95-15DE-41F5-BC81-38AD2D81B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sz="3400" dirty="0">
                <a:solidFill>
                  <a:schemeClr val="bg1"/>
                </a:solidFill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</a:rPr>
              <a:t>Distance?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0826B27-9B4E-4BF7-9EDD-FE484380E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Ps.139:7-12  </a:t>
            </a:r>
          </a:p>
          <a:p>
            <a:pPr marL="804863" lvl="1" indent="-347663"/>
            <a:r>
              <a:rPr lang="en-US" altLang="en-US" sz="3100" u="sng" dirty="0">
                <a:solidFill>
                  <a:schemeClr val="bg1"/>
                </a:solidFill>
              </a:rPr>
              <a:t>We</a:t>
            </a:r>
            <a:r>
              <a:rPr lang="en-US" altLang="en-US" sz="3100" dirty="0">
                <a:solidFill>
                  <a:schemeClr val="bg1"/>
                </a:solidFill>
              </a:rPr>
              <a:t> can see actions of a few; </a:t>
            </a:r>
            <a:r>
              <a:rPr lang="en-US" altLang="en-US" sz="3100" u="sng" dirty="0">
                <a:solidFill>
                  <a:schemeClr val="bg1"/>
                </a:solidFill>
              </a:rPr>
              <a:t>God</a:t>
            </a:r>
            <a:r>
              <a:rPr lang="en-US" altLang="en-US" sz="3100" dirty="0">
                <a:solidFill>
                  <a:schemeClr val="bg1"/>
                </a:solidFill>
              </a:rPr>
              <a:t> knows thoughts of </a:t>
            </a:r>
            <a:r>
              <a:rPr lang="en-US" altLang="en-US" sz="3100" u="sng" dirty="0">
                <a:solidFill>
                  <a:schemeClr val="bg1"/>
                </a:solidFill>
              </a:rPr>
              <a:t>all</a:t>
            </a:r>
            <a:r>
              <a:rPr lang="en-US" altLang="en-US" sz="3100" dirty="0">
                <a:solidFill>
                  <a:schemeClr val="bg1"/>
                </a:solidFill>
              </a:rPr>
              <a:t> from </a:t>
            </a:r>
            <a:r>
              <a:rPr lang="en-US" altLang="en-US" sz="3100" u="sng" dirty="0">
                <a:solidFill>
                  <a:schemeClr val="bg1"/>
                </a:solidFill>
              </a:rPr>
              <a:t>afar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(v.2; 138:6)</a:t>
            </a:r>
          </a:p>
          <a:p>
            <a:pPr marL="804863" lvl="1" indent="-347663"/>
            <a:r>
              <a:rPr lang="en-US" altLang="en-US" sz="3100" dirty="0">
                <a:solidFill>
                  <a:schemeClr val="bg1"/>
                </a:solidFill>
              </a:rPr>
              <a:t>Ac.5:1-11</a:t>
            </a:r>
          </a:p>
          <a:p>
            <a:pPr marL="804863" lvl="1" indent="-34766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Mk.12:41-44  </a:t>
            </a:r>
          </a:p>
          <a:p>
            <a:pPr marL="0" indent="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Some think God is too distant to care</a:t>
            </a:r>
          </a:p>
          <a:p>
            <a:pPr marL="804863" lvl="1" indent="-347663"/>
            <a:r>
              <a:rPr lang="en-US" altLang="en-US" sz="3100" dirty="0">
                <a:solidFill>
                  <a:schemeClr val="bg1"/>
                </a:solidFill>
              </a:rPr>
              <a:t>Lk.15:13…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EEA884C-E1C0-4E37-A0CC-69D4E33B0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7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altLang="en-US" sz="3500" dirty="0">
                <a:solidFill>
                  <a:schemeClr val="bg1"/>
                </a:solidFill>
              </a:rPr>
              <a:t>.</a:t>
            </a:r>
            <a:r>
              <a:rPr lang="en-US" altLang="en-US" sz="3500" b="1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rgbClr val="FFFF00"/>
                </a:solidFill>
              </a:rPr>
              <a:t>Ignorance?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741CFCE-6060-4EBE-B271-914F45B4C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Mt.28</a:t>
            </a:r>
            <a:r>
              <a:rPr lang="en-US" altLang="en-US" sz="3100" baseline="30000" dirty="0">
                <a:solidFill>
                  <a:schemeClr val="bg1"/>
                </a:solidFill>
              </a:rPr>
              <a:t>19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Go therefore and make disciples of all the nations, baptizing them in the name of the Father and of the Son and of the Holy Spirit</a:t>
            </a:r>
          </a:p>
          <a:p>
            <a:pPr lvl="1"/>
            <a:r>
              <a:rPr lang="en-US" altLang="en-US" sz="3100" dirty="0">
                <a:solidFill>
                  <a:schemeClr val="bg1"/>
                </a:solidFill>
              </a:rPr>
              <a:t>If ignorance saves, teaching is a great disservice</a:t>
            </a:r>
          </a:p>
          <a:p>
            <a:r>
              <a:rPr lang="en-US" altLang="en-US" sz="3100" dirty="0">
                <a:solidFill>
                  <a:schemeClr val="bg1"/>
                </a:solidFill>
              </a:rPr>
              <a:t>Ac.10 . . . ignorant, but lost: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11</a:t>
            </a:r>
            <a:r>
              <a:rPr lang="en-US" altLang="en-US" sz="3100" baseline="30000" dirty="0">
                <a:solidFill>
                  <a:schemeClr val="bg1"/>
                </a:solidFill>
              </a:rPr>
              <a:t>14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who will tell you words by which you and all your household will be saved.’</a:t>
            </a:r>
          </a:p>
          <a:p>
            <a:endParaRPr lang="en-US" altLang="en-US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29B3216-A33D-472B-8D3B-0829A1432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7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altLang="en-US" sz="3500" dirty="0">
                <a:solidFill>
                  <a:schemeClr val="bg1"/>
                </a:solidFill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</a:rPr>
              <a:t>Time?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3BC2827-C8DE-4083-BA3E-33C4A6F1B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 defTabSz="522288"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Ac.2:38</a:t>
            </a:r>
          </a:p>
          <a:p>
            <a:pPr marL="0" indent="0" defTabSz="522288">
              <a:spcBef>
                <a:spcPts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	Time had erased some sins from their 	memory </a:t>
            </a:r>
          </a:p>
          <a:p>
            <a:pPr marL="0" indent="0" defTabSz="522288">
              <a:spcBef>
                <a:spcPts val="600"/>
              </a:spcBef>
              <a:buFontTx/>
              <a:buNone/>
            </a:pPr>
            <a:r>
              <a:rPr lang="en-US" altLang="en-US" dirty="0">
                <a:solidFill>
                  <a:srgbClr val="FFC000"/>
                </a:solidFill>
              </a:rPr>
              <a:t>		They still needed forgiveness  </a:t>
            </a:r>
          </a:p>
          <a:p>
            <a:pPr marL="0" indent="0" defTabSz="522288">
              <a:spcAft>
                <a:spcPts val="1200"/>
              </a:spcAft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		Their obedience would allow God to 			forget. </a:t>
            </a:r>
          </a:p>
          <a:p>
            <a:pPr marL="0" indent="0" defTabSz="522288">
              <a:spcAft>
                <a:spcPts val="1200"/>
              </a:spcAft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Hb.8:12, </a:t>
            </a:r>
            <a:r>
              <a:rPr lang="en-US" altLang="en-US" sz="3100" dirty="0">
                <a:solidFill>
                  <a:srgbClr val="FFFFCC"/>
                </a:solidFill>
              </a:rPr>
              <a:t>For I will be merciful to their </a:t>
            </a:r>
            <a:r>
              <a:rPr lang="en-US" altLang="en-US" sz="3100" dirty="0" err="1">
                <a:solidFill>
                  <a:srgbClr val="FFFFCC"/>
                </a:solidFill>
              </a:rPr>
              <a:t>unright-eousness</a:t>
            </a:r>
            <a:r>
              <a:rPr lang="en-US" altLang="en-US" sz="3100" dirty="0">
                <a:solidFill>
                  <a:srgbClr val="FFFFCC"/>
                </a:solidFill>
              </a:rPr>
              <a:t>, and their sins and their lawless deeds I will remember no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170FE27-F547-467E-80FF-696B3FC86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We may forget unforgiven sins;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God does not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25E8668-82CB-43B1-9749-52E56B6FE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282575" indent="-282575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Gn.6:5-6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Pt.3:20 … </a:t>
            </a:r>
            <a:r>
              <a:rPr lang="en-US" dirty="0">
                <a:solidFill>
                  <a:srgbClr val="CCFFFF"/>
                </a:solidFill>
              </a:rPr>
              <a:t>who formerly were </a:t>
            </a:r>
            <a:r>
              <a:rPr lang="en-US" dirty="0" err="1">
                <a:solidFill>
                  <a:srgbClr val="CCFFFF"/>
                </a:solidFill>
              </a:rPr>
              <a:t>disobed-ient</a:t>
            </a:r>
            <a:r>
              <a:rPr lang="en-US" dirty="0">
                <a:solidFill>
                  <a:srgbClr val="CCFFFF"/>
                </a:solidFill>
              </a:rPr>
              <a:t>, when once the Divine longsuffering waited in the days of Noah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 marL="282575" indent="-282575"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Sm.15:32, </a:t>
            </a:r>
            <a:r>
              <a:rPr lang="en-US" altLang="en-US" sz="3100" dirty="0">
                <a:solidFill>
                  <a:srgbClr val="CCFFFF"/>
                </a:solidFill>
              </a:rPr>
              <a:t>Then Samuel said, “Bring Agag king of the Amalekites here to me.” So Agag came to him cautiously.  And Agag said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CCFFFF"/>
                </a:solidFill>
              </a:rPr>
              <a:t>“</a:t>
            </a:r>
            <a:r>
              <a:rPr lang="en-US" altLang="en-US" sz="3100" u="sng" dirty="0">
                <a:solidFill>
                  <a:srgbClr val="CCFFFF"/>
                </a:solidFill>
              </a:rPr>
              <a:t>Surely the bitterness of death is past</a:t>
            </a:r>
            <a:r>
              <a:rPr lang="en-US" altLang="en-US" sz="3100" dirty="0">
                <a:solidFill>
                  <a:srgbClr val="CCFFFF"/>
                </a:solidFill>
              </a:rPr>
              <a:t>.”</a:t>
            </a:r>
          </a:p>
          <a:p>
            <a:pPr marL="282575" indent="-282575"/>
            <a:r>
              <a:rPr lang="en-US" altLang="en-US" dirty="0">
                <a:solidFill>
                  <a:schemeClr val="bg1"/>
                </a:solidFill>
              </a:rPr>
              <a:t>Ex.17;  Dt.25:17-19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99D42AB-D816-4DF6-9BD8-2D7953265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</a:t>
            </a:r>
            <a:r>
              <a:rPr lang="en-US" altLang="en-US" sz="3500" dirty="0">
                <a:solidFill>
                  <a:schemeClr val="bg1"/>
                </a:solidFill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</a:rPr>
              <a:t>Mere Reform?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0BBBECE-B4FA-48AC-8CB8-782C18331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Ep.2:8-10, good works do not save from past sins</a:t>
            </a:r>
          </a:p>
          <a:p>
            <a:pPr marL="0" indent="0" defTabSz="457200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Ahab: 1 K.21:27-29.  Reform is not repentance  </a:t>
            </a:r>
          </a:p>
          <a:p>
            <a:pPr lvl="1" defTabSz="457200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He feared punishment, not law of God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	(</a:t>
            </a:r>
            <a:r>
              <a:rPr lang="en-US" altLang="en-US" sz="3100" dirty="0" err="1">
                <a:solidFill>
                  <a:schemeClr val="bg1"/>
                </a:solidFill>
              </a:rPr>
              <a:t>ch.</a:t>
            </a:r>
            <a:r>
              <a:rPr lang="en-US" altLang="en-US" sz="3100" dirty="0">
                <a:solidFill>
                  <a:schemeClr val="bg1"/>
                </a:solidFill>
              </a:rPr>
              <a:t> 22)  </a:t>
            </a:r>
          </a:p>
          <a:p>
            <a:pPr lvl="1" defTabSz="457200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He changed his ways (temporarily), not</a:t>
            </a:r>
            <a:br>
              <a:rPr lang="en-US" altLang="en-US" sz="3100" dirty="0">
                <a:solidFill>
                  <a:srgbClr val="FFFF99"/>
                </a:solidFill>
              </a:rPr>
            </a:br>
            <a:r>
              <a:rPr lang="en-US" altLang="en-US" sz="3100" dirty="0">
                <a:solidFill>
                  <a:srgbClr val="FFFF99"/>
                </a:solidFill>
              </a:rPr>
              <a:t>his 	heart</a:t>
            </a:r>
            <a:r>
              <a:rPr lang="en-US" altLang="en-US" sz="3100" dirty="0">
                <a:solidFill>
                  <a:schemeClr val="bg1"/>
                </a:solidFill>
              </a:rPr>
              <a:t>  (</a:t>
            </a:r>
            <a:r>
              <a:rPr lang="en-US" altLang="en-US" sz="3100" dirty="0" err="1">
                <a:solidFill>
                  <a:schemeClr val="bg1"/>
                </a:solidFill>
              </a:rPr>
              <a:t>ch.</a:t>
            </a:r>
            <a:r>
              <a:rPr lang="en-US" altLang="en-US" sz="3100" dirty="0">
                <a:solidFill>
                  <a:schemeClr val="bg1"/>
                </a:solidFill>
              </a:rPr>
              <a:t> 22)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8AE6CA5-E923-4539-9E98-68B200386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en-US" altLang="en-US" sz="3500" dirty="0">
                <a:solidFill>
                  <a:schemeClr val="bg1"/>
                </a:solidFill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</a:rPr>
              <a:t>Human Reason?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14518D6-BE17-411E-8606-33E2CEADF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 marL="0" indent="0" defTabSz="282575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Col.2</a:t>
            </a:r>
            <a:r>
              <a:rPr lang="en-US" altLang="en-US" sz="3100" baseline="30000" dirty="0">
                <a:solidFill>
                  <a:schemeClr val="bg1"/>
                </a:solidFill>
              </a:rPr>
              <a:t>8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dirty="0">
                <a:solidFill>
                  <a:srgbClr val="FFFFCC"/>
                </a:solidFill>
              </a:rPr>
              <a:t>Beware lest anyone </a:t>
            </a:r>
            <a:r>
              <a:rPr lang="en-US" altLang="en-US" sz="3100" dirty="0">
                <a:solidFill>
                  <a:srgbClr val="CCFFCC"/>
                </a:solidFill>
              </a:rPr>
              <a:t>cheat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you through </a:t>
            </a:r>
            <a:r>
              <a:rPr lang="en-US" altLang="en-US" sz="3100" dirty="0">
                <a:solidFill>
                  <a:srgbClr val="CCFFCC"/>
                </a:solidFill>
              </a:rPr>
              <a:t>philosophy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and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empty deceit</a:t>
            </a:r>
            <a:r>
              <a:rPr lang="en-US" altLang="en-US" sz="3100" dirty="0">
                <a:solidFill>
                  <a:schemeClr val="bg1"/>
                </a:solidFill>
              </a:rPr>
              <a:t>, according to the </a:t>
            </a:r>
            <a:r>
              <a:rPr lang="en-US" altLang="en-US" sz="3100" dirty="0">
                <a:solidFill>
                  <a:srgbClr val="CCFFCC"/>
                </a:solidFill>
              </a:rPr>
              <a:t>tradition of men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FFFFCC"/>
                </a:solidFill>
              </a:rPr>
              <a:t>according to the basic principles of the </a:t>
            </a:r>
            <a:r>
              <a:rPr lang="en-US" altLang="en-US" sz="3100" dirty="0">
                <a:solidFill>
                  <a:srgbClr val="CCFFCC"/>
                </a:solidFill>
              </a:rPr>
              <a:t>world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FFFFCC"/>
                </a:solidFill>
              </a:rPr>
              <a:t>and not according to Christ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 defTabSz="282575">
              <a:lnSpc>
                <a:spcPct val="90000"/>
              </a:lnSpc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Tim.6:20  </a:t>
            </a:r>
            <a:r>
              <a:rPr lang="en-US" altLang="en-US" sz="3100" dirty="0">
                <a:solidFill>
                  <a:srgbClr val="FFFFCC"/>
                </a:solidFill>
              </a:rPr>
              <a:t>O Timothy! Guard what was committed to your trust, avoiding the profane and idle babblings and contradictions of what is falsely called knowledge—</a:t>
            </a:r>
            <a:r>
              <a:rPr lang="en-US" altLang="en-US" sz="3100" dirty="0">
                <a:solidFill>
                  <a:schemeClr val="bg1"/>
                </a:solidFill>
              </a:rPr>
              <a:t>21 </a:t>
            </a:r>
            <a:r>
              <a:rPr lang="en-US" altLang="en-US" sz="3100" dirty="0">
                <a:solidFill>
                  <a:srgbClr val="FFFFCC"/>
                </a:solidFill>
              </a:rPr>
              <a:t>by professing it some have strayed concerning the faith.</a:t>
            </a:r>
          </a:p>
          <a:p>
            <a:pPr lvl="1" defTabSz="28257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Philosophers ignore sin</a:t>
            </a:r>
          </a:p>
          <a:p>
            <a:pPr marL="0" indent="0" defTabSz="282575">
              <a:lnSpc>
                <a:spcPct val="90000"/>
              </a:lnSpc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 defTabSz="282575">
              <a:lnSpc>
                <a:spcPct val="90000"/>
              </a:lnSpc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8AE6CA5-E923-4539-9E98-68B200386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99"/>
                </a:solidFill>
              </a:rPr>
              <a:t>1000 years of classes with ‘wise men’</a:t>
            </a:r>
            <a:br>
              <a:rPr lang="en-US" altLang="en-US" sz="3200" dirty="0">
                <a:solidFill>
                  <a:srgbClr val="FFFF99"/>
                </a:solidFill>
              </a:rPr>
            </a:br>
            <a:r>
              <a:rPr lang="en-US" altLang="en-US" sz="3200" dirty="0">
                <a:solidFill>
                  <a:srgbClr val="FFFF99"/>
                </a:solidFill>
              </a:rPr>
              <a:t>will not remove a single sin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14518D6-BE17-411E-8606-33E2CEADF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287338" indent="-292100" defTabSz="282575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Most try to </a:t>
            </a:r>
            <a:r>
              <a:rPr lang="en-US" altLang="en-US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  <a:r>
              <a:rPr lang="en-US" altLang="en-US" sz="3100" dirty="0">
                <a:solidFill>
                  <a:schemeClr val="bg1"/>
                </a:solidFill>
              </a:rPr>
              <a:t> their way out of problems… including sin.</a:t>
            </a:r>
          </a:p>
          <a:p>
            <a:pPr marL="287338" indent="-292100" defTabSz="282575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Mt.21:…25, </a:t>
            </a:r>
            <a:r>
              <a:rPr lang="en-US" altLang="en-US" sz="3100" dirty="0">
                <a:solidFill>
                  <a:srgbClr val="CCFFFF"/>
                </a:solidFill>
              </a:rPr>
              <a:t>The baptism of John — where was it from?   From heaven or from men? And they </a:t>
            </a:r>
            <a:r>
              <a:rPr lang="en-US" altLang="en-US" sz="3100" u="sng" dirty="0">
                <a:solidFill>
                  <a:srgbClr val="CCFFFF"/>
                </a:solidFill>
              </a:rPr>
              <a:t>reasoned</a:t>
            </a:r>
            <a:r>
              <a:rPr lang="en-US" altLang="en-US" sz="3100" dirty="0">
                <a:solidFill>
                  <a:srgbClr val="CCFFFF"/>
                </a:solidFill>
              </a:rPr>
              <a:t> among themselves, saying, </a:t>
            </a:r>
            <a:r>
              <a:rPr lang="en-US" altLang="en-US" sz="3100" dirty="0">
                <a:solidFill>
                  <a:srgbClr val="FFFF00"/>
                </a:solidFill>
              </a:rPr>
              <a:t>If we say, </a:t>
            </a:r>
            <a:r>
              <a:rPr lang="en-US" altLang="en-US" sz="3100" dirty="0">
                <a:solidFill>
                  <a:srgbClr val="CCFFFF"/>
                </a:solidFill>
              </a:rPr>
              <a:t>‘From heaven,’ He will say to us, Why then did you not believe him?</a:t>
            </a:r>
            <a:br>
              <a:rPr lang="en-US" altLang="en-US" sz="3100" dirty="0">
                <a:solidFill>
                  <a:srgbClr val="CCFFFF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26,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rgbClr val="FFFF00"/>
                </a:solidFill>
              </a:rPr>
              <a:t>But if we say, </a:t>
            </a:r>
            <a:r>
              <a:rPr lang="en-US" altLang="en-US" sz="3100" dirty="0">
                <a:solidFill>
                  <a:srgbClr val="CCFFFF"/>
                </a:solidFill>
              </a:rPr>
              <a:t>‘From men,’ we fear the multitude…  </a:t>
            </a:r>
            <a:r>
              <a:rPr lang="en-US" altLang="en-US" sz="3100" dirty="0">
                <a:solidFill>
                  <a:schemeClr val="bg1"/>
                </a:solidFill>
              </a:rPr>
              <a:t>27, </a:t>
            </a:r>
            <a:r>
              <a:rPr lang="en-US" altLang="en-US" sz="3100" dirty="0">
                <a:solidFill>
                  <a:srgbClr val="CCFFFF"/>
                </a:solidFill>
              </a:rPr>
              <a:t>…‘</a:t>
            </a:r>
            <a:r>
              <a:rPr lang="en-US" altLang="en-US" sz="3100" u="sng" dirty="0">
                <a:solidFill>
                  <a:srgbClr val="CCFFFF"/>
                </a:solidFill>
              </a:rPr>
              <a:t>We do not know</a:t>
            </a:r>
            <a:r>
              <a:rPr lang="en-US" altLang="en-US" sz="3100" dirty="0">
                <a:solidFill>
                  <a:srgbClr val="CCFFFF"/>
                </a:solidFill>
              </a:rPr>
              <a:t>.’</a:t>
            </a:r>
          </a:p>
          <a:p>
            <a:pPr marL="687388" lvl="1" indent="-292100" defTabSz="28257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</a:rPr>
              <a:t>Hypocritical ignorance</a:t>
            </a:r>
          </a:p>
        </p:txBody>
      </p:sp>
    </p:spTree>
    <p:extLst>
      <p:ext uri="{BB962C8B-B14F-4D97-AF65-F5344CB8AC3E}">
        <p14:creationId xmlns:p14="http://schemas.microsoft.com/office/powerpoint/2010/main" val="7421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1068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Verdana</vt:lpstr>
      <vt:lpstr>Wingdings</vt:lpstr>
      <vt:lpstr>Default Design</vt:lpstr>
      <vt:lpstr>1_Default Design</vt:lpstr>
      <vt:lpstr>PowerPoint Presentation</vt:lpstr>
      <vt:lpstr>PowerPoint Presentation</vt:lpstr>
      <vt:lpstr>I. Distance?</vt:lpstr>
      <vt:lpstr>II. Ignorance?</vt:lpstr>
      <vt:lpstr>III. Time?</vt:lpstr>
      <vt:lpstr>We may forget unforgiven sins; God does not</vt:lpstr>
      <vt:lpstr>IV. Mere Reform?</vt:lpstr>
      <vt:lpstr>V. Human Reason?</vt:lpstr>
      <vt:lpstr>1000 years of classes with ‘wise men’ will not remove a single sin</vt:lpstr>
      <vt:lpstr>Sinner without pain in conscience may reach point of no return</vt:lpstr>
      <vt:lpstr>People re-label sins . . .</vt:lpstr>
      <vt:lpstr>‘One reason sin flourishes is that it is treated like a cream puff instead of a rattlesnake’ – Billy Sunday</vt:lpstr>
      <vt:lpstr>VI. False Religions?</vt:lpstr>
      <vt:lpstr>VII. Excuses?</vt:lpstr>
      <vt:lpstr>Mark Twain’s, The Terrible Catastrophe</vt:lpstr>
      <vt:lpstr>“But God…”  [Ep.2:4 . . . 13]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47</cp:revision>
  <dcterms:created xsi:type="dcterms:W3CDTF">2007-01-12T02:51:17Z</dcterms:created>
  <dcterms:modified xsi:type="dcterms:W3CDTF">2022-01-16T02:05:20Z</dcterms:modified>
</cp:coreProperties>
</file>