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9" r:id="rId2"/>
    <p:sldId id="340" r:id="rId3"/>
    <p:sldId id="315" r:id="rId4"/>
    <p:sldId id="263" r:id="rId5"/>
    <p:sldId id="316" r:id="rId6"/>
    <p:sldId id="314" r:id="rId7"/>
    <p:sldId id="317" r:id="rId8"/>
    <p:sldId id="264" r:id="rId9"/>
    <p:sldId id="276" r:id="rId10"/>
    <p:sldId id="320" r:id="rId11"/>
    <p:sldId id="321" r:id="rId12"/>
    <p:sldId id="319" r:id="rId13"/>
    <p:sldId id="323" r:id="rId14"/>
    <p:sldId id="324" r:id="rId15"/>
    <p:sldId id="325" r:id="rId16"/>
    <p:sldId id="326" r:id="rId17"/>
    <p:sldId id="322" r:id="rId18"/>
    <p:sldId id="327" r:id="rId19"/>
    <p:sldId id="328" r:id="rId20"/>
    <p:sldId id="329" r:id="rId21"/>
    <p:sldId id="330" r:id="rId22"/>
    <p:sldId id="331" r:id="rId23"/>
    <p:sldId id="333" r:id="rId24"/>
    <p:sldId id="335" r:id="rId25"/>
    <p:sldId id="334" r:id="rId26"/>
    <p:sldId id="337" r:id="rId27"/>
    <p:sldId id="336" r:id="rId28"/>
    <p:sldId id="338"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Noto Sans Symbols" panose="020B0604020202020204" charset="0"/>
      <p:regular r:id="rId35"/>
    </p:embeddedFont>
    <p:embeddedFont>
      <p:font typeface="Open Sans" panose="020B0606030504020204" pitchFamily="34"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Income Inequality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Sheet1!$A$2:$A$3</c:f>
              <c:strCache>
                <c:ptCount val="2"/>
                <c:pt idx="0">
                  <c:v>Average American</c:v>
                </c:pt>
                <c:pt idx="1">
                  <c:v>Top .1% American</c:v>
                </c:pt>
              </c:strCache>
            </c:strRef>
          </c:cat>
          <c:val>
            <c:numRef>
              <c:f>Sheet1!$B$2:$B$3</c:f>
              <c:numCache>
                <c:formatCode>"$"#,##0_);[Red]\("$"#,##0\)</c:formatCode>
                <c:ptCount val="2"/>
                <c:pt idx="0">
                  <c:v>56287</c:v>
                </c:pt>
                <c:pt idx="1">
                  <c:v>2374937</c:v>
                </c:pt>
              </c:numCache>
            </c:numRef>
          </c:val>
          <c:extLst>
            <c:ext xmlns:c16="http://schemas.microsoft.com/office/drawing/2014/chart" uri="{C3380CC4-5D6E-409C-BE32-E72D297353CC}">
              <c16:uniqueId val="{00000000-CBED-489E-BBC6-4FE0B85E9D93}"/>
            </c:ext>
          </c:extLst>
        </c:ser>
        <c:dLbls>
          <c:showLegendKey val="0"/>
          <c:showVal val="0"/>
          <c:showCatName val="0"/>
          <c:showSerName val="0"/>
          <c:showPercent val="0"/>
          <c:showBubbleSize val="0"/>
        </c:dLbls>
        <c:gapWidth val="219"/>
        <c:overlap val="-27"/>
        <c:axId val="520711600"/>
        <c:axId val="520713896"/>
      </c:barChart>
      <c:catAx>
        <c:axId val="52071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713896"/>
        <c:crosses val="autoZero"/>
        <c:auto val="1"/>
        <c:lblAlgn val="ctr"/>
        <c:lblOffset val="100"/>
        <c:tickLblSkip val="1"/>
        <c:noMultiLvlLbl val="0"/>
      </c:catAx>
      <c:valAx>
        <c:axId val="520713896"/>
        <c:scaling>
          <c:orientation val="minMax"/>
        </c:scaling>
        <c:delete val="0"/>
        <c:axPos val="l"/>
        <c:majorGridlines>
          <c:spPr>
            <a:ln w="9525" cap="flat" cmpd="sng" algn="ctr">
              <a:solidFill>
                <a:schemeClr val="tx1"/>
              </a:solidFill>
              <a:round/>
            </a:ln>
            <a:effectLst/>
          </c:spPr>
        </c:majorGridlines>
        <c:numFmt formatCode="&quot;$&quot;#,##0_);[Red]\(&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711600"/>
        <c:crosses val="autoZero"/>
        <c:crossBetween val="between"/>
        <c:majorUnit val="2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Income Inequality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Sheet1!$A$2:$A$3</c:f>
              <c:strCache>
                <c:ptCount val="2"/>
                <c:pt idx="0">
                  <c:v>Extreme Poverty</c:v>
                </c:pt>
                <c:pt idx="1">
                  <c:v>Average American</c:v>
                </c:pt>
              </c:strCache>
            </c:strRef>
          </c:cat>
          <c:val>
            <c:numRef>
              <c:f>Sheet1!$B$2:$B$3</c:f>
              <c:numCache>
                <c:formatCode>"$"#,##0_);[Red]\("$"#,##0\)</c:formatCode>
                <c:ptCount val="2"/>
                <c:pt idx="0">
                  <c:v>694</c:v>
                </c:pt>
                <c:pt idx="1">
                  <c:v>56287</c:v>
                </c:pt>
              </c:numCache>
            </c:numRef>
          </c:val>
          <c:extLst>
            <c:ext xmlns:c16="http://schemas.microsoft.com/office/drawing/2014/chart" uri="{C3380CC4-5D6E-409C-BE32-E72D297353CC}">
              <c16:uniqueId val="{00000000-CBED-489E-BBC6-4FE0B85E9D93}"/>
            </c:ext>
          </c:extLst>
        </c:ser>
        <c:dLbls>
          <c:showLegendKey val="0"/>
          <c:showVal val="0"/>
          <c:showCatName val="0"/>
          <c:showSerName val="0"/>
          <c:showPercent val="0"/>
          <c:showBubbleSize val="0"/>
        </c:dLbls>
        <c:gapWidth val="219"/>
        <c:overlap val="-27"/>
        <c:axId val="520711600"/>
        <c:axId val="520713896"/>
      </c:barChart>
      <c:catAx>
        <c:axId val="52071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713896"/>
        <c:crosses val="autoZero"/>
        <c:auto val="1"/>
        <c:lblAlgn val="ctr"/>
        <c:lblOffset val="100"/>
        <c:tickLblSkip val="1"/>
        <c:noMultiLvlLbl val="0"/>
      </c:catAx>
      <c:valAx>
        <c:axId val="520713896"/>
        <c:scaling>
          <c:orientation val="minMax"/>
          <c:max val="60000"/>
          <c:min val="0"/>
        </c:scaling>
        <c:delete val="0"/>
        <c:axPos val="l"/>
        <c:majorGridlines>
          <c:spPr>
            <a:ln w="9525" cap="flat" cmpd="sng" algn="ctr">
              <a:solidFill>
                <a:schemeClr val="tx1"/>
              </a:solidFill>
              <a:round/>
            </a:ln>
            <a:effectLst/>
          </c:spPr>
        </c:majorGridlines>
        <c:numFmt formatCode="&quot;$&quot;#,##0_);[Red]\(&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711600"/>
        <c:crosses val="autoZero"/>
        <c:crossBetween val="between"/>
        <c:majorUnit val="6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22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09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65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02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31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04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36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35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55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78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5591c7547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65591c7547_2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69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831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652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58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259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110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76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72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548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32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5591c7547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65591c7547_2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1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5591c7547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65591c7547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5591c7547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65591c7547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41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5591c7547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65591c7547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83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5591c7547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65591c7547_2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37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5591c754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65591c7547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f2a6ac3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3f2a6ac3d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cxnSp>
        <p:nvCxnSpPr>
          <p:cNvPr id="23" name="Google Shape;23;p3"/>
          <p:cNvCxnSpPr/>
          <p:nvPr/>
        </p:nvCxnSpPr>
        <p:spPr>
          <a:xfrm>
            <a:off x="514350" y="5349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24" name="Google Shape;24;p3"/>
          <p:cNvSpPr txBox="1">
            <a:spLocks noGrp="1"/>
          </p:cNvSpPr>
          <p:nvPr>
            <p:ph type="ctrTitle"/>
          </p:nvPr>
        </p:nvSpPr>
        <p:spPr>
          <a:xfrm>
            <a:off x="381000" y="4853411"/>
            <a:ext cx="8458200" cy="12223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
          <p:cNvSpPr txBox="1">
            <a:spLocks noGrp="1"/>
          </p:cNvSpPr>
          <p:nvPr>
            <p:ph type="subTitle" idx="1"/>
          </p:nvPr>
        </p:nvSpPr>
        <p:spPr>
          <a:xfrm>
            <a:off x="381000" y="3886200"/>
            <a:ext cx="8458200" cy="914400"/>
          </a:xfrm>
          <a:prstGeom prst="rect">
            <a:avLst/>
          </a:prstGeom>
          <a:noFill/>
          <a:ln>
            <a:noFill/>
          </a:ln>
        </p:spPr>
        <p:txBody>
          <a:bodyPr spcFirstLastPara="1" wrap="square" lIns="91425" tIns="91425" rIns="91425" bIns="91425" anchor="b" anchorCtr="0">
            <a:noAutofit/>
          </a:bodyPr>
          <a:lstStyle>
            <a:lvl1pPr marR="0" lvl="0" algn="l" rtl="0">
              <a:spcBef>
                <a:spcPts val="480"/>
              </a:spcBef>
              <a:spcAft>
                <a:spcPts val="0"/>
              </a:spcAft>
              <a:buClr>
                <a:schemeClr val="accent1"/>
              </a:buClr>
              <a:buSzPts val="1680"/>
              <a:buFont typeface="Noto Sans Symbols"/>
              <a:buNone/>
              <a:defRPr sz="2400" b="0" i="0" u="none" strike="noStrike" cap="none">
                <a:solidFill>
                  <a:srgbClr val="2A2A2A"/>
                </a:solidFill>
                <a:latin typeface="Source Sans Pro"/>
                <a:ea typeface="Source Sans Pro"/>
                <a:cs typeface="Source Sans Pro"/>
                <a:sym typeface="Source Sans Pro"/>
              </a:defRPr>
            </a:lvl1pPr>
            <a:lvl2pPr marR="0" lvl="1" algn="ctr" rtl="0">
              <a:spcBef>
                <a:spcPts val="560"/>
              </a:spcBef>
              <a:spcAft>
                <a:spcPts val="0"/>
              </a:spcAft>
              <a:buClr>
                <a:schemeClr val="accent1"/>
              </a:buClr>
              <a:buSzPts val="1960"/>
              <a:buFont typeface="Noto Sans Symbols"/>
              <a:buNone/>
              <a:defRPr sz="2800" b="0" i="0" u="none" strike="noStrike" cap="none">
                <a:solidFill>
                  <a:schemeClr val="dk2"/>
                </a:solidFill>
                <a:latin typeface="Source Sans Pro"/>
                <a:ea typeface="Source Sans Pro"/>
                <a:cs typeface="Source Sans Pro"/>
                <a:sym typeface="Source Sans Pro"/>
              </a:defRPr>
            </a:lvl2pPr>
            <a:lvl3pPr marR="0" lvl="2" algn="ctr" rtl="0">
              <a:spcBef>
                <a:spcPts val="480"/>
              </a:spcBef>
              <a:spcAft>
                <a:spcPts val="0"/>
              </a:spcAft>
              <a:buClr>
                <a:schemeClr val="accent1"/>
              </a:buClr>
              <a:buSzPts val="1680"/>
              <a:buFont typeface="Noto Sans Symbols"/>
              <a:buNone/>
              <a:defRPr sz="2400" b="0" i="0" u="none" strike="noStrike" cap="none">
                <a:solidFill>
                  <a:schemeClr val="dk2"/>
                </a:solidFill>
                <a:latin typeface="Source Sans Pro"/>
                <a:ea typeface="Source Sans Pro"/>
                <a:cs typeface="Source Sans Pro"/>
                <a:sym typeface="Source Sans Pro"/>
              </a:defRPr>
            </a:lvl3pPr>
            <a:lvl4pPr marR="0" lvl="3" algn="ctr" rtl="0">
              <a:spcBef>
                <a:spcPts val="400"/>
              </a:spcBef>
              <a:spcAft>
                <a:spcPts val="0"/>
              </a:spcAft>
              <a:buClr>
                <a:schemeClr val="accent1"/>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4pPr>
            <a:lvl5pPr marR="0" lvl="4" algn="ctr" rtl="0">
              <a:spcBef>
                <a:spcPts val="360"/>
              </a:spcBef>
              <a:spcAft>
                <a:spcPts val="0"/>
              </a:spcAft>
              <a:buClr>
                <a:schemeClr val="accent1"/>
              </a:buClr>
              <a:buSzPts val="1080"/>
              <a:buFont typeface="Noto Sans Symbols"/>
              <a:buNone/>
              <a:defRPr sz="1800" b="0" i="0" u="none" strike="noStrike" cap="none">
                <a:solidFill>
                  <a:schemeClr val="dk2"/>
                </a:solidFill>
                <a:latin typeface="Source Sans Pro"/>
                <a:ea typeface="Source Sans Pro"/>
                <a:cs typeface="Source Sans Pro"/>
                <a:sym typeface="Source Sans Pro"/>
              </a:defRPr>
            </a:lvl5pPr>
            <a:lvl6pPr marR="0" lvl="5" algn="ctr" rtl="0">
              <a:spcBef>
                <a:spcPts val="360"/>
              </a:spcBef>
              <a:spcAft>
                <a:spcPts val="0"/>
              </a:spcAft>
              <a:buClr>
                <a:schemeClr val="accent1"/>
              </a:buClr>
              <a:buSzPts val="1080"/>
              <a:buFont typeface="Noto Sans Symbols"/>
              <a:buNone/>
              <a:defRPr sz="1800" b="0" i="0" u="none" strike="noStrike" cap="none">
                <a:solidFill>
                  <a:schemeClr val="dk2"/>
                </a:solidFill>
                <a:latin typeface="Source Sans Pro"/>
                <a:ea typeface="Source Sans Pro"/>
                <a:cs typeface="Source Sans Pro"/>
                <a:sym typeface="Source Sans Pro"/>
              </a:defRPr>
            </a:lvl6pPr>
            <a:lvl7pPr marR="0" lvl="6" algn="ctr" rtl="0">
              <a:spcBef>
                <a:spcPts val="320"/>
              </a:spcBef>
              <a:spcAft>
                <a:spcPts val="0"/>
              </a:spcAft>
              <a:buClr>
                <a:schemeClr val="accent1"/>
              </a:buClr>
              <a:buSzPts val="960"/>
              <a:buFont typeface="Noto Sans Symbols"/>
              <a:buNone/>
              <a:defRPr sz="1600" b="0" i="0" u="none" strike="noStrike" cap="none">
                <a:solidFill>
                  <a:schemeClr val="dk2"/>
                </a:solidFill>
                <a:latin typeface="Source Sans Pro"/>
                <a:ea typeface="Source Sans Pro"/>
                <a:cs typeface="Source Sans Pro"/>
                <a:sym typeface="Source Sans Pro"/>
              </a:defRPr>
            </a:lvl7pPr>
            <a:lvl8pPr marR="0" lvl="7" algn="ctr" rtl="0">
              <a:spcBef>
                <a:spcPts val="320"/>
              </a:spcBef>
              <a:spcAft>
                <a:spcPts val="0"/>
              </a:spcAft>
              <a:buClr>
                <a:schemeClr val="accent1"/>
              </a:buClr>
              <a:buSzPts val="960"/>
              <a:buFont typeface="Noto Sans Symbols"/>
              <a:buNone/>
              <a:defRPr sz="1600" b="0" i="0" u="none" strike="noStrike" cap="none">
                <a:solidFill>
                  <a:schemeClr val="dk2"/>
                </a:solidFill>
                <a:latin typeface="Source Sans Pro"/>
                <a:ea typeface="Source Sans Pro"/>
                <a:cs typeface="Source Sans Pro"/>
                <a:sym typeface="Source Sans Pro"/>
              </a:defRPr>
            </a:lvl8pPr>
            <a:lvl9pPr marR="0" lvl="8" algn="ctr" rtl="0">
              <a:spcBef>
                <a:spcPts val="280"/>
              </a:spcBef>
              <a:spcAft>
                <a:spcPts val="0"/>
              </a:spcAft>
              <a:buClr>
                <a:schemeClr val="accent1"/>
              </a:buClr>
              <a:buSzPts val="840"/>
              <a:buFont typeface="Noto Sans Symbols"/>
              <a:buNone/>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6" name="Google Shape;26;p3"/>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 name="Google Shape;27;p3"/>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3"/>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846637" y="2560638"/>
            <a:ext cx="5851525" cy="18288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2"/>
          <p:cNvSpPr txBox="1">
            <a:spLocks noGrp="1"/>
          </p:cNvSpPr>
          <p:nvPr>
            <p:ph type="body" idx="1"/>
          </p:nvPr>
        </p:nvSpPr>
        <p:spPr>
          <a:xfrm rot="5400000">
            <a:off x="655638" y="350839"/>
            <a:ext cx="5851525" cy="62484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8" name="Google Shape;88;p12"/>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12"/>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12"/>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accent6"/>
              </a:buClr>
              <a:buSzPts val="3600"/>
              <a:buFont typeface="Source Sans Pro"/>
              <a:buNone/>
              <a:defRPr sz="3600" b="0" i="0" u="none" strike="noStrike" cap="none">
                <a:solidFill>
                  <a:schemeClr val="accent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4"/>
          <p:cNvSpPr txBox="1">
            <a:spLocks noGrp="1"/>
          </p:cNvSpPr>
          <p:nvPr>
            <p:ph type="body" idx="1"/>
          </p:nvPr>
        </p:nvSpPr>
        <p:spPr>
          <a:xfrm>
            <a:off x="304800" y="1554162"/>
            <a:ext cx="8686800" cy="4525963"/>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2" name="Google Shape;32;p4"/>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4"/>
          <p:cNvSpPr txBox="1">
            <a:spLocks noGrp="1"/>
          </p:cNvSpPr>
          <p:nvPr>
            <p:ph type="ftr" idx="11"/>
          </p:nvPr>
        </p:nvSpPr>
        <p:spPr>
          <a:xfrm>
            <a:off x="3581400" y="76200"/>
            <a:ext cx="28956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4"/>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01752" y="457200"/>
            <a:ext cx="8686800" cy="841248"/>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accent6"/>
              </a:buClr>
              <a:buSzPts val="3600"/>
              <a:buFont typeface="Source Sans Pro"/>
              <a:buNone/>
              <a:defRPr sz="3600" b="0" i="0" u="none" strike="noStrike" cap="none">
                <a:solidFill>
                  <a:schemeClr val="accent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5"/>
          <p:cNvSpPr txBox="1">
            <a:spLocks noGrp="1"/>
          </p:cNvSpPr>
          <p:nvPr>
            <p:ph type="body" idx="1"/>
          </p:nvPr>
        </p:nvSpPr>
        <p:spPr>
          <a:xfrm>
            <a:off x="304800" y="1600200"/>
            <a:ext cx="4191000" cy="4724400"/>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8" name="Google Shape;38;p5"/>
          <p:cNvSpPr txBox="1">
            <a:spLocks noGrp="1"/>
          </p:cNvSpPr>
          <p:nvPr>
            <p:ph type="body" idx="2"/>
          </p:nvPr>
        </p:nvSpPr>
        <p:spPr>
          <a:xfrm>
            <a:off x="4648200" y="1600200"/>
            <a:ext cx="4343400" cy="4724400"/>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9" name="Google Shape;39;p5"/>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5"/>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5"/>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42"/>
        <p:cNvGrpSpPr/>
        <p:nvPr/>
      </p:nvGrpSpPr>
      <p:grpSpPr>
        <a:xfrm>
          <a:off x="0" y="0"/>
          <a:ext cx="0" cy="0"/>
          <a:chOff x="0" y="0"/>
          <a:chExt cx="0" cy="0"/>
        </a:xfrm>
      </p:grpSpPr>
      <p:cxnSp>
        <p:nvCxnSpPr>
          <p:cNvPr id="43" name="Google Shape;43;p6"/>
          <p:cNvCxnSpPr/>
          <p:nvPr/>
        </p:nvCxnSpPr>
        <p:spPr>
          <a:xfrm>
            <a:off x="514350" y="3444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44" name="Google Shape;44;p6"/>
          <p:cNvSpPr txBox="1">
            <a:spLocks noGrp="1"/>
          </p:cNvSpPr>
          <p:nvPr>
            <p:ph type="body" idx="1"/>
          </p:nvPr>
        </p:nvSpPr>
        <p:spPr>
          <a:xfrm>
            <a:off x="381000" y="1676400"/>
            <a:ext cx="8458200" cy="12192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400"/>
              </a:spcBef>
              <a:spcAft>
                <a:spcPts val="0"/>
              </a:spcAft>
              <a:buClr>
                <a:schemeClr val="accent1"/>
              </a:buClr>
              <a:buSzPts val="1400"/>
              <a:buFont typeface="Noto Sans Symbols"/>
              <a:buNone/>
              <a:defRPr sz="2000" b="0" i="0" u="none" strike="noStrike" cap="none">
                <a:solidFill>
                  <a:srgbClr val="C2C2C4"/>
                </a:solidFill>
                <a:latin typeface="Source Sans Pro"/>
                <a:ea typeface="Source Sans Pro"/>
                <a:cs typeface="Source Sans Pro"/>
                <a:sym typeface="Source Sans Pro"/>
              </a:defRPr>
            </a:lvl1pPr>
            <a:lvl2pPr marL="914400" marR="0" lvl="1" indent="-228600" algn="l" rtl="0">
              <a:spcBef>
                <a:spcPts val="360"/>
              </a:spcBef>
              <a:spcAft>
                <a:spcPts val="0"/>
              </a:spcAft>
              <a:buClr>
                <a:schemeClr val="accent1"/>
              </a:buClr>
              <a:buSzPts val="1260"/>
              <a:buFont typeface="Noto Sans Symbols"/>
              <a:buNone/>
              <a:defRPr sz="1800" b="0" i="0" u="none" strike="noStrike" cap="none">
                <a:solidFill>
                  <a:schemeClr val="lt1"/>
                </a:solidFill>
                <a:latin typeface="Source Sans Pro"/>
                <a:ea typeface="Source Sans Pro"/>
                <a:cs typeface="Source Sans Pro"/>
                <a:sym typeface="Source Sans Pro"/>
              </a:defRPr>
            </a:lvl2pPr>
            <a:lvl3pPr marL="1371600" marR="0" lvl="2" indent="-228600" algn="l" rtl="0">
              <a:spcBef>
                <a:spcPts val="320"/>
              </a:spcBef>
              <a:spcAft>
                <a:spcPts val="0"/>
              </a:spcAft>
              <a:buClr>
                <a:schemeClr val="accent1"/>
              </a:buClr>
              <a:buSzPts val="1120"/>
              <a:buFont typeface="Noto Sans Symbols"/>
              <a:buNone/>
              <a:defRPr sz="1600" b="0" i="0" u="none" strike="noStrike" cap="none">
                <a:solidFill>
                  <a:schemeClr val="lt1"/>
                </a:solidFill>
                <a:latin typeface="Source Sans Pro"/>
                <a:ea typeface="Source Sans Pro"/>
                <a:cs typeface="Source Sans Pro"/>
                <a:sym typeface="Source Sans Pro"/>
              </a:defRPr>
            </a:lvl3pPr>
            <a:lvl4pPr marL="1828800" marR="0" lvl="3" indent="-228600" algn="l" rtl="0">
              <a:spcBef>
                <a:spcPts val="280"/>
              </a:spcBef>
              <a:spcAft>
                <a:spcPts val="0"/>
              </a:spcAft>
              <a:buClr>
                <a:schemeClr val="accent1"/>
              </a:buClr>
              <a:buSzPts val="980"/>
              <a:buFont typeface="Noto Sans Symbols"/>
              <a:buNone/>
              <a:defRPr sz="1400" b="0" i="0" u="none" strike="noStrike" cap="none">
                <a:solidFill>
                  <a:schemeClr val="lt1"/>
                </a:solidFill>
                <a:latin typeface="Source Sans Pro"/>
                <a:ea typeface="Source Sans Pro"/>
                <a:cs typeface="Source Sans Pro"/>
                <a:sym typeface="Source Sans Pro"/>
              </a:defRPr>
            </a:lvl4pPr>
            <a:lvl5pPr marL="2286000" marR="0" lvl="4" indent="-228600" algn="l" rtl="0">
              <a:spcBef>
                <a:spcPts val="280"/>
              </a:spcBef>
              <a:spcAft>
                <a:spcPts val="0"/>
              </a:spcAft>
              <a:buClr>
                <a:schemeClr val="accent1"/>
              </a:buClr>
              <a:buSzPts val="840"/>
              <a:buFont typeface="Noto Sans Symbols"/>
              <a:buNone/>
              <a:defRPr sz="1400" b="0" i="0" u="none" strike="noStrike" cap="none">
                <a:solidFill>
                  <a:schemeClr val="lt1"/>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lt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lt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lt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lt2"/>
                </a:solidFill>
                <a:latin typeface="Source Sans Pro"/>
                <a:ea typeface="Source Sans Pro"/>
                <a:cs typeface="Source Sans Pro"/>
                <a:sym typeface="Source Sans Pro"/>
              </a:defRPr>
            </a:lvl9pPr>
          </a:lstStyle>
          <a:p>
            <a:endParaRPr/>
          </a:p>
        </p:txBody>
      </p:sp>
      <p:sp>
        <p:nvSpPr>
          <p:cNvPr id="45" name="Google Shape;45;p6"/>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6" name="Google Shape;46;p6"/>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7" name="Google Shape;47;p6"/>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6"/>
          <p:cNvSpPr txBox="1">
            <a:spLocks noGrp="1"/>
          </p:cNvSpPr>
          <p:nvPr>
            <p:ph type="title"/>
          </p:nvPr>
        </p:nvSpPr>
        <p:spPr>
          <a:xfrm>
            <a:off x="180475" y="2947085"/>
            <a:ext cx="8686800" cy="11848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Clr>
                <a:schemeClr val="lt2"/>
              </a:buClr>
              <a:buSzPts val="3600"/>
              <a:buFont typeface="Source Sans Pro"/>
              <a:buNone/>
              <a:defRPr sz="3600" b="0" i="0" u="none" strike="noStrike" cap="none">
                <a:solidFill>
                  <a:schemeClr val="lt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04800" y="5410200"/>
            <a:ext cx="8610600" cy="88265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281444" y="666750"/>
            <a:ext cx="4290556" cy="63976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360"/>
              </a:spcBef>
              <a:spcAft>
                <a:spcPts val="0"/>
              </a:spcAft>
              <a:buClr>
                <a:schemeClr val="accent1"/>
              </a:buClr>
              <a:buSzPts val="1260"/>
              <a:buFont typeface="Noto Sans Symbols"/>
              <a:buNone/>
              <a:defRPr sz="1800" b="0" i="0" u="none" strike="noStrike" cap="none">
                <a:solidFill>
                  <a:srgbClr val="7E0000"/>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1"/>
              </a:buClr>
              <a:buSzPts val="14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1"/>
              </a:buClr>
              <a:buSzPts val="112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1"/>
              </a:buClr>
              <a:buSzPts val="96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2" name="Google Shape;52;p7"/>
          <p:cNvSpPr txBox="1">
            <a:spLocks noGrp="1"/>
          </p:cNvSpPr>
          <p:nvPr>
            <p:ph type="body" idx="2"/>
          </p:nvPr>
        </p:nvSpPr>
        <p:spPr>
          <a:xfrm>
            <a:off x="4645025" y="666750"/>
            <a:ext cx="4292241" cy="63976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360"/>
              </a:spcBef>
              <a:spcAft>
                <a:spcPts val="0"/>
              </a:spcAft>
              <a:buClr>
                <a:schemeClr val="accent1"/>
              </a:buClr>
              <a:buSzPts val="1260"/>
              <a:buFont typeface="Noto Sans Symbols"/>
              <a:buNone/>
              <a:defRPr sz="1800" b="0" i="0" u="none" strike="noStrike" cap="none">
                <a:solidFill>
                  <a:srgbClr val="7E0000"/>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1"/>
              </a:buClr>
              <a:buSzPts val="14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1"/>
              </a:buClr>
              <a:buSzPts val="112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1"/>
              </a:buClr>
              <a:buSzPts val="96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3" name="Google Shape;53;p7"/>
          <p:cNvSpPr txBox="1">
            <a:spLocks noGrp="1"/>
          </p:cNvSpPr>
          <p:nvPr>
            <p:ph type="body" idx="3"/>
          </p:nvPr>
        </p:nvSpPr>
        <p:spPr>
          <a:xfrm>
            <a:off x="281444" y="1316037"/>
            <a:ext cx="4290556" cy="3941763"/>
          </a:xfrm>
          <a:prstGeom prst="rect">
            <a:avLst/>
          </a:prstGeom>
          <a:noFill/>
          <a:ln>
            <a:noFill/>
          </a:ln>
        </p:spPr>
        <p:txBody>
          <a:bodyPr spcFirstLastPara="1" wrap="square" lIns="91425" tIns="91425" rIns="91425" bIns="91425" anchor="t" anchorCtr="0">
            <a:noAutofit/>
          </a:bodyPr>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4" name="Google Shape;54;p7"/>
          <p:cNvSpPr txBox="1">
            <a:spLocks noGrp="1"/>
          </p:cNvSpPr>
          <p:nvPr>
            <p:ph type="body" idx="4"/>
          </p:nvPr>
        </p:nvSpPr>
        <p:spPr>
          <a:xfrm>
            <a:off x="4648730" y="1316037"/>
            <a:ext cx="4288536" cy="3941763"/>
          </a:xfrm>
          <a:prstGeom prst="rect">
            <a:avLst/>
          </a:prstGeom>
          <a:noFill/>
          <a:ln>
            <a:noFill/>
          </a:ln>
        </p:spPr>
        <p:txBody>
          <a:bodyPr spcFirstLastPara="1" wrap="square" lIns="91425" tIns="91425" rIns="91425" bIns="91425" anchor="t" anchorCtr="0">
            <a:noAutofit/>
          </a:bodyPr>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5" name="Google Shape;55;p7"/>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7"/>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7"/>
          <p:cNvSpPr txBox="1">
            <a:spLocks noGrp="1"/>
          </p:cNvSpPr>
          <p:nvPr>
            <p:ph type="sldNum" idx="12"/>
          </p:nvPr>
        </p:nvSpPr>
        <p:spPr>
          <a:xfrm>
            <a:off x="8229600" y="6477000"/>
            <a:ext cx="762000"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cxnSp>
        <p:nvCxnSpPr>
          <p:cNvPr id="58" name="Google Shape;58;p7"/>
          <p:cNvCxnSpPr/>
          <p:nvPr/>
        </p:nvCxnSpPr>
        <p:spPr>
          <a:xfrm>
            <a:off x="514350" y="6019800"/>
            <a:ext cx="8629650" cy="2381"/>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301752" y="457200"/>
            <a:ext cx="8686800" cy="841248"/>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8"/>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8"/>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8"/>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cxnSp>
        <p:nvCxnSpPr>
          <p:cNvPr id="65" name="Google Shape;65;p9"/>
          <p:cNvCxnSpPr/>
          <p:nvPr/>
        </p:nvCxnSpPr>
        <p:spPr>
          <a:xfrm>
            <a:off x="514350" y="5849117"/>
            <a:ext cx="8629650" cy="2381"/>
          </a:xfrm>
          <a:prstGeom prst="straightConnector1">
            <a:avLst/>
          </a:prstGeom>
          <a:noFill/>
          <a:ln w="9525" cap="flat" cmpd="sng">
            <a:solidFill>
              <a:schemeClr val="accent1"/>
            </a:solidFill>
            <a:prstDash val="solid"/>
            <a:round/>
            <a:headEnd type="none" w="sm" len="sm"/>
            <a:tailEnd type="none" w="sm" len="sm"/>
          </a:ln>
        </p:spPr>
      </p:cxnSp>
      <p:sp>
        <p:nvSpPr>
          <p:cNvPr id="66" name="Google Shape;66;p9"/>
          <p:cNvSpPr txBox="1">
            <a:spLocks noGrp="1"/>
          </p:cNvSpPr>
          <p:nvPr>
            <p:ph type="title"/>
          </p:nvPr>
        </p:nvSpPr>
        <p:spPr>
          <a:xfrm>
            <a:off x="457200" y="5486400"/>
            <a:ext cx="8458200" cy="520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2000"/>
              <a:buFont typeface="Source Sans Pro"/>
              <a:buNone/>
              <a:defRPr sz="2000" b="1"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9"/>
          <p:cNvSpPr txBox="1">
            <a:spLocks noGrp="1"/>
          </p:cNvSpPr>
          <p:nvPr>
            <p:ph type="body" idx="1"/>
          </p:nvPr>
        </p:nvSpPr>
        <p:spPr>
          <a:xfrm>
            <a:off x="457200" y="609600"/>
            <a:ext cx="3008313" cy="4800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980"/>
              <a:buFont typeface="Noto Sans Symbols"/>
              <a:buNone/>
              <a:defRPr sz="1400" b="0" i="0" u="none" strike="noStrike" cap="none">
                <a:solidFill>
                  <a:schemeClr val="dk2"/>
                </a:solidFill>
                <a:latin typeface="Source Sans Pro"/>
                <a:ea typeface="Source Sans Pro"/>
                <a:cs typeface="Source Sans Pro"/>
                <a:sym typeface="Source Sans Pro"/>
              </a:defRPr>
            </a:lvl1pPr>
            <a:lvl2pPr marL="914400" marR="0" lvl="1" indent="-228600" algn="l" rtl="0">
              <a:spcBef>
                <a:spcPts val="240"/>
              </a:spcBef>
              <a:spcAft>
                <a:spcPts val="0"/>
              </a:spcAft>
              <a:buClr>
                <a:schemeClr val="accent1"/>
              </a:buClr>
              <a:buSzPts val="840"/>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200"/>
              </a:spcBef>
              <a:spcAft>
                <a:spcPts val="0"/>
              </a:spcAft>
              <a:buClr>
                <a:schemeClr val="accent1"/>
              </a:buClr>
              <a:buSzPts val="700"/>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180"/>
              </a:spcBef>
              <a:spcAft>
                <a:spcPts val="0"/>
              </a:spcAft>
              <a:buClr>
                <a:schemeClr val="accent1"/>
              </a:buClr>
              <a:buSzPts val="630"/>
              <a:buFont typeface="Noto Sans Symbols"/>
              <a:buNone/>
              <a:defRPr sz="900" b="0"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180"/>
              </a:spcBef>
              <a:spcAft>
                <a:spcPts val="0"/>
              </a:spcAft>
              <a:buClr>
                <a:schemeClr val="accent1"/>
              </a:buClr>
              <a:buSzPts val="540"/>
              <a:buFont typeface="Noto Sans Symbols"/>
              <a:buNone/>
              <a:defRPr sz="9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8" name="Google Shape;68;p9"/>
          <p:cNvSpPr txBox="1">
            <a:spLocks noGrp="1"/>
          </p:cNvSpPr>
          <p:nvPr>
            <p:ph type="body" idx="2"/>
          </p:nvPr>
        </p:nvSpPr>
        <p:spPr>
          <a:xfrm>
            <a:off x="3575050" y="609600"/>
            <a:ext cx="5340350" cy="48006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9" name="Google Shape;69;p9"/>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9"/>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Google Shape;71;p9"/>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a:spLocks noGrp="1"/>
          </p:cNvSpPr>
          <p:nvPr>
            <p:ph type="pic" idx="2"/>
          </p:nvPr>
        </p:nvSpPr>
        <p:spPr>
          <a:xfrm>
            <a:off x="3505200" y="616634"/>
            <a:ext cx="5029200" cy="3657600"/>
          </a:xfrm>
          <a:prstGeom prst="rect">
            <a:avLst/>
          </a:prstGeom>
          <a:solidFill>
            <a:schemeClr val="lt1"/>
          </a:solidFill>
          <a:ln w="9525" cap="flat" cmpd="sng">
            <a:solidFill>
              <a:schemeClr val="accent1"/>
            </a:solidFill>
            <a:prstDash val="solid"/>
            <a:round/>
            <a:headEnd type="none" w="sm" len="sm"/>
            <a:tailEnd type="none" w="sm" len="sm"/>
          </a:ln>
          <a:effectLst>
            <a:reflection stA="49000" endA="500" endPos="10000" dist="900" dir="5400000" sy="-90000" algn="bl" rotWithShape="0"/>
          </a:effectLst>
        </p:spPr>
        <p:txBody>
          <a:bodyPr spcFirstLastPara="1" wrap="square" lIns="91425" tIns="91425" rIns="91425" bIns="91425" anchor="t" anchorCtr="0">
            <a:noAutofit/>
          </a:bodyPr>
          <a:lstStyle>
            <a:lvl1pPr marR="0" lvl="0" algn="l" rtl="0">
              <a:spcBef>
                <a:spcPts val="640"/>
              </a:spcBef>
              <a:spcAft>
                <a:spcPts val="0"/>
              </a:spcAft>
              <a:buClr>
                <a:schemeClr val="accent1"/>
              </a:buClr>
              <a:buSzPts val="2240"/>
              <a:buFont typeface="Noto Sans Symbols"/>
              <a:buNone/>
              <a:defRPr sz="3200" b="0" i="0" u="none" strike="noStrike" cap="none">
                <a:solidFill>
                  <a:schemeClr val="dk2"/>
                </a:solidFill>
                <a:latin typeface="Source Sans Pro"/>
                <a:ea typeface="Source Sans Pro"/>
                <a:cs typeface="Source Sans Pro"/>
                <a:sym typeface="Source Sans Pro"/>
              </a:defRPr>
            </a:lvl1pPr>
            <a:lvl2pPr marR="0" lvl="1"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R="0" lvl="2"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R="0" lvl="3"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R="0" lvl="4"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R="0" lvl="5"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R="0" lvl="6"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R="0" lvl="7"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R="0" lvl="8"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74" name="Google Shape;74;p10"/>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10"/>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6" name="Google Shape;76;p10"/>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0"/>
          <p:cNvSpPr txBox="1">
            <a:spLocks noGrp="1"/>
          </p:cNvSpPr>
          <p:nvPr>
            <p:ph type="title"/>
          </p:nvPr>
        </p:nvSpPr>
        <p:spPr>
          <a:xfrm>
            <a:off x="381000" y="4993760"/>
            <a:ext cx="5867400" cy="522288"/>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2000"/>
              <a:buFont typeface="Source Sans Pro"/>
              <a:buNone/>
              <a:defRPr sz="2000" b="1"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0"/>
          <p:cNvSpPr txBox="1">
            <a:spLocks noGrp="1"/>
          </p:cNvSpPr>
          <p:nvPr>
            <p:ph type="body" idx="1"/>
          </p:nvPr>
        </p:nvSpPr>
        <p:spPr>
          <a:xfrm>
            <a:off x="381000" y="5533218"/>
            <a:ext cx="5867400" cy="7683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980"/>
              <a:buFont typeface="Noto Sans Symbols"/>
              <a:buNone/>
              <a:defRPr sz="1400" b="0" i="0" u="none" strike="noStrike" cap="none">
                <a:solidFill>
                  <a:schemeClr val="dk2"/>
                </a:solidFill>
                <a:latin typeface="Source Sans Pro"/>
                <a:ea typeface="Source Sans Pro"/>
                <a:cs typeface="Source Sans Pro"/>
                <a:sym typeface="Source Sans Pro"/>
              </a:defRPr>
            </a:lvl1pPr>
            <a:lvl2pPr marL="914400" marR="0" lvl="1" indent="-281940" algn="l" rtl="0">
              <a:spcBef>
                <a:spcPts val="240"/>
              </a:spcBef>
              <a:spcAft>
                <a:spcPts val="0"/>
              </a:spcAft>
              <a:buClr>
                <a:schemeClr val="accent1"/>
              </a:buClr>
              <a:buSzPts val="840"/>
              <a:buFont typeface="Noto Sans Symbols"/>
              <a:buChar char="+"/>
              <a:defRPr sz="1200" b="0" i="0" u="none" strike="noStrike" cap="none">
                <a:solidFill>
                  <a:schemeClr val="dk2"/>
                </a:solidFill>
                <a:latin typeface="Source Sans Pro"/>
                <a:ea typeface="Source Sans Pro"/>
                <a:cs typeface="Source Sans Pro"/>
                <a:sym typeface="Source Sans Pro"/>
              </a:defRPr>
            </a:lvl2pPr>
            <a:lvl3pPr marL="1371600" marR="0" lvl="2" indent="-273050" algn="l" rtl="0">
              <a:spcBef>
                <a:spcPts val="200"/>
              </a:spcBef>
              <a:spcAft>
                <a:spcPts val="0"/>
              </a:spcAft>
              <a:buClr>
                <a:schemeClr val="accent1"/>
              </a:buClr>
              <a:buSzPts val="700"/>
              <a:buFont typeface="Noto Sans Symbols"/>
              <a:buChar char="✕"/>
              <a:defRPr sz="1000" b="0" i="0" u="none" strike="noStrike" cap="none">
                <a:solidFill>
                  <a:schemeClr val="dk2"/>
                </a:solidFill>
                <a:latin typeface="Source Sans Pro"/>
                <a:ea typeface="Source Sans Pro"/>
                <a:cs typeface="Source Sans Pro"/>
                <a:sym typeface="Source Sans Pro"/>
              </a:defRPr>
            </a:lvl3pPr>
            <a:lvl4pPr marL="1828800" marR="0" lvl="3" indent="-268605" algn="l" rtl="0">
              <a:spcBef>
                <a:spcPts val="180"/>
              </a:spcBef>
              <a:spcAft>
                <a:spcPts val="0"/>
              </a:spcAft>
              <a:buClr>
                <a:schemeClr val="accent1"/>
              </a:buClr>
              <a:buSzPts val="630"/>
              <a:buFont typeface="Noto Sans Symbols"/>
              <a:buChar char="✱"/>
              <a:defRPr sz="900" b="0" i="0" u="none" strike="noStrike" cap="none">
                <a:solidFill>
                  <a:schemeClr val="dk2"/>
                </a:solidFill>
                <a:latin typeface="Source Sans Pro"/>
                <a:ea typeface="Source Sans Pro"/>
                <a:cs typeface="Source Sans Pro"/>
                <a:sym typeface="Source Sans Pro"/>
              </a:defRPr>
            </a:lvl4pPr>
            <a:lvl5pPr marL="2286000" marR="0" lvl="4" indent="-262889" algn="l" rtl="0">
              <a:spcBef>
                <a:spcPts val="180"/>
              </a:spcBef>
              <a:spcAft>
                <a:spcPts val="0"/>
              </a:spcAft>
              <a:buClr>
                <a:schemeClr val="accent1"/>
              </a:buClr>
              <a:buSzPts val="540"/>
              <a:buFont typeface="Noto Sans Symbols"/>
              <a:buChar char="✕"/>
              <a:defRPr sz="9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1"/>
          <p:cNvSpPr txBox="1">
            <a:spLocks noGrp="1"/>
          </p:cNvSpPr>
          <p:nvPr>
            <p:ph type="body" idx="1"/>
          </p:nvPr>
        </p:nvSpPr>
        <p:spPr>
          <a:xfrm rot="5400000">
            <a:off x="2385218" y="-526257"/>
            <a:ext cx="4525963" cy="86868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2" name="Google Shape;82;p11"/>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11"/>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cxnSp>
        <p:nvCxnSpPr>
          <p:cNvPr id="10" name="Google Shape;10;p1"/>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sp>
        <p:nvSpPr>
          <p:cNvPr id="11" name="Google Shape;11;p1"/>
          <p:cNvSpPr txBox="1">
            <a:spLocks noGrp="1"/>
          </p:cNvSpPr>
          <p:nvPr>
            <p:ph type="body" idx="1"/>
          </p:nvPr>
        </p:nvSpPr>
        <p:spPr>
          <a:xfrm>
            <a:off x="304800" y="1554162"/>
            <a:ext cx="8686800" cy="4525963"/>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 name="Google Shape;16;p1"/>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cxnSp>
        <p:nvCxnSpPr>
          <p:cNvPr id="17" name="Google Shape;17;p1"/>
          <p:cNvCxnSpPr/>
          <p:nvPr/>
        </p:nvCxnSpPr>
        <p:spPr>
          <a:xfrm>
            <a:off x="514350" y="1057986"/>
            <a:ext cx="8629650" cy="2381"/>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81000" y="4853411"/>
            <a:ext cx="8458200" cy="1222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3600"/>
              <a:buFont typeface="Source Sans Pro"/>
              <a:buNone/>
            </a:pPr>
            <a:r>
              <a:rPr lang="en-US" dirty="0">
                <a:solidFill>
                  <a:schemeClr val="accent6"/>
                </a:solidFill>
              </a:rPr>
              <a:t>CHARITY</a:t>
            </a:r>
          </a:p>
        </p:txBody>
      </p:sp>
      <p:sp>
        <p:nvSpPr>
          <p:cNvPr id="112" name="Google Shape;112;p16"/>
          <p:cNvSpPr txBox="1"/>
          <p:nvPr/>
        </p:nvSpPr>
        <p:spPr>
          <a:xfrm>
            <a:off x="6705600" y="5389602"/>
            <a:ext cx="23622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accent6"/>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Char char="▪"/>
            </a:pPr>
            <a:r>
              <a:rPr lang="en-US" sz="1800" dirty="0">
                <a:solidFill>
                  <a:schemeClr val="dk1"/>
                </a:solidFill>
              </a:rPr>
              <a:t>We are serving God:</a:t>
            </a:r>
            <a:endParaRPr sz="1800" dirty="0">
              <a:solidFill>
                <a:schemeClr val="dk1"/>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80000"/>
              </a:buClr>
              <a:buSzPts val="1400"/>
            </a:pPr>
            <a:r>
              <a:rPr lang="en-US" sz="1800" b="1" dirty="0">
                <a:solidFill>
                  <a:srgbClr val="980000"/>
                </a:solidFill>
              </a:rPr>
              <a:t>Prov 19:17, Prov 21:13</a:t>
            </a:r>
            <a:endParaRPr sz="1800" b="1" dirty="0">
              <a:solidFill>
                <a:srgbClr val="980000"/>
              </a:solidFill>
            </a:endParaRPr>
          </a:p>
          <a:p>
            <a:pPr marL="742950" marR="0" lvl="1" indent="-267969" algn="l" rtl="0">
              <a:spcBef>
                <a:spcPts val="360"/>
              </a:spcBef>
              <a:spcAft>
                <a:spcPts val="0"/>
              </a:spcAft>
              <a:buClrTx/>
              <a:buSzPts val="1400"/>
              <a:buChar char="+"/>
            </a:pPr>
            <a:r>
              <a:rPr lang="en-US" sz="1800" dirty="0">
                <a:solidFill>
                  <a:schemeClr val="tx1"/>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418428" cy="497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dirty="0">
                <a:solidFill>
                  <a:srgbClr val="333333"/>
                </a:solidFill>
              </a:rPr>
              <a:t>He who has pity on the poor lends to the Lord,</a:t>
            </a:r>
          </a:p>
          <a:p>
            <a:pPr marL="0" marR="0" lvl="0" indent="0" algn="l" rtl="0">
              <a:spcBef>
                <a:spcPts val="0"/>
              </a:spcBef>
              <a:spcAft>
                <a:spcPts val="0"/>
              </a:spcAft>
              <a:buClr>
                <a:schemeClr val="accent1"/>
              </a:buClr>
              <a:buSzPts val="1260"/>
              <a:buFont typeface="Noto Sans Symbols"/>
              <a:buNone/>
            </a:pPr>
            <a:r>
              <a:rPr lang="en-US" sz="1800" i="1" dirty="0">
                <a:solidFill>
                  <a:srgbClr val="333333"/>
                </a:solidFill>
              </a:rPr>
              <a:t>And He will pay back what he has given.</a:t>
            </a:r>
            <a:br>
              <a:rPr lang="en-US" sz="1800" i="1" dirty="0">
                <a:solidFill>
                  <a:srgbClr val="333333"/>
                </a:solidFill>
              </a:rPr>
            </a:br>
            <a:endParaRPr lang="en-US" sz="1800" b="0" i="1" u="none" strike="noStrike" cap="none" dirty="0">
              <a:solidFill>
                <a:schemeClr val="dk1"/>
              </a:solidFill>
              <a:latin typeface="Source Sans Pro"/>
              <a:ea typeface="Source Sans Pro"/>
              <a:cs typeface="Source Sans Pro"/>
              <a:sym typeface="Source Sans Pro"/>
            </a:endParaRP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We will have our reward. </a:t>
            </a:r>
            <a:br>
              <a:rPr lang="en-US" sz="1800" dirty="0">
                <a:solidFill>
                  <a:schemeClr val="dk1"/>
                </a:solidFill>
              </a:rPr>
            </a:br>
            <a:br>
              <a:rPr lang="en-US" sz="1800" dirty="0">
                <a:solidFill>
                  <a:schemeClr val="dk1"/>
                </a:solidFill>
              </a:rPr>
            </a:br>
            <a:endParaRPr lang="en-US" sz="1800" dirty="0">
              <a:solidFill>
                <a:schemeClr val="dk1"/>
              </a:solidFill>
            </a:endParaRP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dk1"/>
              </a:solidFill>
            </a:endParaRPr>
          </a:p>
          <a:p>
            <a:pPr marL="0" marR="0" lvl="0" indent="0" algn="l" rtl="0">
              <a:spcBef>
                <a:spcPts val="0"/>
              </a:spcBef>
              <a:spcAft>
                <a:spcPts val="0"/>
              </a:spcAft>
              <a:buClr>
                <a:schemeClr val="accent1"/>
              </a:buClr>
              <a:buSzPts val="1260"/>
              <a:buFont typeface="Noto Sans Symbols"/>
              <a:buNone/>
            </a:pPr>
            <a:r>
              <a:rPr lang="en-US" sz="1800" i="1" dirty="0">
                <a:solidFill>
                  <a:srgbClr val="333333"/>
                </a:solidFill>
              </a:rPr>
              <a:t>Whoever shuts his ears to the cry of the poor</a:t>
            </a:r>
          </a:p>
          <a:p>
            <a:pPr marL="0" marR="0" lvl="0" indent="0" algn="l" rtl="0">
              <a:spcBef>
                <a:spcPts val="0"/>
              </a:spcBef>
              <a:spcAft>
                <a:spcPts val="0"/>
              </a:spcAft>
              <a:buClr>
                <a:schemeClr val="accent1"/>
              </a:buClr>
              <a:buSzPts val="1260"/>
              <a:buFont typeface="Noto Sans Symbols"/>
              <a:buNone/>
            </a:pPr>
            <a:r>
              <a:rPr lang="en-US" sz="1800" i="1" dirty="0">
                <a:solidFill>
                  <a:srgbClr val="333333"/>
                </a:solidFill>
              </a:rPr>
              <a:t>Will also cry himself and not be heard.</a:t>
            </a:r>
          </a:p>
          <a:p>
            <a:pPr marL="0" marR="0" lvl="0" indent="0" algn="l" rtl="0">
              <a:spcBef>
                <a:spcPts val="0"/>
              </a:spcBef>
              <a:spcAft>
                <a:spcPts val="0"/>
              </a:spcAft>
              <a:buClr>
                <a:schemeClr val="accent1"/>
              </a:buClr>
              <a:buSzPts val="1260"/>
              <a:buFont typeface="Noto Sans Symbols"/>
              <a:buNone/>
            </a:pPr>
            <a:endParaRPr lang="en-US" sz="1800" i="1" dirty="0">
              <a:solidFill>
                <a:srgbClr val="333333"/>
              </a:solidFill>
            </a:endParaRPr>
          </a:p>
          <a:p>
            <a:pPr indent="-491490">
              <a:spcBef>
                <a:spcPts val="360"/>
              </a:spcBef>
              <a:buClr>
                <a:schemeClr val="dk1"/>
              </a:buClr>
              <a:buSzPts val="1800"/>
            </a:pPr>
            <a:r>
              <a:rPr lang="en-US" sz="1800" dirty="0">
                <a:solidFill>
                  <a:schemeClr val="dk1"/>
                </a:solidFill>
              </a:rPr>
              <a:t>God will remember our neglect when we are in need. </a:t>
            </a:r>
          </a:p>
          <a:p>
            <a:pPr marL="285750" marR="0" lvl="0" indent="-285750" algn="l" rtl="0">
              <a:spcBef>
                <a:spcPts val="0"/>
              </a:spcBef>
              <a:spcAft>
                <a:spcPts val="0"/>
              </a:spcAft>
              <a:buClr>
                <a:schemeClr val="accent1"/>
              </a:buClr>
              <a:buSzPts val="1260"/>
              <a:buFont typeface="Wingdings" panose="05000000000000000000" pitchFamily="2" charset="2"/>
              <a:buChar char="§"/>
            </a:pPr>
            <a:endParaRPr sz="1800" dirty="0">
              <a:solidFill>
                <a:schemeClr val="dk1"/>
              </a:solidFill>
            </a:endParaRPr>
          </a:p>
        </p:txBody>
      </p:sp>
    </p:spTree>
    <p:extLst>
      <p:ext uri="{BB962C8B-B14F-4D97-AF65-F5344CB8AC3E}">
        <p14:creationId xmlns:p14="http://schemas.microsoft.com/office/powerpoint/2010/main" val="231005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Char char="▪"/>
            </a:pPr>
            <a:r>
              <a:rPr lang="en-US" sz="1800" dirty="0">
                <a:solidFill>
                  <a:schemeClr val="dk1"/>
                </a:solidFill>
              </a:rPr>
              <a:t>We are serving God:</a:t>
            </a:r>
            <a:endParaRPr sz="1800" dirty="0">
              <a:solidFill>
                <a:schemeClr val="dk1"/>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Prov 19:17, Prov 21:13</a:t>
            </a:r>
            <a:endParaRPr sz="1800" dirty="0">
              <a:solidFill>
                <a:srgbClr val="999999"/>
              </a:solidFill>
            </a:endParaRPr>
          </a:p>
          <a:p>
            <a:pPr marL="742950" lvl="1" indent="-267969">
              <a:spcBef>
                <a:spcPts val="360"/>
              </a:spcBef>
              <a:buClr>
                <a:srgbClr val="980000"/>
              </a:buClr>
              <a:buSzPts val="1400"/>
            </a:pPr>
            <a:r>
              <a:rPr lang="en-US" sz="1800" b="1" dirty="0">
                <a:solidFill>
                  <a:srgbClr val="980000"/>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418428" cy="497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baseline="30000" dirty="0">
                <a:solidFill>
                  <a:srgbClr val="333333"/>
                </a:solidFill>
              </a:rPr>
              <a:t>40</a:t>
            </a:r>
            <a:r>
              <a:rPr lang="en-US" sz="1800" i="1" dirty="0">
                <a:solidFill>
                  <a:srgbClr val="333333"/>
                </a:solidFill>
              </a:rPr>
              <a:t>And the King will answer and say to them, ‘Assuredly, I say to you, inasmuch as you did it to one of the least of these My brethren, you did it to Me.’</a:t>
            </a:r>
            <a:br>
              <a:rPr lang="en-US" sz="1800" i="1" dirty="0">
                <a:solidFill>
                  <a:srgbClr val="333333"/>
                </a:solidFill>
              </a:rPr>
            </a:br>
            <a:endParaRPr lang="en-US" sz="1800" b="0" i="1" u="none" strike="noStrike" cap="none" dirty="0">
              <a:solidFill>
                <a:schemeClr val="dk1"/>
              </a:solidFill>
              <a:latin typeface="Source Sans Pro"/>
              <a:ea typeface="Source Sans Pro"/>
              <a:cs typeface="Source Sans Pro"/>
              <a:sym typeface="Source Sans Pro"/>
            </a:endParaRP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Clearly important to our eternal judgement</a:t>
            </a: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Giving of necessities </a:t>
            </a: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Hospitality</a:t>
            </a: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Visiting the lonely </a:t>
            </a: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Love for all</a:t>
            </a:r>
            <a:br>
              <a:rPr lang="en-US" sz="1800" dirty="0">
                <a:solidFill>
                  <a:schemeClr val="dk1"/>
                </a:solidFill>
              </a:rPr>
            </a:br>
            <a:br>
              <a:rPr lang="en-US" sz="1800" dirty="0">
                <a:solidFill>
                  <a:schemeClr val="dk1"/>
                </a:solidFill>
              </a:rPr>
            </a:br>
            <a:endParaRPr lang="en-US" sz="1800" dirty="0">
              <a:solidFill>
                <a:schemeClr val="dk1"/>
              </a:solidFill>
            </a:endParaRPr>
          </a:p>
          <a:p>
            <a:pPr marL="0" marR="0" lvl="0" indent="0" algn="l" rtl="0">
              <a:spcBef>
                <a:spcPts val="360"/>
              </a:spcBef>
              <a:spcAft>
                <a:spcPts val="0"/>
              </a:spcAft>
              <a:buClr>
                <a:schemeClr val="dk1"/>
              </a:buClr>
              <a:buSzPts val="1800"/>
              <a:buNone/>
            </a:pPr>
            <a:endParaRPr lang="en-US" sz="1800" dirty="0">
              <a:solidFill>
                <a:schemeClr val="dk1"/>
              </a:solidFill>
            </a:endParaRPr>
          </a:p>
        </p:txBody>
      </p:sp>
    </p:spTree>
    <p:extLst>
      <p:ext uri="{BB962C8B-B14F-4D97-AF65-F5344CB8AC3E}">
        <p14:creationId xmlns:p14="http://schemas.microsoft.com/office/powerpoint/2010/main" val="138336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Font typeface="Wingdings" panose="05000000000000000000" pitchFamily="2" charset="2"/>
              <a:buChar char="§"/>
            </a:pPr>
            <a:r>
              <a:rPr lang="en-US" sz="1800" dirty="0">
                <a:solidFill>
                  <a:schemeClr val="bg2">
                    <a:lumMod val="50000"/>
                    <a:lumOff val="50000"/>
                  </a:schemeClr>
                </a:solidFill>
              </a:rPr>
              <a:t>We are serving God:</a:t>
            </a:r>
            <a:endParaRPr sz="1800" dirty="0">
              <a:solidFill>
                <a:schemeClr val="bg2">
                  <a:lumMod val="50000"/>
                  <a:lumOff val="50000"/>
                </a:schemeClr>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Prov 19:17, Prov 21:13</a:t>
            </a:r>
          </a:p>
          <a:p>
            <a:pPr marL="742950" lvl="1" indent="-267969">
              <a:spcBef>
                <a:spcPts val="360"/>
              </a:spcBef>
              <a:buClr>
                <a:srgbClr val="999999"/>
              </a:buClr>
              <a:buSzPts val="1400"/>
            </a:pPr>
            <a:r>
              <a:rPr lang="en-US" sz="1800" dirty="0">
                <a:solidFill>
                  <a:srgbClr val="999999"/>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Others have been charitable to us:</a:t>
            </a:r>
            <a:endParaRPr sz="1800" dirty="0">
              <a:solidFill>
                <a:schemeClr val="tx1"/>
              </a:solidFill>
            </a:endParaRPr>
          </a:p>
          <a:p>
            <a:pPr marL="742950" lvl="1" indent="-267969">
              <a:spcBef>
                <a:spcPts val="360"/>
              </a:spcBef>
              <a:buClr>
                <a:srgbClr val="980000"/>
              </a:buClr>
              <a:buSzPts val="1400"/>
            </a:pPr>
            <a:r>
              <a:rPr lang="en-US" sz="1800" b="1" dirty="0">
                <a:solidFill>
                  <a:srgbClr val="980000"/>
                </a:solidFill>
              </a:rPr>
              <a:t>Individuals</a:t>
            </a:r>
            <a:endParaRPr sz="1800" b="1" dirty="0">
              <a:solidFill>
                <a:srgbClr val="980000"/>
              </a:solidFill>
            </a:endParaRPr>
          </a:p>
          <a:p>
            <a:pPr marL="742950" marR="0" lvl="1" indent="-267969" algn="l" rtl="0">
              <a:spcBef>
                <a:spcPts val="360"/>
              </a:spcBef>
              <a:spcAft>
                <a:spcPts val="0"/>
              </a:spcAft>
              <a:buClrTx/>
              <a:buSzPts val="1400"/>
              <a:buChar char="+"/>
            </a:pPr>
            <a:r>
              <a:rPr lang="en-US" sz="1800" dirty="0">
                <a:solidFill>
                  <a:schemeClr val="tx1"/>
                </a:solidFill>
              </a:rPr>
              <a:t>Christian / Church</a:t>
            </a:r>
          </a:p>
          <a:p>
            <a:pPr marL="1200150" lvl="2" indent="-267969">
              <a:spcBef>
                <a:spcPts val="360"/>
              </a:spcBef>
              <a:buClrTx/>
              <a:buChar char="+"/>
            </a:pPr>
            <a:r>
              <a:rPr lang="en-US" sz="1600" dirty="0">
                <a:solidFill>
                  <a:schemeClr val="tx1"/>
                </a:solidFill>
              </a:rPr>
              <a:t>Acts 4:32-35</a:t>
            </a:r>
          </a:p>
          <a:p>
            <a:pPr marL="742950" marR="0" lvl="1" indent="-267969" algn="l" rtl="0">
              <a:spcBef>
                <a:spcPts val="360"/>
              </a:spcBef>
              <a:spcAft>
                <a:spcPts val="0"/>
              </a:spcAft>
              <a:buClrTx/>
              <a:buSzPts val="1400"/>
              <a:buChar char="+"/>
            </a:pPr>
            <a:r>
              <a:rPr lang="en-US" sz="1800" dirty="0">
                <a:solidFill>
                  <a:schemeClr val="tx1"/>
                </a:solidFill>
              </a:rPr>
              <a:t>God</a:t>
            </a:r>
          </a:p>
          <a:p>
            <a:pPr marL="1200150" lvl="2" indent="-267969">
              <a:spcBef>
                <a:spcPts val="360"/>
              </a:spcBef>
              <a:buClrTx/>
              <a:buChar char="+"/>
            </a:pPr>
            <a:r>
              <a:rPr lang="en-US" sz="1600" dirty="0">
                <a:solidFill>
                  <a:schemeClr val="tx1"/>
                </a:solidFill>
              </a:rPr>
              <a:t>James 1:17</a:t>
            </a:r>
          </a:p>
          <a:p>
            <a:pPr marL="1200150" lvl="2" indent="-267969">
              <a:spcBef>
                <a:spcPts val="360"/>
              </a:spcBef>
              <a:buClrTx/>
              <a:buChar char="+"/>
            </a:pPr>
            <a:r>
              <a:rPr lang="en-US" sz="1600" dirty="0">
                <a:solidFill>
                  <a:schemeClr val="tx1"/>
                </a:solidFill>
              </a:rPr>
              <a:t>Matt 20:28</a:t>
            </a:r>
          </a:p>
          <a:p>
            <a:pPr marL="1200150" lvl="2" indent="-267969">
              <a:spcBef>
                <a:spcPts val="360"/>
              </a:spcBef>
              <a:buClrTx/>
              <a:buChar char="+"/>
            </a:pPr>
            <a:r>
              <a:rPr lang="en-US" sz="1600" dirty="0">
                <a:solidFill>
                  <a:schemeClr val="tx1"/>
                </a:solidFill>
              </a:rPr>
              <a:t>Eph 2:8-9</a:t>
            </a:r>
          </a:p>
          <a:p>
            <a:pPr marL="1200150" lvl="2" indent="-267969">
              <a:spcBef>
                <a:spcPts val="360"/>
              </a:spcBef>
              <a:buClrTx/>
              <a:buChar char="+"/>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Materially:</a:t>
            </a:r>
          </a:p>
          <a:p>
            <a:pPr marL="742950" lvl="1" indent="-267969">
              <a:spcBef>
                <a:spcPts val="360"/>
              </a:spcBef>
              <a:buClrTx/>
              <a:buSzPts val="1400"/>
            </a:pPr>
            <a:r>
              <a:rPr lang="en-US" sz="1800" dirty="0">
                <a:solidFill>
                  <a:schemeClr val="tx1"/>
                </a:solidFill>
              </a:rPr>
              <a:t>Financial help when in need</a:t>
            </a:r>
          </a:p>
          <a:p>
            <a:pPr marL="742950" lvl="1" indent="-267969">
              <a:spcBef>
                <a:spcPts val="360"/>
              </a:spcBef>
              <a:buClrTx/>
              <a:buSzPts val="1400"/>
            </a:pPr>
            <a:r>
              <a:rPr lang="en-US" sz="1800" dirty="0">
                <a:solidFill>
                  <a:schemeClr val="tx1"/>
                </a:solidFill>
              </a:rPr>
              <a:t>Meals</a:t>
            </a:r>
          </a:p>
          <a:p>
            <a:pPr marL="742950" lvl="1" indent="-267969">
              <a:spcBef>
                <a:spcPts val="360"/>
              </a:spcBef>
              <a:buClrTx/>
              <a:buSzPts val="1400"/>
            </a:pPr>
            <a:r>
              <a:rPr lang="en-US" sz="1800" dirty="0">
                <a:solidFill>
                  <a:schemeClr val="tx1"/>
                </a:solidFill>
              </a:rPr>
              <a:t>Gifts for birthday, graduation, wedding, etc. </a:t>
            </a:r>
          </a:p>
          <a:p>
            <a:pPr marL="742950" lvl="1" indent="-267969">
              <a:spcBef>
                <a:spcPts val="360"/>
              </a:spcBef>
              <a:buClrTx/>
              <a:buSzPts val="1400"/>
            </a:pPr>
            <a:endParaRPr sz="1800" dirty="0">
              <a:solidFill>
                <a:schemeClr val="tx1"/>
              </a:solidFill>
            </a:endParaRP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Time / Support</a:t>
            </a:r>
          </a:p>
          <a:p>
            <a:pPr marL="742950" lvl="1" indent="-267969">
              <a:spcBef>
                <a:spcPts val="360"/>
              </a:spcBef>
              <a:buClrTx/>
              <a:buSzPts val="1400"/>
            </a:pPr>
            <a:r>
              <a:rPr lang="en-US" sz="1800" dirty="0">
                <a:solidFill>
                  <a:schemeClr val="tx1"/>
                </a:solidFill>
              </a:rPr>
              <a:t>Moving</a:t>
            </a:r>
          </a:p>
          <a:p>
            <a:pPr marL="742950" lvl="1" indent="-267969">
              <a:spcBef>
                <a:spcPts val="360"/>
              </a:spcBef>
              <a:buClrTx/>
              <a:buSzPts val="1400"/>
            </a:pPr>
            <a:r>
              <a:rPr lang="en-US" sz="1800" dirty="0">
                <a:solidFill>
                  <a:schemeClr val="tx1"/>
                </a:solidFill>
              </a:rPr>
              <a:t>Home / vehicle repairs</a:t>
            </a:r>
          </a:p>
          <a:p>
            <a:pPr marL="742950" lvl="1" indent="-267969">
              <a:spcBef>
                <a:spcPts val="360"/>
              </a:spcBef>
              <a:buClrTx/>
              <a:buSzPts val="1400"/>
            </a:pPr>
            <a:r>
              <a:rPr lang="en-US" sz="1800" dirty="0">
                <a:solidFill>
                  <a:schemeClr val="tx1"/>
                </a:solidFill>
              </a:rPr>
              <a:t>General services</a:t>
            </a:r>
            <a:endParaRPr sz="1800" dirty="0">
              <a:solidFill>
                <a:schemeClr val="tx1"/>
              </a:solidFill>
            </a:endParaRPr>
          </a:p>
        </p:txBody>
      </p:sp>
    </p:spTree>
    <p:extLst>
      <p:ext uri="{BB962C8B-B14F-4D97-AF65-F5344CB8AC3E}">
        <p14:creationId xmlns:p14="http://schemas.microsoft.com/office/powerpoint/2010/main" val="2058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Font typeface="Wingdings" panose="05000000000000000000" pitchFamily="2" charset="2"/>
              <a:buChar char="§"/>
            </a:pPr>
            <a:r>
              <a:rPr lang="en-US" sz="1800" dirty="0">
                <a:solidFill>
                  <a:schemeClr val="bg2">
                    <a:lumMod val="50000"/>
                    <a:lumOff val="50000"/>
                  </a:schemeClr>
                </a:solidFill>
              </a:rPr>
              <a:t>We are serving God:</a:t>
            </a:r>
            <a:endParaRPr sz="1800" dirty="0">
              <a:solidFill>
                <a:schemeClr val="bg2">
                  <a:lumMod val="50000"/>
                  <a:lumOff val="50000"/>
                </a:schemeClr>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Prov 19:17, Prov 21:13</a:t>
            </a:r>
          </a:p>
          <a:p>
            <a:pPr marL="742950" lvl="1" indent="-267969">
              <a:spcBef>
                <a:spcPts val="360"/>
              </a:spcBef>
              <a:buClr>
                <a:srgbClr val="999999"/>
              </a:buClr>
              <a:buSzPts val="1400"/>
            </a:pPr>
            <a:r>
              <a:rPr lang="en-US" sz="1800" dirty="0">
                <a:solidFill>
                  <a:srgbClr val="999999"/>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Others have been charitable to us:</a:t>
            </a:r>
            <a:endParaRPr sz="1800" dirty="0">
              <a:solidFill>
                <a:schemeClr val="tx1"/>
              </a:solidFill>
            </a:endParaRPr>
          </a:p>
          <a:p>
            <a:pPr marL="742950" lvl="1" indent="-267969">
              <a:spcBef>
                <a:spcPts val="360"/>
              </a:spcBef>
              <a:buClr>
                <a:srgbClr val="999999"/>
              </a:buClr>
              <a:buSzPts val="1400"/>
            </a:pPr>
            <a:r>
              <a:rPr lang="en-US" sz="1800" dirty="0">
                <a:solidFill>
                  <a:srgbClr val="999999"/>
                </a:solidFill>
              </a:rPr>
              <a:t>Individuals</a:t>
            </a:r>
            <a:endParaRPr sz="1800" dirty="0">
              <a:solidFill>
                <a:srgbClr val="999999"/>
              </a:solidFill>
            </a:endParaRPr>
          </a:p>
          <a:p>
            <a:pPr marL="742950" lvl="1" indent="-267969">
              <a:spcBef>
                <a:spcPts val="360"/>
              </a:spcBef>
              <a:buClr>
                <a:srgbClr val="980000"/>
              </a:buClr>
              <a:buSzPts val="1400"/>
            </a:pPr>
            <a:r>
              <a:rPr lang="en-US" sz="1800" b="1" dirty="0">
                <a:solidFill>
                  <a:srgbClr val="980000"/>
                </a:solidFill>
              </a:rPr>
              <a:t>Christian / Church</a:t>
            </a:r>
          </a:p>
          <a:p>
            <a:pPr marL="1200150" lvl="2" indent="-267969">
              <a:spcBef>
                <a:spcPts val="360"/>
              </a:spcBef>
              <a:buClrTx/>
              <a:buFont typeface="Noto Sans Symbols"/>
              <a:buChar char="+"/>
            </a:pPr>
            <a:r>
              <a:rPr lang="en-US" sz="1600" b="1" dirty="0">
                <a:solidFill>
                  <a:srgbClr val="980000"/>
                </a:solidFill>
              </a:rPr>
              <a:t>Acts 4: 32-35</a:t>
            </a:r>
            <a:endParaRPr sz="1600" b="1" dirty="0">
              <a:solidFill>
                <a:srgbClr val="980000"/>
              </a:solidFill>
            </a:endParaRPr>
          </a:p>
          <a:p>
            <a:pPr marL="742950" marR="0" lvl="1" indent="-267969" algn="l" rtl="0">
              <a:spcBef>
                <a:spcPts val="360"/>
              </a:spcBef>
              <a:spcAft>
                <a:spcPts val="0"/>
              </a:spcAft>
              <a:buClrTx/>
              <a:buSzPts val="1400"/>
              <a:buChar char="+"/>
            </a:pPr>
            <a:r>
              <a:rPr lang="en-US" sz="1800" dirty="0">
                <a:solidFill>
                  <a:schemeClr val="tx1"/>
                </a:solidFill>
              </a:rPr>
              <a:t>God</a:t>
            </a:r>
          </a:p>
          <a:p>
            <a:pPr marL="1200150" lvl="2" indent="-267969">
              <a:spcBef>
                <a:spcPts val="360"/>
              </a:spcBef>
              <a:buClrTx/>
              <a:buChar char="+"/>
            </a:pPr>
            <a:r>
              <a:rPr lang="en-US" sz="1600" dirty="0">
                <a:solidFill>
                  <a:schemeClr val="tx1"/>
                </a:solidFill>
              </a:rPr>
              <a:t>James 1:17</a:t>
            </a:r>
          </a:p>
          <a:p>
            <a:pPr marL="1200150" lvl="2" indent="-267969">
              <a:spcBef>
                <a:spcPts val="360"/>
              </a:spcBef>
              <a:buClrTx/>
              <a:buChar char="+"/>
            </a:pPr>
            <a:r>
              <a:rPr lang="en-US" sz="1600" dirty="0">
                <a:solidFill>
                  <a:schemeClr val="tx1"/>
                </a:solidFill>
              </a:rPr>
              <a:t>Matt 20:28</a:t>
            </a:r>
          </a:p>
          <a:p>
            <a:pPr marL="1200150" lvl="2" indent="-267969">
              <a:spcBef>
                <a:spcPts val="360"/>
              </a:spcBef>
              <a:buClrTx/>
              <a:buChar char="+"/>
            </a:pPr>
            <a:r>
              <a:rPr lang="en-US" sz="1600" dirty="0">
                <a:solidFill>
                  <a:schemeClr val="tx1"/>
                </a:solidFill>
              </a:rPr>
              <a:t>Eph 2:8-9</a:t>
            </a:r>
          </a:p>
          <a:p>
            <a:pPr marL="1200150" lvl="2" indent="-267969">
              <a:spcBef>
                <a:spcPts val="360"/>
              </a:spcBef>
              <a:buClrTx/>
              <a:buChar char="+"/>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800"/>
              <a:buNone/>
            </a:pPr>
            <a:r>
              <a:rPr lang="en-US" sz="1800" i="1" baseline="30000" dirty="0">
                <a:solidFill>
                  <a:srgbClr val="333333"/>
                </a:solidFill>
              </a:rPr>
              <a:t>32</a:t>
            </a:r>
            <a:r>
              <a:rPr lang="en-US" sz="1800" i="1" dirty="0">
                <a:solidFill>
                  <a:srgbClr val="333333"/>
                </a:solidFill>
              </a:rPr>
              <a:t>Now the multitude of those who believed were of one heart and one soul; neither did anyone say that any of the things he possessed was his own, but they had all things in common. </a:t>
            </a:r>
          </a:p>
          <a:p>
            <a:pPr marL="0" marR="0" lvl="0" indent="0" algn="l" rtl="0">
              <a:spcBef>
                <a:spcPts val="360"/>
              </a:spcBef>
              <a:spcAft>
                <a:spcPts val="0"/>
              </a:spcAft>
              <a:buClr>
                <a:schemeClr val="dk1"/>
              </a:buClr>
              <a:buSzPts val="1800"/>
              <a:buNone/>
            </a:pPr>
            <a:endParaRPr lang="en-US" sz="1800" dirty="0">
              <a:solidFill>
                <a:schemeClr val="dk1"/>
              </a:solidFill>
            </a:endParaRPr>
          </a:p>
          <a:p>
            <a:pPr marL="285750" indent="-285750">
              <a:spcBef>
                <a:spcPts val="360"/>
              </a:spcBef>
              <a:buClr>
                <a:schemeClr val="dk1"/>
              </a:buClr>
              <a:buSzPts val="1800"/>
              <a:buFont typeface="Wingdings" panose="05000000000000000000" pitchFamily="2" charset="2"/>
              <a:buChar char="§"/>
            </a:pPr>
            <a:r>
              <a:rPr lang="en-US" sz="1800" dirty="0">
                <a:solidFill>
                  <a:schemeClr val="dk1"/>
                </a:solidFill>
              </a:rPr>
              <a:t>The church takes care of each other first. </a:t>
            </a:r>
          </a:p>
          <a:p>
            <a:pPr marL="0" marR="0" lvl="0" indent="0" algn="l" rtl="0">
              <a:spcBef>
                <a:spcPts val="360"/>
              </a:spcBef>
              <a:spcAft>
                <a:spcPts val="0"/>
              </a:spcAft>
              <a:buClr>
                <a:schemeClr val="dk1"/>
              </a:buClr>
              <a:buSzPts val="1800"/>
              <a:buNone/>
            </a:pPr>
            <a:endParaRPr lang="en-US" sz="1800" dirty="0">
              <a:solidFill>
                <a:schemeClr val="dk1"/>
              </a:solidFill>
            </a:endParaRP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292145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Font typeface="Wingdings" panose="05000000000000000000" pitchFamily="2" charset="2"/>
              <a:buChar char="§"/>
            </a:pPr>
            <a:r>
              <a:rPr lang="en-US" sz="1800" dirty="0">
                <a:solidFill>
                  <a:schemeClr val="bg2">
                    <a:lumMod val="50000"/>
                    <a:lumOff val="50000"/>
                  </a:schemeClr>
                </a:solidFill>
              </a:rPr>
              <a:t>We are serving God:</a:t>
            </a:r>
            <a:endParaRPr sz="1800" dirty="0">
              <a:solidFill>
                <a:schemeClr val="bg2">
                  <a:lumMod val="50000"/>
                  <a:lumOff val="50000"/>
                </a:schemeClr>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Prov 19:17, Prov 21:13</a:t>
            </a:r>
          </a:p>
          <a:p>
            <a:pPr marL="742950" lvl="1" indent="-267969">
              <a:spcBef>
                <a:spcPts val="360"/>
              </a:spcBef>
              <a:buClr>
                <a:srgbClr val="999999"/>
              </a:buClr>
              <a:buSzPts val="1400"/>
            </a:pPr>
            <a:r>
              <a:rPr lang="en-US" sz="1800" dirty="0">
                <a:solidFill>
                  <a:srgbClr val="999999"/>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Others have been charitable to us:</a:t>
            </a:r>
            <a:endParaRPr sz="1800" dirty="0">
              <a:solidFill>
                <a:schemeClr val="tx1"/>
              </a:solidFill>
            </a:endParaRPr>
          </a:p>
          <a:p>
            <a:pPr marL="742950" lvl="1" indent="-267969">
              <a:spcBef>
                <a:spcPts val="360"/>
              </a:spcBef>
              <a:buClr>
                <a:srgbClr val="999999"/>
              </a:buClr>
              <a:buSzPts val="1400"/>
            </a:pPr>
            <a:r>
              <a:rPr lang="en-US" sz="1800" dirty="0">
                <a:solidFill>
                  <a:srgbClr val="999999"/>
                </a:solidFill>
              </a:rPr>
              <a:t>Individuals</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Christian / Church</a:t>
            </a:r>
          </a:p>
          <a:p>
            <a:pPr marL="1200150" lvl="2" indent="-267969">
              <a:spcBef>
                <a:spcPts val="360"/>
              </a:spcBef>
              <a:buClrTx/>
              <a:buFont typeface="Noto Sans Symbols"/>
              <a:buChar char="+"/>
            </a:pPr>
            <a:r>
              <a:rPr lang="en-US" sz="1600" dirty="0">
                <a:solidFill>
                  <a:srgbClr val="999999"/>
                </a:solidFill>
              </a:rPr>
              <a:t>Acts 4: 32-35</a:t>
            </a:r>
            <a:endParaRPr sz="1600" dirty="0">
              <a:solidFill>
                <a:srgbClr val="999999"/>
              </a:solidFill>
            </a:endParaRPr>
          </a:p>
          <a:p>
            <a:pPr marL="760731" lvl="1" indent="-267969">
              <a:spcBef>
                <a:spcPts val="360"/>
              </a:spcBef>
              <a:buClrTx/>
              <a:buSzPts val="1400"/>
            </a:pPr>
            <a:r>
              <a:rPr lang="en-US" sz="1800" b="1" dirty="0">
                <a:solidFill>
                  <a:srgbClr val="980000"/>
                </a:solidFill>
              </a:rPr>
              <a:t>God</a:t>
            </a:r>
          </a:p>
          <a:p>
            <a:pPr marL="1200150" lvl="2" indent="-267969">
              <a:spcBef>
                <a:spcPts val="360"/>
              </a:spcBef>
              <a:buClrTx/>
              <a:buFont typeface="Noto Sans Symbols"/>
              <a:buChar char="+"/>
            </a:pPr>
            <a:r>
              <a:rPr lang="en-US" sz="1600" b="1" dirty="0">
                <a:solidFill>
                  <a:srgbClr val="980000"/>
                </a:solidFill>
              </a:rPr>
              <a:t>James 1:17</a:t>
            </a:r>
          </a:p>
          <a:p>
            <a:pPr marL="1200150" lvl="2" indent="-267969">
              <a:spcBef>
                <a:spcPts val="360"/>
              </a:spcBef>
              <a:buClrTx/>
              <a:buChar char="+"/>
            </a:pPr>
            <a:r>
              <a:rPr lang="en-US" sz="1600" dirty="0">
                <a:solidFill>
                  <a:schemeClr val="tx1"/>
                </a:solidFill>
              </a:rPr>
              <a:t>Matt 20:28</a:t>
            </a:r>
          </a:p>
          <a:p>
            <a:pPr marL="1200150" lvl="2" indent="-267969">
              <a:spcBef>
                <a:spcPts val="360"/>
              </a:spcBef>
              <a:buClrTx/>
              <a:buChar char="+"/>
            </a:pPr>
            <a:r>
              <a:rPr lang="en-US" sz="1600" dirty="0">
                <a:solidFill>
                  <a:schemeClr val="tx1"/>
                </a:solidFill>
              </a:rPr>
              <a:t>Eph 2:8-9</a:t>
            </a:r>
          </a:p>
          <a:p>
            <a:pPr marL="1200150" lvl="2" indent="-267969">
              <a:spcBef>
                <a:spcPts val="360"/>
              </a:spcBef>
              <a:buClrTx/>
              <a:buChar char="+"/>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Every good gift and every perfect gift is from above, and comes down from the Father of lights, with whom there is no variation or shadow of turning. </a:t>
            </a:r>
          </a:p>
          <a:p>
            <a:pPr marL="0" indent="0">
              <a:spcBef>
                <a:spcPts val="360"/>
              </a:spcBef>
              <a:buClr>
                <a:schemeClr val="dk1"/>
              </a:buClr>
              <a:buSzPts val="1800"/>
              <a:buNone/>
            </a:pPr>
            <a:endParaRPr lang="en-US" sz="1800" dirty="0">
              <a:solidFill>
                <a:schemeClr val="dk1"/>
              </a:solidFill>
            </a:endParaRPr>
          </a:p>
          <a:p>
            <a:pPr marL="285750" indent="-285750">
              <a:spcBef>
                <a:spcPts val="360"/>
              </a:spcBef>
              <a:buClr>
                <a:schemeClr val="dk1"/>
              </a:buClr>
              <a:buSzPts val="1800"/>
            </a:pPr>
            <a:r>
              <a:rPr lang="en-US" sz="1800" dirty="0">
                <a:solidFill>
                  <a:schemeClr val="dk1"/>
                </a:solidFill>
              </a:rPr>
              <a:t>God has given us everything and the means to achieve what we have. </a:t>
            </a:r>
          </a:p>
          <a:p>
            <a:pPr marL="285750" indent="-285750">
              <a:spcBef>
                <a:spcPts val="360"/>
              </a:spcBef>
              <a:buClr>
                <a:schemeClr val="dk1"/>
              </a:buClr>
              <a:buSzPts val="1800"/>
            </a:pPr>
            <a:r>
              <a:rPr lang="en-US" sz="1800" dirty="0">
                <a:solidFill>
                  <a:schemeClr val="dk1"/>
                </a:solidFill>
              </a:rPr>
              <a:t>We have no right to anything we own. </a:t>
            </a:r>
          </a:p>
          <a:p>
            <a:pPr marL="285750" indent="-285750">
              <a:spcBef>
                <a:spcPts val="360"/>
              </a:spcBef>
              <a:buClr>
                <a:schemeClr val="dk1"/>
              </a:buClr>
              <a:buSzPts val="1800"/>
            </a:pPr>
            <a:r>
              <a:rPr lang="en-US" sz="1800" dirty="0">
                <a:solidFill>
                  <a:schemeClr val="dk1"/>
                </a:solidFill>
              </a:rPr>
              <a:t>He expects us to be good stewards. </a:t>
            </a: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28392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Font typeface="Wingdings" panose="05000000000000000000" pitchFamily="2" charset="2"/>
              <a:buChar char="§"/>
            </a:pPr>
            <a:r>
              <a:rPr lang="en-US" sz="1800" dirty="0">
                <a:solidFill>
                  <a:schemeClr val="bg2">
                    <a:lumMod val="50000"/>
                    <a:lumOff val="50000"/>
                  </a:schemeClr>
                </a:solidFill>
              </a:rPr>
              <a:t>We are serving God:</a:t>
            </a:r>
            <a:endParaRPr sz="1800" dirty="0">
              <a:solidFill>
                <a:schemeClr val="bg2">
                  <a:lumMod val="50000"/>
                  <a:lumOff val="50000"/>
                </a:schemeClr>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Prov 19:17, Prov 21:13</a:t>
            </a:r>
          </a:p>
          <a:p>
            <a:pPr marL="742950" lvl="1" indent="-267969">
              <a:spcBef>
                <a:spcPts val="360"/>
              </a:spcBef>
              <a:buClr>
                <a:srgbClr val="999999"/>
              </a:buClr>
              <a:buSzPts val="1400"/>
            </a:pPr>
            <a:r>
              <a:rPr lang="en-US" sz="1800" dirty="0">
                <a:solidFill>
                  <a:srgbClr val="999999"/>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Others have been charitable to us:</a:t>
            </a:r>
            <a:endParaRPr sz="1800" dirty="0">
              <a:solidFill>
                <a:schemeClr val="tx1"/>
              </a:solidFill>
            </a:endParaRPr>
          </a:p>
          <a:p>
            <a:pPr marL="742950" lvl="1" indent="-267969">
              <a:spcBef>
                <a:spcPts val="360"/>
              </a:spcBef>
              <a:buClr>
                <a:srgbClr val="999999"/>
              </a:buClr>
              <a:buSzPts val="1400"/>
            </a:pPr>
            <a:r>
              <a:rPr lang="en-US" sz="1800" dirty="0">
                <a:solidFill>
                  <a:srgbClr val="999999"/>
                </a:solidFill>
              </a:rPr>
              <a:t>Individuals</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Christian / Church</a:t>
            </a:r>
          </a:p>
          <a:p>
            <a:pPr marL="1200150" lvl="2" indent="-267969">
              <a:spcBef>
                <a:spcPts val="360"/>
              </a:spcBef>
              <a:buClrTx/>
              <a:buFont typeface="Noto Sans Symbols"/>
              <a:buChar char="+"/>
            </a:pPr>
            <a:r>
              <a:rPr lang="en-US" sz="1600" dirty="0">
                <a:solidFill>
                  <a:srgbClr val="999999"/>
                </a:solidFill>
              </a:rPr>
              <a:t>Acts 4: 32-35</a:t>
            </a:r>
            <a:endParaRPr sz="1600" dirty="0">
              <a:solidFill>
                <a:srgbClr val="999999"/>
              </a:solidFill>
            </a:endParaRPr>
          </a:p>
          <a:p>
            <a:pPr marL="760731" lvl="1" indent="-267969">
              <a:spcBef>
                <a:spcPts val="360"/>
              </a:spcBef>
              <a:buClrTx/>
              <a:buSzPts val="1400"/>
            </a:pPr>
            <a:r>
              <a:rPr lang="en-US" sz="1800" b="1" dirty="0">
                <a:solidFill>
                  <a:srgbClr val="980000"/>
                </a:solidFill>
              </a:rPr>
              <a:t>God</a:t>
            </a:r>
          </a:p>
          <a:p>
            <a:pPr marL="1200150" lvl="2" indent="-267969">
              <a:spcBef>
                <a:spcPts val="360"/>
              </a:spcBef>
              <a:buClrTx/>
              <a:buFont typeface="Noto Sans Symbols"/>
              <a:buChar char="+"/>
            </a:pPr>
            <a:r>
              <a:rPr lang="en-US" sz="1600" dirty="0">
                <a:solidFill>
                  <a:srgbClr val="999999"/>
                </a:solidFill>
              </a:rPr>
              <a:t>James 1:17</a:t>
            </a:r>
          </a:p>
          <a:p>
            <a:pPr marL="1200150" lvl="2" indent="-267969">
              <a:spcBef>
                <a:spcPts val="360"/>
              </a:spcBef>
              <a:buClrTx/>
              <a:buFont typeface="Noto Sans Symbols"/>
              <a:buChar char="+"/>
            </a:pPr>
            <a:r>
              <a:rPr lang="en-US" sz="1600" b="1" dirty="0">
                <a:solidFill>
                  <a:srgbClr val="980000"/>
                </a:solidFill>
              </a:rPr>
              <a:t>Matt 20:28</a:t>
            </a:r>
          </a:p>
          <a:p>
            <a:pPr marL="1200150" lvl="2" indent="-267969">
              <a:spcBef>
                <a:spcPts val="360"/>
              </a:spcBef>
              <a:buClrTx/>
              <a:buChar char="+"/>
            </a:pPr>
            <a:r>
              <a:rPr lang="en-US" sz="1600" dirty="0">
                <a:solidFill>
                  <a:schemeClr val="tx1"/>
                </a:solidFill>
              </a:rPr>
              <a:t>Eph 2:8-9</a:t>
            </a:r>
          </a:p>
          <a:p>
            <a:pPr marL="1200150" lvl="2" indent="-267969">
              <a:spcBef>
                <a:spcPts val="360"/>
              </a:spcBef>
              <a:buClrTx/>
              <a:buChar char="+"/>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just as the Son of Man did not come to be served, but to serve, and to give His life a ransom for many.</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We can never outgive Jesus. </a:t>
            </a: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287021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Font typeface="Wingdings" panose="05000000000000000000" pitchFamily="2" charset="2"/>
              <a:buChar char="§"/>
            </a:pPr>
            <a:r>
              <a:rPr lang="en-US" sz="1800" dirty="0">
                <a:solidFill>
                  <a:schemeClr val="bg2">
                    <a:lumMod val="50000"/>
                    <a:lumOff val="50000"/>
                  </a:schemeClr>
                </a:solidFill>
              </a:rPr>
              <a:t>We are serving God:</a:t>
            </a:r>
            <a:endParaRPr sz="1800" dirty="0">
              <a:solidFill>
                <a:schemeClr val="bg2">
                  <a:lumMod val="50000"/>
                  <a:lumOff val="50000"/>
                </a:schemeClr>
              </a:solidFill>
            </a:endParaRPr>
          </a:p>
          <a:p>
            <a:pPr marL="742950" lvl="1" indent="-267969">
              <a:spcBef>
                <a:spcPts val="360"/>
              </a:spcBef>
              <a:buClr>
                <a:srgbClr val="999999"/>
              </a:buClr>
              <a:buSzPts val="1400"/>
            </a:pPr>
            <a:r>
              <a:rPr lang="en-US" sz="1800" dirty="0">
                <a:solidFill>
                  <a:srgbClr val="999999"/>
                </a:solidFill>
              </a:rPr>
              <a:t>Heb 13:16</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Prov 19:17, Prov 21:13</a:t>
            </a:r>
          </a:p>
          <a:p>
            <a:pPr marL="742950" lvl="1" indent="-267969">
              <a:spcBef>
                <a:spcPts val="360"/>
              </a:spcBef>
              <a:buClr>
                <a:srgbClr val="999999"/>
              </a:buClr>
              <a:buSzPts val="1400"/>
            </a:pPr>
            <a:r>
              <a:rPr lang="en-US" sz="1800" dirty="0">
                <a:solidFill>
                  <a:srgbClr val="999999"/>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Others have been charitable to us:</a:t>
            </a:r>
            <a:endParaRPr sz="1800" dirty="0">
              <a:solidFill>
                <a:schemeClr val="tx1"/>
              </a:solidFill>
            </a:endParaRPr>
          </a:p>
          <a:p>
            <a:pPr marL="742950" lvl="1" indent="-267969">
              <a:spcBef>
                <a:spcPts val="360"/>
              </a:spcBef>
              <a:buClr>
                <a:srgbClr val="999999"/>
              </a:buClr>
              <a:buSzPts val="1400"/>
            </a:pPr>
            <a:r>
              <a:rPr lang="en-US" sz="1800" dirty="0">
                <a:solidFill>
                  <a:srgbClr val="999999"/>
                </a:solidFill>
              </a:rPr>
              <a:t>Individuals</a:t>
            </a:r>
            <a:endParaRPr sz="1800" dirty="0">
              <a:solidFill>
                <a:srgbClr val="999999"/>
              </a:solidFill>
            </a:endParaRPr>
          </a:p>
          <a:p>
            <a:pPr marL="742950" lvl="1" indent="-267969">
              <a:spcBef>
                <a:spcPts val="360"/>
              </a:spcBef>
              <a:buClr>
                <a:srgbClr val="999999"/>
              </a:buClr>
              <a:buSzPts val="1400"/>
            </a:pPr>
            <a:r>
              <a:rPr lang="en-US" sz="1800" dirty="0">
                <a:solidFill>
                  <a:srgbClr val="999999"/>
                </a:solidFill>
              </a:rPr>
              <a:t>Christian / Church</a:t>
            </a:r>
          </a:p>
          <a:p>
            <a:pPr marL="1200150" lvl="2" indent="-267969">
              <a:spcBef>
                <a:spcPts val="360"/>
              </a:spcBef>
              <a:buClrTx/>
              <a:buFont typeface="Noto Sans Symbols"/>
              <a:buChar char="+"/>
            </a:pPr>
            <a:r>
              <a:rPr lang="en-US" sz="1600" dirty="0">
                <a:solidFill>
                  <a:srgbClr val="999999"/>
                </a:solidFill>
              </a:rPr>
              <a:t>Acts 4: 32-35</a:t>
            </a:r>
            <a:endParaRPr sz="1600" dirty="0">
              <a:solidFill>
                <a:srgbClr val="999999"/>
              </a:solidFill>
            </a:endParaRPr>
          </a:p>
          <a:p>
            <a:pPr marL="760731" lvl="1" indent="-267969">
              <a:spcBef>
                <a:spcPts val="360"/>
              </a:spcBef>
              <a:buClrTx/>
              <a:buSzPts val="1400"/>
            </a:pPr>
            <a:r>
              <a:rPr lang="en-US" sz="1800" b="1" dirty="0">
                <a:solidFill>
                  <a:srgbClr val="980000"/>
                </a:solidFill>
              </a:rPr>
              <a:t>God</a:t>
            </a:r>
          </a:p>
          <a:p>
            <a:pPr marL="1200150" lvl="2" indent="-267969">
              <a:spcBef>
                <a:spcPts val="360"/>
              </a:spcBef>
              <a:buClrTx/>
              <a:buFont typeface="Noto Sans Symbols"/>
              <a:buChar char="+"/>
            </a:pPr>
            <a:r>
              <a:rPr lang="en-US" sz="1600" dirty="0">
                <a:solidFill>
                  <a:srgbClr val="999999"/>
                </a:solidFill>
              </a:rPr>
              <a:t>James 1:17</a:t>
            </a:r>
          </a:p>
          <a:p>
            <a:pPr marL="1200150" lvl="2" indent="-267969">
              <a:spcBef>
                <a:spcPts val="360"/>
              </a:spcBef>
              <a:buClrTx/>
              <a:buFont typeface="Noto Sans Symbols"/>
              <a:buChar char="+"/>
            </a:pPr>
            <a:r>
              <a:rPr lang="en-US" sz="1600" dirty="0">
                <a:solidFill>
                  <a:srgbClr val="999999"/>
                </a:solidFill>
              </a:rPr>
              <a:t>Matt 20:28</a:t>
            </a:r>
          </a:p>
          <a:p>
            <a:pPr marL="1200150" lvl="2" indent="-267969">
              <a:spcBef>
                <a:spcPts val="360"/>
              </a:spcBef>
              <a:buClrTx/>
              <a:buFont typeface="Noto Sans Symbols"/>
              <a:buChar char="+"/>
            </a:pPr>
            <a:r>
              <a:rPr lang="en-US" sz="1600" b="1" dirty="0">
                <a:solidFill>
                  <a:srgbClr val="980000"/>
                </a:solidFill>
              </a:rPr>
              <a:t>Eph 2:8-9</a:t>
            </a:r>
          </a:p>
          <a:p>
            <a:pPr marL="1200150" lvl="2" indent="-267969">
              <a:spcBef>
                <a:spcPts val="360"/>
              </a:spcBef>
              <a:buClrTx/>
              <a:buChar char="+"/>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For by grace you have been saved through faith, and that not of yourselves; it is the gift of God, not of works, lest anyone should boast.</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We are underserving of this gift. </a:t>
            </a: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134446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pPr>
            <a:r>
              <a:rPr lang="en-US" sz="1800" dirty="0">
                <a:solidFill>
                  <a:schemeClr val="tx1"/>
                </a:solidFill>
              </a:rPr>
              <a:t>We have an abundance</a:t>
            </a: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Comparing ourselves to others can skew our perspective. </a:t>
            </a:r>
            <a:endParaRPr sz="1800" dirty="0">
              <a:solidFill>
                <a:schemeClr val="dk1"/>
              </a:solidFill>
            </a:endParaRPr>
          </a:p>
        </p:txBody>
      </p:sp>
    </p:spTree>
    <p:extLst>
      <p:ext uri="{BB962C8B-B14F-4D97-AF65-F5344CB8AC3E}">
        <p14:creationId xmlns:p14="http://schemas.microsoft.com/office/powerpoint/2010/main" val="290491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graphicFrame>
        <p:nvGraphicFramePr>
          <p:cNvPr id="4" name="Chart 3">
            <a:extLst>
              <a:ext uri="{FF2B5EF4-FFF2-40B4-BE49-F238E27FC236}">
                <a16:creationId xmlns:a16="http://schemas.microsoft.com/office/drawing/2014/main" id="{660C760B-4DC0-4DBA-88F5-50BC385D98C9}"/>
              </a:ext>
            </a:extLst>
          </p:cNvPr>
          <p:cNvGraphicFramePr/>
          <p:nvPr>
            <p:extLst>
              <p:ext uri="{D42A27DB-BD31-4B8C-83A1-F6EECF244321}">
                <p14:modId xmlns:p14="http://schemas.microsoft.com/office/powerpoint/2010/main" val="822342592"/>
              </p:ext>
            </p:extLst>
          </p:nvPr>
        </p:nvGraphicFramePr>
        <p:xfrm>
          <a:off x="389896" y="1298400"/>
          <a:ext cx="4105905" cy="53112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1FDD5D3-F82E-4570-8E11-B41DE250FF60}"/>
              </a:ext>
            </a:extLst>
          </p:cNvPr>
          <p:cNvSpPr txBox="1"/>
          <p:nvPr/>
        </p:nvSpPr>
        <p:spPr>
          <a:xfrm>
            <a:off x="1773100" y="5894863"/>
            <a:ext cx="946891" cy="307777"/>
          </a:xfrm>
          <a:prstGeom prst="rect">
            <a:avLst/>
          </a:prstGeom>
          <a:noFill/>
        </p:spPr>
        <p:txBody>
          <a:bodyPr wrap="square" rtlCol="0">
            <a:spAutoFit/>
          </a:bodyPr>
          <a:lstStyle/>
          <a:p>
            <a:r>
              <a:rPr lang="en-US" dirty="0">
                <a:solidFill>
                  <a:schemeClr val="accent6"/>
                </a:solidFill>
              </a:rPr>
              <a:t>$</a:t>
            </a:r>
            <a:r>
              <a:rPr lang="en-US" sz="1200" dirty="0">
                <a:solidFill>
                  <a:schemeClr val="accent6"/>
                </a:solidFill>
              </a:rPr>
              <a:t>56,287</a:t>
            </a:r>
          </a:p>
        </p:txBody>
      </p:sp>
      <p:sp>
        <p:nvSpPr>
          <p:cNvPr id="15" name="TextBox 14">
            <a:extLst>
              <a:ext uri="{FF2B5EF4-FFF2-40B4-BE49-F238E27FC236}">
                <a16:creationId xmlns:a16="http://schemas.microsoft.com/office/drawing/2014/main" id="{BE8041E9-8771-4AED-A554-BDCBDE9EA07D}"/>
              </a:ext>
            </a:extLst>
          </p:cNvPr>
          <p:cNvSpPr txBox="1"/>
          <p:nvPr/>
        </p:nvSpPr>
        <p:spPr>
          <a:xfrm>
            <a:off x="3160559" y="1781480"/>
            <a:ext cx="1184388" cy="307777"/>
          </a:xfrm>
          <a:prstGeom prst="rect">
            <a:avLst/>
          </a:prstGeom>
          <a:noFill/>
        </p:spPr>
        <p:txBody>
          <a:bodyPr wrap="square" rtlCol="0">
            <a:spAutoFit/>
          </a:bodyPr>
          <a:lstStyle/>
          <a:p>
            <a:r>
              <a:rPr lang="en-US" dirty="0">
                <a:solidFill>
                  <a:schemeClr val="accent6"/>
                </a:solidFill>
              </a:rPr>
              <a:t>$</a:t>
            </a:r>
            <a:r>
              <a:rPr lang="en-US" sz="1200" dirty="0">
                <a:solidFill>
                  <a:schemeClr val="accent6"/>
                </a:solidFill>
              </a:rPr>
              <a:t>2,374,937</a:t>
            </a:r>
          </a:p>
        </p:txBody>
      </p:sp>
      <p:sp>
        <p:nvSpPr>
          <p:cNvPr id="16" name="Google Shape;224;p33">
            <a:extLst>
              <a:ext uri="{FF2B5EF4-FFF2-40B4-BE49-F238E27FC236}">
                <a16:creationId xmlns:a16="http://schemas.microsoft.com/office/drawing/2014/main" id="{90934B3B-ED22-4C7C-BA3B-8CF73988F94B}"/>
              </a:ext>
            </a:extLst>
          </p:cNvPr>
          <p:cNvSpPr txBox="1">
            <a:spLocks/>
          </p:cNvSpPr>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3060" algn="l" rtl="0">
              <a:lnSpc>
                <a:spcPct val="100000"/>
              </a:lnSpc>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35280" algn="l" rtl="0">
              <a:lnSpc>
                <a:spcPct val="100000"/>
              </a:lnSpc>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17500" algn="l" rtl="0">
              <a:lnSpc>
                <a:spcPct val="100000"/>
              </a:lnSpc>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08610" algn="l" rtl="0">
              <a:lnSpc>
                <a:spcPct val="100000"/>
              </a:lnSpc>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297179" algn="l" rtl="0">
              <a:lnSpc>
                <a:spcPct val="100000"/>
              </a:lnSpc>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lnSpc>
                <a:spcPct val="100000"/>
              </a:lnSpc>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lnSpc>
                <a:spcPct val="100000"/>
              </a:lnSpc>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lnSpc>
                <a:spcPct val="100000"/>
              </a:lnSpc>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lnSpc>
                <a:spcPct val="100000"/>
              </a:lnSpc>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pPr indent="-491490">
              <a:spcBef>
                <a:spcPts val="360"/>
              </a:spcBef>
              <a:buClr>
                <a:schemeClr val="dk1"/>
              </a:buClr>
              <a:buSzPts val="1800"/>
            </a:pPr>
            <a:r>
              <a:rPr lang="en-US" sz="1800" dirty="0">
                <a:solidFill>
                  <a:schemeClr val="dk1"/>
                </a:solidFill>
              </a:rPr>
              <a:t>It takes the top .1% just 9 days to make more than the average American makes in a year. </a:t>
            </a:r>
            <a:br>
              <a:rPr lang="en-US" sz="1800" dirty="0">
                <a:solidFill>
                  <a:schemeClr val="dk1"/>
                </a:solidFill>
              </a:rPr>
            </a:br>
            <a:endParaRPr lang="en-US" sz="1800" dirty="0">
              <a:solidFill>
                <a:schemeClr val="dk1"/>
              </a:solidFill>
            </a:endParaRPr>
          </a:p>
          <a:p>
            <a:pPr indent="-491490">
              <a:spcBef>
                <a:spcPts val="360"/>
              </a:spcBef>
              <a:buClr>
                <a:schemeClr val="dk1"/>
              </a:buClr>
              <a:buSzPts val="1800"/>
            </a:pPr>
            <a:r>
              <a:rPr lang="en-US" sz="1800" dirty="0">
                <a:solidFill>
                  <a:schemeClr val="dk1"/>
                </a:solidFill>
              </a:rPr>
              <a:t>Money that would solve all of our financial “problems”</a:t>
            </a:r>
            <a:br>
              <a:rPr lang="en-US" sz="1800" dirty="0">
                <a:solidFill>
                  <a:schemeClr val="dk1"/>
                </a:solidFill>
              </a:rPr>
            </a:br>
            <a:endParaRPr lang="en-US" sz="1800" dirty="0">
              <a:solidFill>
                <a:schemeClr val="dk1"/>
              </a:solidFill>
            </a:endParaRPr>
          </a:p>
          <a:p>
            <a:pPr indent="-491490">
              <a:spcBef>
                <a:spcPts val="360"/>
              </a:spcBef>
              <a:buClr>
                <a:schemeClr val="dk1"/>
              </a:buClr>
              <a:buSzPts val="1800"/>
            </a:pPr>
            <a:r>
              <a:rPr lang="en-US" sz="1800" dirty="0">
                <a:solidFill>
                  <a:schemeClr val="dk1"/>
                </a:solidFill>
              </a:rPr>
              <a:t>We tend to focus on those who have more than us. </a:t>
            </a:r>
          </a:p>
        </p:txBody>
      </p:sp>
      <p:sp>
        <p:nvSpPr>
          <p:cNvPr id="8" name="TextBox 7">
            <a:extLst>
              <a:ext uri="{FF2B5EF4-FFF2-40B4-BE49-F238E27FC236}">
                <a16:creationId xmlns:a16="http://schemas.microsoft.com/office/drawing/2014/main" id="{C0FC134E-B789-4739-BC99-B9B45CFD6850}"/>
              </a:ext>
            </a:extLst>
          </p:cNvPr>
          <p:cNvSpPr txBox="1"/>
          <p:nvPr/>
        </p:nvSpPr>
        <p:spPr>
          <a:xfrm>
            <a:off x="2455419" y="6574500"/>
            <a:ext cx="2594668" cy="246221"/>
          </a:xfrm>
          <a:prstGeom prst="rect">
            <a:avLst/>
          </a:prstGeom>
          <a:noFill/>
        </p:spPr>
        <p:txBody>
          <a:bodyPr wrap="square" rtlCol="0">
            <a:spAutoFit/>
          </a:bodyPr>
          <a:lstStyle/>
          <a:p>
            <a:r>
              <a:rPr lang="en-US" sz="1000" dirty="0">
                <a:solidFill>
                  <a:schemeClr val="bg2">
                    <a:lumMod val="75000"/>
                    <a:lumOff val="25000"/>
                  </a:schemeClr>
                </a:solidFill>
              </a:rPr>
              <a:t>2020 US Census</a:t>
            </a:r>
          </a:p>
        </p:txBody>
      </p:sp>
    </p:spTree>
    <p:extLst>
      <p:ext uri="{BB962C8B-B14F-4D97-AF65-F5344CB8AC3E}">
        <p14:creationId xmlns:p14="http://schemas.microsoft.com/office/powerpoint/2010/main" val="202931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graphicFrame>
        <p:nvGraphicFramePr>
          <p:cNvPr id="4" name="Chart 3">
            <a:extLst>
              <a:ext uri="{FF2B5EF4-FFF2-40B4-BE49-F238E27FC236}">
                <a16:creationId xmlns:a16="http://schemas.microsoft.com/office/drawing/2014/main" id="{660C760B-4DC0-4DBA-88F5-50BC385D98C9}"/>
              </a:ext>
            </a:extLst>
          </p:cNvPr>
          <p:cNvGraphicFramePr/>
          <p:nvPr>
            <p:extLst>
              <p:ext uri="{D42A27DB-BD31-4B8C-83A1-F6EECF244321}">
                <p14:modId xmlns:p14="http://schemas.microsoft.com/office/powerpoint/2010/main" val="1492032907"/>
              </p:ext>
            </p:extLst>
          </p:nvPr>
        </p:nvGraphicFramePr>
        <p:xfrm>
          <a:off x="598769" y="1298400"/>
          <a:ext cx="3897031" cy="53112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1FDD5D3-F82E-4570-8E11-B41DE250FF60}"/>
              </a:ext>
            </a:extLst>
          </p:cNvPr>
          <p:cNvSpPr txBox="1"/>
          <p:nvPr/>
        </p:nvSpPr>
        <p:spPr>
          <a:xfrm>
            <a:off x="1865933" y="5964923"/>
            <a:ext cx="946891" cy="307777"/>
          </a:xfrm>
          <a:prstGeom prst="rect">
            <a:avLst/>
          </a:prstGeom>
          <a:noFill/>
        </p:spPr>
        <p:txBody>
          <a:bodyPr wrap="square" rtlCol="0">
            <a:spAutoFit/>
          </a:bodyPr>
          <a:lstStyle/>
          <a:p>
            <a:r>
              <a:rPr lang="en-US" dirty="0">
                <a:solidFill>
                  <a:schemeClr val="accent6"/>
                </a:solidFill>
              </a:rPr>
              <a:t>$</a:t>
            </a:r>
            <a:r>
              <a:rPr lang="en-US" sz="1200" dirty="0">
                <a:solidFill>
                  <a:schemeClr val="accent6"/>
                </a:solidFill>
              </a:rPr>
              <a:t>694</a:t>
            </a:r>
          </a:p>
        </p:txBody>
      </p:sp>
      <p:sp>
        <p:nvSpPr>
          <p:cNvPr id="15" name="TextBox 14">
            <a:extLst>
              <a:ext uri="{FF2B5EF4-FFF2-40B4-BE49-F238E27FC236}">
                <a16:creationId xmlns:a16="http://schemas.microsoft.com/office/drawing/2014/main" id="{BE8041E9-8771-4AED-A554-BDCBDE9EA07D}"/>
              </a:ext>
            </a:extLst>
          </p:cNvPr>
          <p:cNvSpPr txBox="1"/>
          <p:nvPr/>
        </p:nvSpPr>
        <p:spPr>
          <a:xfrm>
            <a:off x="3253004" y="1862601"/>
            <a:ext cx="1184388" cy="276999"/>
          </a:xfrm>
          <a:prstGeom prst="rect">
            <a:avLst/>
          </a:prstGeom>
          <a:noFill/>
        </p:spPr>
        <p:txBody>
          <a:bodyPr wrap="square" rtlCol="0">
            <a:spAutoFit/>
          </a:bodyPr>
          <a:lstStyle/>
          <a:p>
            <a:r>
              <a:rPr lang="en-US" sz="1200" dirty="0">
                <a:solidFill>
                  <a:schemeClr val="accent6"/>
                </a:solidFill>
              </a:rPr>
              <a:t>$56,287</a:t>
            </a:r>
          </a:p>
        </p:txBody>
      </p:sp>
      <p:sp>
        <p:nvSpPr>
          <p:cNvPr id="16" name="Google Shape;224;p33">
            <a:extLst>
              <a:ext uri="{FF2B5EF4-FFF2-40B4-BE49-F238E27FC236}">
                <a16:creationId xmlns:a16="http://schemas.microsoft.com/office/drawing/2014/main" id="{90934B3B-ED22-4C7C-BA3B-8CF73988F94B}"/>
              </a:ext>
            </a:extLst>
          </p:cNvPr>
          <p:cNvSpPr txBox="1">
            <a:spLocks/>
          </p:cNvSpPr>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3060" algn="l" rtl="0">
              <a:lnSpc>
                <a:spcPct val="100000"/>
              </a:lnSpc>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35280" algn="l" rtl="0">
              <a:lnSpc>
                <a:spcPct val="100000"/>
              </a:lnSpc>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17500" algn="l" rtl="0">
              <a:lnSpc>
                <a:spcPct val="100000"/>
              </a:lnSpc>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08610" algn="l" rtl="0">
              <a:lnSpc>
                <a:spcPct val="100000"/>
              </a:lnSpc>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297179" algn="l" rtl="0">
              <a:lnSpc>
                <a:spcPct val="100000"/>
              </a:lnSpc>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lnSpc>
                <a:spcPct val="100000"/>
              </a:lnSpc>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lnSpc>
                <a:spcPct val="100000"/>
              </a:lnSpc>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lnSpc>
                <a:spcPct val="100000"/>
              </a:lnSpc>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lnSpc>
                <a:spcPct val="100000"/>
              </a:lnSpc>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pPr indent="-491490">
              <a:spcBef>
                <a:spcPts val="360"/>
              </a:spcBef>
              <a:buClr>
                <a:schemeClr val="dk1"/>
              </a:buClr>
              <a:buSzPts val="1800"/>
            </a:pPr>
            <a:r>
              <a:rPr lang="en-US" sz="1800" dirty="0">
                <a:solidFill>
                  <a:schemeClr val="dk1"/>
                </a:solidFill>
              </a:rPr>
              <a:t>Extreme poverty – </a:t>
            </a:r>
            <a:r>
              <a:rPr lang="en-US" sz="1800" i="1" dirty="0">
                <a:solidFill>
                  <a:schemeClr val="dk1"/>
                </a:solidFill>
              </a:rPr>
              <a:t>“a condition characterized by severe deprivation of basic human needs, including food, safe drinking water, sanitation facilities, health, shelter, education and information” </a:t>
            </a:r>
            <a:r>
              <a:rPr lang="en-US" sz="1800" dirty="0">
                <a:solidFill>
                  <a:schemeClr val="dk1"/>
                </a:solidFill>
              </a:rPr>
              <a:t>(United Nations)</a:t>
            </a:r>
            <a:br>
              <a:rPr lang="en-US" sz="1800" dirty="0">
                <a:solidFill>
                  <a:schemeClr val="dk1"/>
                </a:solidFill>
              </a:rPr>
            </a:br>
            <a:endParaRPr lang="en-US" sz="1800" dirty="0">
              <a:solidFill>
                <a:schemeClr val="dk1"/>
              </a:solidFill>
            </a:endParaRPr>
          </a:p>
          <a:p>
            <a:pPr indent="-491490">
              <a:spcBef>
                <a:spcPts val="360"/>
              </a:spcBef>
              <a:buClr>
                <a:schemeClr val="dk1"/>
              </a:buClr>
              <a:buSzPts val="1800"/>
            </a:pPr>
            <a:r>
              <a:rPr lang="en-US" sz="1800" dirty="0">
                <a:solidFill>
                  <a:schemeClr val="dk1"/>
                </a:solidFill>
              </a:rPr>
              <a:t>World Bank set the international poverty line at $1.90 / day</a:t>
            </a:r>
          </a:p>
          <a:p>
            <a:pPr lvl="1" indent="-491490">
              <a:spcBef>
                <a:spcPts val="360"/>
              </a:spcBef>
              <a:buClr>
                <a:schemeClr val="dk1"/>
              </a:buClr>
              <a:buSzPts val="1800"/>
            </a:pPr>
            <a:r>
              <a:rPr lang="en-US" sz="1600" dirty="0">
                <a:solidFill>
                  <a:schemeClr val="dk1"/>
                </a:solidFill>
              </a:rPr>
              <a:t>650 million people (ourworldindata.org)</a:t>
            </a:r>
          </a:p>
          <a:p>
            <a:pPr lvl="1" indent="-491490">
              <a:spcBef>
                <a:spcPts val="360"/>
              </a:spcBef>
              <a:buClr>
                <a:schemeClr val="dk1"/>
              </a:buClr>
              <a:buSzPts val="1800"/>
            </a:pPr>
            <a:endParaRPr lang="en-US" sz="1400" dirty="0">
              <a:solidFill>
                <a:schemeClr val="dk1"/>
              </a:solidFill>
            </a:endParaRPr>
          </a:p>
          <a:p>
            <a:pPr indent="-491490">
              <a:spcBef>
                <a:spcPts val="360"/>
              </a:spcBef>
              <a:buClr>
                <a:schemeClr val="dk1"/>
              </a:buClr>
              <a:buSzPts val="1800"/>
            </a:pPr>
            <a:r>
              <a:rPr lang="en-US" sz="1800" dirty="0">
                <a:solidFill>
                  <a:schemeClr val="dk1"/>
                </a:solidFill>
              </a:rPr>
              <a:t>It takes the average American just 5 days to make more than those in extreme poverty make in a year. </a:t>
            </a:r>
          </a:p>
        </p:txBody>
      </p:sp>
      <p:sp>
        <p:nvSpPr>
          <p:cNvPr id="8" name="TextBox 7">
            <a:extLst>
              <a:ext uri="{FF2B5EF4-FFF2-40B4-BE49-F238E27FC236}">
                <a16:creationId xmlns:a16="http://schemas.microsoft.com/office/drawing/2014/main" id="{C0FC134E-B789-4739-BC99-B9B45CFD6850}"/>
              </a:ext>
            </a:extLst>
          </p:cNvPr>
          <p:cNvSpPr txBox="1"/>
          <p:nvPr/>
        </p:nvSpPr>
        <p:spPr>
          <a:xfrm>
            <a:off x="2455419" y="6574500"/>
            <a:ext cx="2594668" cy="246221"/>
          </a:xfrm>
          <a:prstGeom prst="rect">
            <a:avLst/>
          </a:prstGeom>
          <a:noFill/>
        </p:spPr>
        <p:txBody>
          <a:bodyPr wrap="square" rtlCol="0">
            <a:spAutoFit/>
          </a:bodyPr>
          <a:lstStyle/>
          <a:p>
            <a:r>
              <a:rPr lang="en-US" sz="1000" dirty="0">
                <a:solidFill>
                  <a:schemeClr val="bg2">
                    <a:lumMod val="75000"/>
                    <a:lumOff val="25000"/>
                  </a:schemeClr>
                </a:solidFill>
              </a:rPr>
              <a:t>2020 US Census</a:t>
            </a:r>
          </a:p>
        </p:txBody>
      </p:sp>
    </p:spTree>
    <p:extLst>
      <p:ext uri="{BB962C8B-B14F-4D97-AF65-F5344CB8AC3E}">
        <p14:creationId xmlns:p14="http://schemas.microsoft.com/office/powerpoint/2010/main" val="60126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CHARITY</a:t>
            </a:r>
            <a:endParaRPr lang="en-US" sz="3600" b="0" i="0" u="none" strike="noStrike" cap="none" dirty="0">
              <a:solidFill>
                <a:schemeClr val="accent6"/>
              </a:solidFill>
              <a:latin typeface="Source Sans Pro"/>
              <a:ea typeface="Source Sans Pro"/>
              <a:cs typeface="Source Sans Pro"/>
              <a:sym typeface="Source Sans Pro"/>
            </a:endParaRPr>
          </a:p>
        </p:txBody>
      </p:sp>
      <p:sp>
        <p:nvSpPr>
          <p:cNvPr id="118" name="Google Shape;118;p17"/>
          <p:cNvSpPr txBox="1">
            <a:spLocks noGrp="1"/>
          </p:cNvSpPr>
          <p:nvPr>
            <p:ph type="body" idx="2"/>
          </p:nvPr>
        </p:nvSpPr>
        <p:spPr>
          <a:xfrm>
            <a:off x="301750" y="1600200"/>
            <a:ext cx="67533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800"/>
              <a:buNone/>
            </a:pPr>
            <a:r>
              <a:rPr lang="en-US" sz="1800" dirty="0">
                <a:solidFill>
                  <a:schemeClr val="dk1"/>
                </a:solidFill>
              </a:rPr>
              <a:t>Definitions:</a:t>
            </a:r>
          </a:p>
          <a:p>
            <a:pPr marL="0" marR="0" lvl="0" indent="0" algn="l" rtl="0">
              <a:spcBef>
                <a:spcPts val="360"/>
              </a:spcBef>
              <a:spcAft>
                <a:spcPts val="0"/>
              </a:spcAft>
              <a:buClr>
                <a:schemeClr val="dk1"/>
              </a:buClr>
              <a:buSzPts val="1800"/>
              <a:buNone/>
            </a:pPr>
            <a:r>
              <a:rPr lang="en-US" sz="1800" dirty="0">
                <a:solidFill>
                  <a:schemeClr val="dk1"/>
                </a:solidFill>
              </a:rPr>
              <a:t>“the act of giving money, food, or other kinds of help to people who are poor, sick, etc.” – Merriam-Webster</a:t>
            </a:r>
          </a:p>
          <a:p>
            <a:pPr marL="0" marR="0" lvl="0" indent="0" algn="l" rtl="0">
              <a:spcBef>
                <a:spcPts val="360"/>
              </a:spcBef>
              <a:spcAft>
                <a:spcPts val="0"/>
              </a:spcAft>
              <a:buClr>
                <a:schemeClr val="dk1"/>
              </a:buClr>
              <a:buSzPts val="1800"/>
              <a:buNone/>
            </a:pPr>
            <a:endParaRPr lang="en-US" sz="1800" dirty="0">
              <a:solidFill>
                <a:schemeClr val="dk1"/>
              </a:solidFill>
            </a:endParaRPr>
          </a:p>
          <a:p>
            <a:pPr marL="0" marR="0" lvl="0" indent="0" algn="l" rtl="0">
              <a:spcBef>
                <a:spcPts val="360"/>
              </a:spcBef>
              <a:spcAft>
                <a:spcPts val="0"/>
              </a:spcAft>
              <a:buClr>
                <a:schemeClr val="dk1"/>
              </a:buClr>
              <a:buSzPts val="1800"/>
              <a:buNone/>
            </a:pPr>
            <a:r>
              <a:rPr lang="en-US" sz="1800" dirty="0">
                <a:solidFill>
                  <a:schemeClr val="dk1"/>
                </a:solidFill>
              </a:rPr>
              <a:t>Synonym:</a:t>
            </a:r>
          </a:p>
          <a:p>
            <a:pPr marL="0" marR="0" lvl="0" indent="0" algn="l" rtl="0">
              <a:spcBef>
                <a:spcPts val="360"/>
              </a:spcBef>
              <a:spcAft>
                <a:spcPts val="0"/>
              </a:spcAft>
              <a:buClr>
                <a:schemeClr val="dk1"/>
              </a:buClr>
              <a:buSzPts val="1800"/>
              <a:buNone/>
            </a:pPr>
            <a:r>
              <a:rPr lang="en-US" sz="1800" dirty="0">
                <a:solidFill>
                  <a:schemeClr val="dk1"/>
                </a:solidFill>
              </a:rPr>
              <a:t>Grace – “Unmerited assistance”</a:t>
            </a:r>
          </a:p>
          <a:p>
            <a:pPr marL="0" marR="0" lvl="0" indent="0" algn="l" rtl="0">
              <a:spcBef>
                <a:spcPts val="360"/>
              </a:spcBef>
              <a:spcAft>
                <a:spcPts val="0"/>
              </a:spcAft>
              <a:buClr>
                <a:schemeClr val="dk1"/>
              </a:buClr>
              <a:buSzPts val="1800"/>
              <a:buNone/>
            </a:pPr>
            <a:endParaRPr lang="en-US" sz="1800" dirty="0">
              <a:solidFill>
                <a:schemeClr val="dk1"/>
              </a:solidFill>
            </a:endParaRPr>
          </a:p>
          <a:p>
            <a:pPr marL="0" marR="0" lvl="0" indent="0" algn="l" rtl="0">
              <a:spcBef>
                <a:spcPts val="360"/>
              </a:spcBef>
              <a:spcAft>
                <a:spcPts val="0"/>
              </a:spcAft>
              <a:buClr>
                <a:schemeClr val="dk1"/>
              </a:buClr>
              <a:buSzPts val="1800"/>
              <a:buNone/>
            </a:pPr>
            <a:r>
              <a:rPr lang="en-US" sz="1800" dirty="0">
                <a:solidFill>
                  <a:schemeClr val="dk1"/>
                </a:solidFill>
              </a:rPr>
              <a:t>Etymology: </a:t>
            </a:r>
          </a:p>
          <a:p>
            <a:pPr marL="0" marR="0" lvl="0" indent="0" algn="l" rtl="0">
              <a:spcBef>
                <a:spcPts val="360"/>
              </a:spcBef>
              <a:spcAft>
                <a:spcPts val="0"/>
              </a:spcAft>
              <a:buClr>
                <a:schemeClr val="dk1"/>
              </a:buClr>
              <a:buSzPts val="1800"/>
              <a:buNone/>
            </a:pPr>
            <a:r>
              <a:rPr lang="en-US" sz="1800" dirty="0">
                <a:solidFill>
                  <a:schemeClr val="dk1"/>
                </a:solidFill>
              </a:rPr>
              <a:t>late Old English, "benevolence for the poor," also "Christian love in its highest manifestation," from Old French </a:t>
            </a:r>
            <a:r>
              <a:rPr lang="en-US" sz="1800" dirty="0" err="1">
                <a:solidFill>
                  <a:schemeClr val="dk1"/>
                </a:solidFill>
              </a:rPr>
              <a:t>charité</a:t>
            </a:r>
            <a:r>
              <a:rPr lang="en-US" sz="1800" dirty="0">
                <a:solidFill>
                  <a:schemeClr val="dk1"/>
                </a:solidFill>
              </a:rPr>
              <a:t> "(Christian) charity, mercy, compassion; alms; charitable foundation" (12c.), from Latin </a:t>
            </a:r>
            <a:r>
              <a:rPr lang="en-US" sz="1800" dirty="0" err="1">
                <a:solidFill>
                  <a:schemeClr val="dk1"/>
                </a:solidFill>
              </a:rPr>
              <a:t>caritatem</a:t>
            </a:r>
            <a:r>
              <a:rPr lang="en-US" sz="1800" dirty="0">
                <a:solidFill>
                  <a:schemeClr val="dk1"/>
                </a:solidFill>
              </a:rPr>
              <a:t> (nominative caritas) "costliness; esteem, affection," from </a:t>
            </a:r>
            <a:r>
              <a:rPr lang="en-US" sz="1800" dirty="0" err="1">
                <a:solidFill>
                  <a:schemeClr val="dk1"/>
                </a:solidFill>
              </a:rPr>
              <a:t>carus</a:t>
            </a:r>
            <a:r>
              <a:rPr lang="en-US" sz="1800" dirty="0">
                <a:solidFill>
                  <a:schemeClr val="dk1"/>
                </a:solidFill>
              </a:rPr>
              <a:t> "dear, valued, “ – Online Etymology Dictionary </a:t>
            </a:r>
          </a:p>
          <a:p>
            <a:pPr marL="0" marR="0" lvl="0" indent="0" algn="l" rtl="0">
              <a:spcBef>
                <a:spcPts val="360"/>
              </a:spcBef>
              <a:spcAft>
                <a:spcPts val="0"/>
              </a:spcAft>
              <a:buClr>
                <a:schemeClr val="dk1"/>
              </a:buClr>
              <a:buSzPts val="1800"/>
              <a:buNone/>
            </a:pPr>
            <a:endParaRPr lang="en-US" sz="1800" dirty="0">
              <a:solidFill>
                <a:schemeClr val="dk1"/>
              </a:solidFill>
            </a:endParaRPr>
          </a:p>
          <a:p>
            <a:pPr marL="0" marR="0" lvl="0" indent="0" algn="l" rtl="0">
              <a:spcBef>
                <a:spcPts val="360"/>
              </a:spcBef>
              <a:spcAft>
                <a:spcPts val="0"/>
              </a:spcAft>
              <a:buClr>
                <a:schemeClr val="dk1"/>
              </a:buClr>
              <a:buSzPts val="1800"/>
              <a:buNone/>
            </a:pPr>
            <a:r>
              <a:rPr lang="en-US" sz="1800" dirty="0" err="1">
                <a:solidFill>
                  <a:schemeClr val="dk1"/>
                </a:solidFill>
              </a:rPr>
              <a:t>Agapē</a:t>
            </a:r>
            <a:r>
              <a:rPr lang="en-US" sz="1800" dirty="0">
                <a:solidFill>
                  <a:schemeClr val="dk1"/>
                </a:solidFill>
              </a:rPr>
              <a:t> (brotherly love) – translated as charity 24 times in the KJV</a:t>
            </a:r>
            <a:endParaRPr lang="en-US" sz="1400" dirty="0">
              <a:solidFill>
                <a:schemeClr val="dk1"/>
              </a:solidFill>
            </a:endParaRPr>
          </a:p>
        </p:txBody>
      </p:sp>
    </p:spTree>
    <p:extLst>
      <p:ext uri="{BB962C8B-B14F-4D97-AF65-F5344CB8AC3E}">
        <p14:creationId xmlns:p14="http://schemas.microsoft.com/office/powerpoint/2010/main" val="349273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pPr>
            <a:r>
              <a:rPr lang="en-US" sz="1800" dirty="0">
                <a:solidFill>
                  <a:schemeClr val="tx1"/>
                </a:solidFill>
              </a:rPr>
              <a:t>We have an abundance</a:t>
            </a:r>
          </a:p>
          <a:p>
            <a:pPr marL="742950" lvl="1" indent="-267969">
              <a:spcBef>
                <a:spcPts val="360"/>
              </a:spcBef>
              <a:buClr>
                <a:srgbClr val="980000"/>
              </a:buClr>
              <a:buSzPts val="1400"/>
            </a:pPr>
            <a:r>
              <a:rPr lang="sv-SE" sz="1800" b="1" dirty="0">
                <a:solidFill>
                  <a:srgbClr val="980000"/>
                </a:solidFill>
              </a:rPr>
              <a:t>1 Tim 6:17-19</a:t>
            </a:r>
          </a:p>
          <a:p>
            <a:pPr marL="742950" marR="0" lvl="1" indent="-267969" algn="l" rtl="0">
              <a:spcBef>
                <a:spcPts val="360"/>
              </a:spcBef>
              <a:spcAft>
                <a:spcPts val="0"/>
              </a:spcAft>
              <a:buClrTx/>
              <a:buSzPts val="1400"/>
              <a:buChar char="+"/>
            </a:pPr>
            <a:r>
              <a:rPr lang="sv-SE" sz="1800" dirty="0">
                <a:solidFill>
                  <a:schemeClr val="tx1"/>
                </a:solidFill>
              </a:rPr>
              <a:t>Luke 12:33</a:t>
            </a:r>
          </a:p>
          <a:p>
            <a:pPr marL="742950" marR="0" lvl="1" indent="-267969" algn="l" rtl="0">
              <a:spcBef>
                <a:spcPts val="360"/>
              </a:spcBef>
              <a:spcAft>
                <a:spcPts val="0"/>
              </a:spcAft>
              <a:buClrTx/>
              <a:buSzPts val="1400"/>
              <a:buChar char="+"/>
            </a:pPr>
            <a:r>
              <a:rPr lang="sv-SE" sz="1800" dirty="0">
                <a:solidFill>
                  <a:schemeClr val="tx1"/>
                </a:solidFill>
              </a:rPr>
              <a:t>Acts 20:35</a:t>
            </a: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800"/>
              <a:buNone/>
            </a:pPr>
            <a:r>
              <a:rPr lang="en-US" sz="1800" i="1" dirty="0">
                <a:solidFill>
                  <a:schemeClr val="dk1"/>
                </a:solidFill>
              </a:rPr>
              <a:t>Command those who are rich in this present world not to be arrogant nor to put their hope in wealth, which is so uncertain, but to put their hope in God, who richly provides us with everything for our enjoyment. Command them to do good, to be rich in good deeds, and to be generous and willing to share. In this way they will lay up treasure for themselves as a firm foundation for the coming age, so that they may take hold of the life that is truly life.</a:t>
            </a:r>
          </a:p>
          <a:p>
            <a:pPr marL="285750" indent="-285750">
              <a:spcBef>
                <a:spcPts val="360"/>
              </a:spcBef>
              <a:buClr>
                <a:schemeClr val="dk1"/>
              </a:buClr>
              <a:buSzPts val="1800"/>
            </a:pPr>
            <a:endParaRPr lang="en-US" sz="1800" i="1" dirty="0">
              <a:solidFill>
                <a:schemeClr val="dk1"/>
              </a:solidFill>
            </a:endParaRPr>
          </a:p>
          <a:p>
            <a:pPr marL="285750" indent="-285750">
              <a:spcBef>
                <a:spcPts val="360"/>
              </a:spcBef>
              <a:buClr>
                <a:schemeClr val="dk1"/>
              </a:buClr>
              <a:buSzPts val="1800"/>
            </a:pPr>
            <a:r>
              <a:rPr lang="en-US" sz="1800" i="1" dirty="0">
                <a:solidFill>
                  <a:schemeClr val="dk1"/>
                </a:solidFill>
              </a:rPr>
              <a:t>We are to be charitable according to our riches</a:t>
            </a:r>
          </a:p>
          <a:p>
            <a:pPr marL="285750" indent="-285750">
              <a:spcBef>
                <a:spcPts val="360"/>
              </a:spcBef>
              <a:buClr>
                <a:schemeClr val="dk1"/>
              </a:buClr>
              <a:buSzPts val="1800"/>
            </a:pPr>
            <a:r>
              <a:rPr lang="en-US" sz="1800" i="1" dirty="0">
                <a:solidFill>
                  <a:schemeClr val="dk1"/>
                </a:solidFill>
              </a:rPr>
              <a:t>Trust in God</a:t>
            </a:r>
          </a:p>
        </p:txBody>
      </p:sp>
    </p:spTree>
    <p:extLst>
      <p:ext uri="{BB962C8B-B14F-4D97-AF65-F5344CB8AC3E}">
        <p14:creationId xmlns:p14="http://schemas.microsoft.com/office/powerpoint/2010/main" val="412333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pPr>
            <a:r>
              <a:rPr lang="en-US" sz="1800" dirty="0">
                <a:solidFill>
                  <a:schemeClr val="tx1"/>
                </a:solidFill>
              </a:rPr>
              <a:t>We have an abundance</a:t>
            </a:r>
          </a:p>
          <a:p>
            <a:pPr marL="742950" lvl="1" indent="-267969">
              <a:spcBef>
                <a:spcPts val="360"/>
              </a:spcBef>
              <a:buClr>
                <a:srgbClr val="999999"/>
              </a:buClr>
              <a:buSzPts val="1400"/>
            </a:pPr>
            <a:r>
              <a:rPr lang="sv-SE" sz="1800" dirty="0">
                <a:solidFill>
                  <a:srgbClr val="999999"/>
                </a:solidFill>
              </a:rPr>
              <a:t>1 Tim 6:17-19</a:t>
            </a:r>
          </a:p>
          <a:p>
            <a:pPr marL="742950" lvl="1" indent="-267969">
              <a:spcBef>
                <a:spcPts val="360"/>
              </a:spcBef>
              <a:buClr>
                <a:srgbClr val="980000"/>
              </a:buClr>
              <a:buSzPts val="1400"/>
            </a:pPr>
            <a:r>
              <a:rPr lang="sv-SE" sz="1800" b="1" dirty="0">
                <a:solidFill>
                  <a:srgbClr val="980000"/>
                </a:solidFill>
              </a:rPr>
              <a:t>Luke 12:33</a:t>
            </a:r>
          </a:p>
          <a:p>
            <a:pPr marL="742950" marR="0" lvl="1" indent="-267969" algn="l" rtl="0">
              <a:spcBef>
                <a:spcPts val="360"/>
              </a:spcBef>
              <a:spcAft>
                <a:spcPts val="0"/>
              </a:spcAft>
              <a:buClrTx/>
              <a:buSzPts val="1400"/>
              <a:buChar char="+"/>
            </a:pPr>
            <a:r>
              <a:rPr lang="sv-SE" sz="1800" dirty="0">
                <a:solidFill>
                  <a:schemeClr val="tx1"/>
                </a:solidFill>
              </a:rPr>
              <a:t>Acts 20:35</a:t>
            </a: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800"/>
              <a:buNone/>
            </a:pPr>
            <a:r>
              <a:rPr lang="en-US" sz="1800" i="1" dirty="0">
                <a:solidFill>
                  <a:schemeClr val="dk1"/>
                </a:solidFill>
              </a:rPr>
              <a:t>Sell your possessions and give to the poor. Provide purses for yourselves that will not wear out, a treasure in heaven that will never fail, where no thief comes near and no moth destroys.</a:t>
            </a:r>
          </a:p>
          <a:p>
            <a:pPr marL="0" marR="0" lvl="0" indent="0" algn="l" rtl="0">
              <a:spcBef>
                <a:spcPts val="360"/>
              </a:spcBef>
              <a:spcAft>
                <a:spcPts val="0"/>
              </a:spcAft>
              <a:buClr>
                <a:schemeClr val="dk1"/>
              </a:buClr>
              <a:buSzPts val="1800"/>
              <a:buNone/>
            </a:pPr>
            <a:endParaRPr lang="en-US" sz="1800" i="1" dirty="0">
              <a:solidFill>
                <a:schemeClr val="dk1"/>
              </a:solidFill>
            </a:endParaRPr>
          </a:p>
          <a:p>
            <a:pPr marL="285750" indent="-285750">
              <a:spcBef>
                <a:spcPts val="360"/>
              </a:spcBef>
              <a:buClr>
                <a:schemeClr val="dk1"/>
              </a:buClr>
              <a:buSzPts val="1800"/>
            </a:pPr>
            <a:r>
              <a:rPr lang="en-US" sz="1800" i="1" dirty="0">
                <a:solidFill>
                  <a:schemeClr val="dk1"/>
                </a:solidFill>
              </a:rPr>
              <a:t>Context: Trust God to take care of our needs</a:t>
            </a:r>
          </a:p>
          <a:p>
            <a:pPr marL="285750" indent="-285750">
              <a:spcBef>
                <a:spcPts val="360"/>
              </a:spcBef>
              <a:buClr>
                <a:schemeClr val="dk1"/>
              </a:buClr>
              <a:buSzPts val="1800"/>
            </a:pPr>
            <a:r>
              <a:rPr lang="en-US" sz="1800" i="1" dirty="0">
                <a:solidFill>
                  <a:schemeClr val="dk1"/>
                </a:solidFill>
              </a:rPr>
              <a:t>Put the current needs of the poor over our potential future needs. </a:t>
            </a:r>
          </a:p>
        </p:txBody>
      </p:sp>
    </p:spTree>
    <p:extLst>
      <p:ext uri="{BB962C8B-B14F-4D97-AF65-F5344CB8AC3E}">
        <p14:creationId xmlns:p14="http://schemas.microsoft.com/office/powerpoint/2010/main" val="6220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pPr>
            <a:r>
              <a:rPr lang="en-US" sz="1800" dirty="0">
                <a:solidFill>
                  <a:schemeClr val="tx1"/>
                </a:solidFill>
              </a:rPr>
              <a:t>We have an abundance</a:t>
            </a:r>
          </a:p>
          <a:p>
            <a:pPr marL="742950" lvl="1" indent="-267969">
              <a:spcBef>
                <a:spcPts val="360"/>
              </a:spcBef>
              <a:buClr>
                <a:srgbClr val="999999"/>
              </a:buClr>
              <a:buSzPts val="1400"/>
            </a:pPr>
            <a:r>
              <a:rPr lang="sv-SE" sz="1800" dirty="0">
                <a:solidFill>
                  <a:srgbClr val="999999"/>
                </a:solidFill>
              </a:rPr>
              <a:t>1 Tim 6:17-19</a:t>
            </a:r>
          </a:p>
          <a:p>
            <a:pPr marL="742950" lvl="1" indent="-267969">
              <a:spcBef>
                <a:spcPts val="360"/>
              </a:spcBef>
              <a:buClr>
                <a:srgbClr val="999999"/>
              </a:buClr>
              <a:buSzPts val="1400"/>
            </a:pPr>
            <a:r>
              <a:rPr lang="sv-SE" sz="1800" dirty="0">
                <a:solidFill>
                  <a:srgbClr val="999999"/>
                </a:solidFill>
              </a:rPr>
              <a:t>Luke 12:33</a:t>
            </a:r>
          </a:p>
          <a:p>
            <a:pPr marL="742950" lvl="1" indent="-267969">
              <a:spcBef>
                <a:spcPts val="360"/>
              </a:spcBef>
              <a:buClr>
                <a:srgbClr val="980000"/>
              </a:buClr>
              <a:buSzPts val="1400"/>
            </a:pPr>
            <a:r>
              <a:rPr lang="sv-SE" sz="1800" b="1" dirty="0">
                <a:solidFill>
                  <a:srgbClr val="980000"/>
                </a:solidFill>
              </a:rPr>
              <a:t>Acts 20:35</a:t>
            </a: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800"/>
              <a:buNone/>
            </a:pPr>
            <a:r>
              <a:rPr lang="en-US" sz="1800" i="1" dirty="0">
                <a:solidFill>
                  <a:schemeClr val="dk1"/>
                </a:solidFill>
              </a:rPr>
              <a:t>In everything I did, I showed you that by this kind of hard work we must help the weak, remembering the words the Lord Jesus himself said: ‘It is more blessed to give than to receive.’”</a:t>
            </a:r>
          </a:p>
          <a:p>
            <a:pPr marL="0" marR="0" lvl="0" indent="0" algn="l" rtl="0">
              <a:spcBef>
                <a:spcPts val="360"/>
              </a:spcBef>
              <a:spcAft>
                <a:spcPts val="0"/>
              </a:spcAft>
              <a:buClr>
                <a:schemeClr val="dk1"/>
              </a:buClr>
              <a:buSzPts val="1800"/>
              <a:buNone/>
            </a:pPr>
            <a:endParaRPr lang="en-US" sz="1800" i="1" dirty="0">
              <a:solidFill>
                <a:schemeClr val="dk1"/>
              </a:solidFill>
            </a:endParaRPr>
          </a:p>
          <a:p>
            <a:pPr marL="285750" indent="-285750">
              <a:spcBef>
                <a:spcPts val="360"/>
              </a:spcBef>
              <a:buClr>
                <a:schemeClr val="dk1"/>
              </a:buClr>
              <a:buSzPts val="1800"/>
            </a:pPr>
            <a:r>
              <a:rPr lang="en-US" sz="1800" i="1" dirty="0">
                <a:solidFill>
                  <a:schemeClr val="dk1"/>
                </a:solidFill>
              </a:rPr>
              <a:t>Paul showed us how to be charitable with good works. </a:t>
            </a:r>
          </a:p>
          <a:p>
            <a:pPr marL="285750" indent="-285750">
              <a:spcBef>
                <a:spcPts val="360"/>
              </a:spcBef>
              <a:buClr>
                <a:schemeClr val="dk1"/>
              </a:buClr>
              <a:buSzPts val="1800"/>
            </a:pPr>
            <a:endParaRPr lang="en-US" sz="1800" i="1" dirty="0">
              <a:solidFill>
                <a:schemeClr val="dk1"/>
              </a:solidFill>
            </a:endParaRPr>
          </a:p>
        </p:txBody>
      </p:sp>
    </p:spTree>
    <p:extLst>
      <p:ext uri="{BB962C8B-B14F-4D97-AF65-F5344CB8AC3E}">
        <p14:creationId xmlns:p14="http://schemas.microsoft.com/office/powerpoint/2010/main" val="106508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HOW TO BE MORE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pPr>
            <a:r>
              <a:rPr lang="en-US" sz="1800" dirty="0">
                <a:solidFill>
                  <a:schemeClr val="tx1"/>
                </a:solidFill>
              </a:rPr>
              <a:t>Habit:</a:t>
            </a:r>
          </a:p>
          <a:p>
            <a:pPr marL="742950" lvl="1" indent="-267969">
              <a:spcBef>
                <a:spcPts val="360"/>
              </a:spcBef>
              <a:buClr>
                <a:srgbClr val="980000"/>
              </a:buClr>
              <a:buSzPts val="1400"/>
            </a:pPr>
            <a:r>
              <a:rPr lang="en-US" sz="1800" b="1" dirty="0">
                <a:solidFill>
                  <a:srgbClr val="980000"/>
                </a:solidFill>
              </a:rPr>
              <a:t>2 Cor 10:5</a:t>
            </a:r>
          </a:p>
          <a:p>
            <a:pPr marL="742950" lvl="1" indent="-267969">
              <a:spcBef>
                <a:spcPts val="360"/>
              </a:spcBef>
              <a:buClrTx/>
              <a:buSzPts val="1400"/>
            </a:pPr>
            <a:r>
              <a:rPr lang="en-US" sz="1800" dirty="0">
                <a:solidFill>
                  <a:schemeClr val="tx1"/>
                </a:solidFill>
              </a:rPr>
              <a:t>Matt 7:12</a:t>
            </a:r>
          </a:p>
          <a:p>
            <a:pPr marL="342900" indent="-377190">
              <a:spcBef>
                <a:spcPts val="360"/>
              </a:spcBef>
              <a:buClr>
                <a:srgbClr val="999999"/>
              </a:buClr>
              <a:buSzPts val="1800"/>
            </a:pPr>
            <a:endParaRPr lang="en-US" sz="18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742950" lvl="1" indent="-267969">
              <a:spcBef>
                <a:spcPts val="360"/>
              </a:spcBef>
              <a:buClr>
                <a:srgbClr val="999999"/>
              </a:buClr>
              <a:buSzPts val="1400"/>
            </a:pPr>
            <a:endParaRPr lang="en-US" sz="1800" dirty="0">
              <a:solidFill>
                <a:schemeClr val="tx1"/>
              </a:solidFill>
            </a:endParaRPr>
          </a:p>
          <a:p>
            <a:pPr marL="742950" lvl="1" indent="-267969">
              <a:spcBef>
                <a:spcPts val="360"/>
              </a:spcBef>
              <a:buClr>
                <a:srgbClr val="999999"/>
              </a:buClr>
              <a:buSzPts val="1400"/>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casting down arguments and every high thing that exalts itself against the knowledge of God, bringing every thought into captivity to the obedience of Christ</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We must work to create charitable habits, so they are second nature. </a:t>
            </a:r>
          </a:p>
          <a:p>
            <a:pPr marL="285750" indent="-285750">
              <a:spcBef>
                <a:spcPts val="360"/>
              </a:spcBef>
              <a:buClr>
                <a:schemeClr val="dk1"/>
              </a:buClr>
              <a:buSzPts val="1800"/>
            </a:pPr>
            <a:r>
              <a:rPr lang="en-US" sz="1800" dirty="0">
                <a:solidFill>
                  <a:schemeClr val="dk1"/>
                </a:solidFill>
              </a:rPr>
              <a:t>Look for opportunities daily</a:t>
            </a:r>
          </a:p>
          <a:p>
            <a:pPr marL="285750" indent="-285750">
              <a:spcBef>
                <a:spcPts val="360"/>
              </a:spcBef>
              <a:buClr>
                <a:schemeClr val="dk1"/>
              </a:buClr>
              <a:buSzPts val="1800"/>
            </a:pPr>
            <a:r>
              <a:rPr lang="en-US" sz="1800" dirty="0">
                <a:solidFill>
                  <a:schemeClr val="dk1"/>
                </a:solidFill>
              </a:rPr>
              <a:t>Be ready / Budget for it</a:t>
            </a: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124974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HOW TO BE MORE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pPr>
            <a:r>
              <a:rPr lang="en-US" sz="1800" dirty="0">
                <a:solidFill>
                  <a:schemeClr val="tx1"/>
                </a:solidFill>
              </a:rPr>
              <a:t>Habit:</a:t>
            </a:r>
          </a:p>
          <a:p>
            <a:pPr marL="742950" lvl="1" indent="-267969">
              <a:spcBef>
                <a:spcPts val="360"/>
              </a:spcBef>
              <a:buClr>
                <a:srgbClr val="999999"/>
              </a:buClr>
              <a:buSzPts val="1400"/>
            </a:pPr>
            <a:r>
              <a:rPr lang="en-US" sz="1800" dirty="0">
                <a:solidFill>
                  <a:srgbClr val="999999"/>
                </a:solidFill>
              </a:rPr>
              <a:t>2 Cor 10:5</a:t>
            </a:r>
          </a:p>
          <a:p>
            <a:pPr marL="742950" lvl="1" indent="-267969">
              <a:spcBef>
                <a:spcPts val="360"/>
              </a:spcBef>
              <a:buClr>
                <a:srgbClr val="980000"/>
              </a:buClr>
              <a:buSzPts val="1400"/>
            </a:pPr>
            <a:r>
              <a:rPr lang="en-US" sz="1800" b="1" dirty="0">
                <a:solidFill>
                  <a:srgbClr val="980000"/>
                </a:solidFill>
              </a:rPr>
              <a:t>Matt 7:12</a:t>
            </a:r>
          </a:p>
          <a:p>
            <a:pPr marL="342900" indent="-377190">
              <a:spcBef>
                <a:spcPts val="360"/>
              </a:spcBef>
              <a:buClr>
                <a:srgbClr val="999999"/>
              </a:buClr>
              <a:buSzPts val="1800"/>
            </a:pPr>
            <a:endParaRPr lang="en-US" sz="18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742950" lvl="1" indent="-267969">
              <a:spcBef>
                <a:spcPts val="360"/>
              </a:spcBef>
              <a:buClr>
                <a:srgbClr val="999999"/>
              </a:buClr>
              <a:buSzPts val="1400"/>
            </a:pPr>
            <a:endParaRPr lang="en-US" sz="1800" dirty="0">
              <a:solidFill>
                <a:schemeClr val="tx1"/>
              </a:solidFill>
            </a:endParaRPr>
          </a:p>
          <a:p>
            <a:pPr marL="742950" lvl="1" indent="-267969">
              <a:spcBef>
                <a:spcPts val="360"/>
              </a:spcBef>
              <a:buClr>
                <a:srgbClr val="999999"/>
              </a:buClr>
              <a:buSzPts val="1400"/>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Therefore, whatever you want men to do to you, do also to them, for this is the Law and the Prophets.</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Put ourselves in their shoes</a:t>
            </a:r>
            <a:endParaRPr lang="en-US" sz="1800" dirty="0">
              <a:solidFill>
                <a:schemeClr val="tx1"/>
              </a:solidFill>
            </a:endParaRPr>
          </a:p>
        </p:txBody>
      </p:sp>
    </p:spTree>
    <p:extLst>
      <p:ext uri="{BB962C8B-B14F-4D97-AF65-F5344CB8AC3E}">
        <p14:creationId xmlns:p14="http://schemas.microsoft.com/office/powerpoint/2010/main" val="186910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HOW TO BE MORE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buFont typeface="Wingdings" panose="05000000000000000000" pitchFamily="2" charset="2"/>
              <a:buChar char="§"/>
            </a:pPr>
            <a:r>
              <a:rPr lang="en-US" sz="1800" dirty="0">
                <a:solidFill>
                  <a:schemeClr val="bg2">
                    <a:lumMod val="50000"/>
                    <a:lumOff val="50000"/>
                  </a:schemeClr>
                </a:solidFill>
              </a:rPr>
              <a:t>Habit:</a:t>
            </a:r>
          </a:p>
          <a:p>
            <a:pPr marL="742950" lvl="1" indent="-267969">
              <a:spcBef>
                <a:spcPts val="360"/>
              </a:spcBef>
              <a:buClrTx/>
              <a:buSzPts val="1400"/>
            </a:pPr>
            <a:r>
              <a:rPr lang="en-US" sz="1800" dirty="0">
                <a:solidFill>
                  <a:srgbClr val="999999"/>
                </a:solidFill>
              </a:rPr>
              <a:t>2 Cor 10:5</a:t>
            </a:r>
          </a:p>
          <a:p>
            <a:pPr marL="742950" lvl="1" indent="-267969">
              <a:spcBef>
                <a:spcPts val="360"/>
              </a:spcBef>
              <a:buClrTx/>
              <a:buSzPts val="1400"/>
            </a:pPr>
            <a:r>
              <a:rPr lang="en-US" sz="1800" dirty="0">
                <a:solidFill>
                  <a:srgbClr val="999999"/>
                </a:solidFill>
              </a:rPr>
              <a:t>Matt 7:12</a:t>
            </a:r>
          </a:p>
          <a:p>
            <a:pPr marL="342900" indent="-377190">
              <a:spcBef>
                <a:spcPts val="360"/>
              </a:spcBef>
              <a:buClr>
                <a:srgbClr val="999999"/>
              </a:buClr>
              <a:buSzPts val="1800"/>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Love:</a:t>
            </a:r>
          </a:p>
          <a:p>
            <a:pPr marL="742950" lvl="1" indent="-267969">
              <a:spcBef>
                <a:spcPts val="360"/>
              </a:spcBef>
              <a:buClr>
                <a:srgbClr val="980000"/>
              </a:buClr>
              <a:buSzPts val="1400"/>
            </a:pPr>
            <a:r>
              <a:rPr lang="en-US" sz="1800" b="1" dirty="0">
                <a:solidFill>
                  <a:srgbClr val="980000"/>
                </a:solidFill>
              </a:rPr>
              <a:t>Isaiah 58:7</a:t>
            </a:r>
          </a:p>
          <a:p>
            <a:pPr marL="742950" lvl="1" indent="-267969">
              <a:spcBef>
                <a:spcPts val="360"/>
              </a:spcBef>
              <a:buClrTx/>
              <a:buSzPts val="1400"/>
            </a:pPr>
            <a:r>
              <a:rPr lang="en-US" sz="1800" dirty="0">
                <a:solidFill>
                  <a:schemeClr val="tx1"/>
                </a:solidFill>
              </a:rPr>
              <a:t>1 John 3:17</a:t>
            </a:r>
          </a:p>
          <a:p>
            <a:pPr marL="0" indent="0">
              <a:spcBef>
                <a:spcPts val="360"/>
              </a:spcBef>
              <a:buClr>
                <a:srgbClr val="999999"/>
              </a:buClr>
              <a:buSzPts val="1800"/>
              <a:buNone/>
            </a:pPr>
            <a:endParaRPr lang="en-US" sz="18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742950" lvl="1" indent="-267969">
              <a:spcBef>
                <a:spcPts val="360"/>
              </a:spcBef>
              <a:buClr>
                <a:srgbClr val="999999"/>
              </a:buClr>
              <a:buSzPts val="1400"/>
            </a:pPr>
            <a:endParaRPr lang="en-US" sz="1800" dirty="0">
              <a:solidFill>
                <a:schemeClr val="tx1"/>
              </a:solidFill>
            </a:endParaRPr>
          </a:p>
          <a:p>
            <a:pPr marL="742950" lvl="1" indent="-267969">
              <a:spcBef>
                <a:spcPts val="360"/>
              </a:spcBef>
              <a:buClr>
                <a:srgbClr val="999999"/>
              </a:buClr>
              <a:buSzPts val="1400"/>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Is it not to share your bread with the hungry,</a:t>
            </a:r>
          </a:p>
          <a:p>
            <a:pPr marL="0" indent="0">
              <a:spcBef>
                <a:spcPts val="360"/>
              </a:spcBef>
              <a:buClr>
                <a:schemeClr val="dk1"/>
              </a:buClr>
              <a:buSzPts val="1800"/>
              <a:buNone/>
            </a:pPr>
            <a:r>
              <a:rPr lang="en-US" sz="1800" i="1" dirty="0">
                <a:solidFill>
                  <a:srgbClr val="333333"/>
                </a:solidFill>
              </a:rPr>
              <a:t>And that you bring to your house the poor who are cast out;</a:t>
            </a:r>
          </a:p>
          <a:p>
            <a:pPr marL="0" indent="0">
              <a:spcBef>
                <a:spcPts val="360"/>
              </a:spcBef>
              <a:buClr>
                <a:schemeClr val="dk1"/>
              </a:buClr>
              <a:buSzPts val="1800"/>
              <a:buNone/>
            </a:pPr>
            <a:r>
              <a:rPr lang="en-US" sz="1800" i="1" dirty="0">
                <a:solidFill>
                  <a:srgbClr val="333333"/>
                </a:solidFill>
              </a:rPr>
              <a:t>When you see the naked, that you cover him,</a:t>
            </a:r>
          </a:p>
          <a:p>
            <a:pPr marL="0" indent="0">
              <a:spcBef>
                <a:spcPts val="360"/>
              </a:spcBef>
              <a:buClr>
                <a:schemeClr val="dk1"/>
              </a:buClr>
              <a:buSzPts val="1800"/>
              <a:buNone/>
            </a:pPr>
            <a:r>
              <a:rPr lang="en-US" sz="1800" i="1" dirty="0">
                <a:solidFill>
                  <a:srgbClr val="333333"/>
                </a:solidFill>
              </a:rPr>
              <a:t>And not hide yourself from your own flesh?</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If we love those around us, we will not hesitate to help. </a:t>
            </a: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159164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HOW TO BE MORE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buFont typeface="Wingdings" panose="05000000000000000000" pitchFamily="2" charset="2"/>
              <a:buChar char="§"/>
            </a:pPr>
            <a:r>
              <a:rPr lang="en-US" sz="1800" dirty="0">
                <a:solidFill>
                  <a:schemeClr val="bg2">
                    <a:lumMod val="50000"/>
                    <a:lumOff val="50000"/>
                  </a:schemeClr>
                </a:solidFill>
              </a:rPr>
              <a:t>Habit:</a:t>
            </a:r>
          </a:p>
          <a:p>
            <a:pPr marL="742950" lvl="1" indent="-267969">
              <a:spcBef>
                <a:spcPts val="360"/>
              </a:spcBef>
              <a:buClrTx/>
              <a:buSzPts val="1400"/>
            </a:pPr>
            <a:r>
              <a:rPr lang="en-US" sz="1800" dirty="0">
                <a:solidFill>
                  <a:srgbClr val="999999"/>
                </a:solidFill>
              </a:rPr>
              <a:t>2 Cor 10:5</a:t>
            </a:r>
          </a:p>
          <a:p>
            <a:pPr marL="742950" lvl="1" indent="-267969">
              <a:spcBef>
                <a:spcPts val="360"/>
              </a:spcBef>
              <a:buClrTx/>
              <a:buSzPts val="1400"/>
            </a:pPr>
            <a:r>
              <a:rPr lang="en-US" sz="1800" dirty="0">
                <a:solidFill>
                  <a:srgbClr val="999999"/>
                </a:solidFill>
              </a:rPr>
              <a:t>Matt 7:12</a:t>
            </a:r>
          </a:p>
          <a:p>
            <a:pPr marL="342900" indent="-377190">
              <a:spcBef>
                <a:spcPts val="360"/>
              </a:spcBef>
              <a:buClr>
                <a:srgbClr val="999999"/>
              </a:buClr>
              <a:buSzPts val="1800"/>
            </a:pPr>
            <a:endParaRPr lang="en-US" sz="1800" dirty="0">
              <a:solidFill>
                <a:schemeClr val="tx1"/>
              </a:solidFill>
            </a:endParaRPr>
          </a:p>
          <a:p>
            <a:pPr marL="342900" marR="0" lvl="0" indent="-377190" algn="l" rtl="0">
              <a:spcBef>
                <a:spcPts val="360"/>
              </a:spcBef>
              <a:spcAft>
                <a:spcPts val="0"/>
              </a:spcAft>
              <a:buClr>
                <a:srgbClr val="999999"/>
              </a:buClr>
              <a:buSzPts val="1800"/>
              <a:buChar char="▪"/>
            </a:pPr>
            <a:r>
              <a:rPr lang="en-US" sz="1800" dirty="0">
                <a:solidFill>
                  <a:schemeClr val="tx1"/>
                </a:solidFill>
              </a:rPr>
              <a:t>Love:</a:t>
            </a:r>
          </a:p>
          <a:p>
            <a:pPr marL="742950" lvl="1" indent="-267969">
              <a:spcBef>
                <a:spcPts val="360"/>
              </a:spcBef>
              <a:buClrTx/>
              <a:buSzPts val="1400"/>
            </a:pPr>
            <a:r>
              <a:rPr lang="en-US" sz="1800" dirty="0">
                <a:solidFill>
                  <a:srgbClr val="999999"/>
                </a:solidFill>
              </a:rPr>
              <a:t>Isaiah 58:7</a:t>
            </a:r>
          </a:p>
          <a:p>
            <a:pPr marL="742950" lvl="1" indent="-267969">
              <a:spcBef>
                <a:spcPts val="360"/>
              </a:spcBef>
              <a:buClr>
                <a:srgbClr val="980000"/>
              </a:buClr>
              <a:buSzPts val="1400"/>
            </a:pPr>
            <a:r>
              <a:rPr lang="en-US" sz="1800" b="1" dirty="0">
                <a:solidFill>
                  <a:srgbClr val="980000"/>
                </a:solidFill>
              </a:rPr>
              <a:t>1 John 3:17</a:t>
            </a:r>
          </a:p>
          <a:p>
            <a:pPr marL="0" indent="0">
              <a:spcBef>
                <a:spcPts val="360"/>
              </a:spcBef>
              <a:buClr>
                <a:srgbClr val="999999"/>
              </a:buClr>
              <a:buSzPts val="1800"/>
              <a:buNone/>
            </a:pPr>
            <a:endParaRPr lang="en-US" sz="18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742950" lvl="1" indent="-267969">
              <a:spcBef>
                <a:spcPts val="360"/>
              </a:spcBef>
              <a:buClr>
                <a:srgbClr val="999999"/>
              </a:buClr>
              <a:buSzPts val="1400"/>
            </a:pPr>
            <a:endParaRPr lang="en-US" sz="1800" dirty="0">
              <a:solidFill>
                <a:schemeClr val="tx1"/>
              </a:solidFill>
            </a:endParaRPr>
          </a:p>
          <a:p>
            <a:pPr marL="742950" lvl="1" indent="-267969">
              <a:spcBef>
                <a:spcPts val="360"/>
              </a:spcBef>
              <a:buClr>
                <a:srgbClr val="999999"/>
              </a:buClr>
              <a:buSzPts val="1400"/>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But whoever has this world’s goods, and sees his brother in need, and shuts up his heart from him, how does the love of God abide in him?</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Are we prioritizing ourselves over others?</a:t>
            </a:r>
          </a:p>
          <a:p>
            <a:pPr marL="285750" indent="-285750">
              <a:spcBef>
                <a:spcPts val="360"/>
              </a:spcBef>
              <a:buClr>
                <a:schemeClr val="dk1"/>
              </a:buClr>
              <a:buSzPts val="1800"/>
            </a:pPr>
            <a:r>
              <a:rPr lang="en-US" sz="1800" dirty="0">
                <a:solidFill>
                  <a:schemeClr val="dk1"/>
                </a:solidFill>
              </a:rPr>
              <a:t>Making excuses / assumptions to avoid helping?</a:t>
            </a:r>
          </a:p>
          <a:p>
            <a:pPr marL="742950" lvl="1" indent="-285750">
              <a:spcBef>
                <a:spcPts val="360"/>
              </a:spcBef>
              <a:buClr>
                <a:schemeClr val="dk1"/>
              </a:buClr>
              <a:buSzPts val="1800"/>
            </a:pPr>
            <a:r>
              <a:rPr lang="en-US" sz="1400" dirty="0">
                <a:solidFill>
                  <a:schemeClr val="dk1"/>
                </a:solidFill>
              </a:rPr>
              <a:t>It was their own mistakes that got them in that situation.</a:t>
            </a:r>
          </a:p>
          <a:p>
            <a:pPr marL="742950" lvl="1" indent="-285750">
              <a:spcBef>
                <a:spcPts val="360"/>
              </a:spcBef>
              <a:buClr>
                <a:schemeClr val="dk1"/>
              </a:buClr>
              <a:buSzPts val="1800"/>
            </a:pPr>
            <a:r>
              <a:rPr lang="en-US" sz="1400" dirty="0">
                <a:solidFill>
                  <a:schemeClr val="dk1"/>
                </a:solidFill>
              </a:rPr>
              <a:t>They don’t really need help</a:t>
            </a:r>
          </a:p>
          <a:p>
            <a:pPr marL="742950" lvl="1" indent="-285750">
              <a:spcBef>
                <a:spcPts val="360"/>
              </a:spcBef>
              <a:buClr>
                <a:schemeClr val="dk1"/>
              </a:buClr>
              <a:buSzPts val="1800"/>
            </a:pPr>
            <a:r>
              <a:rPr lang="en-US" sz="1400" dirty="0">
                <a:solidFill>
                  <a:schemeClr val="dk1"/>
                </a:solidFill>
              </a:rPr>
              <a:t>Giving won’t actually help them. </a:t>
            </a:r>
          </a:p>
          <a:p>
            <a:pPr marL="742950" lvl="1" indent="-285750">
              <a:spcBef>
                <a:spcPts val="360"/>
              </a:spcBef>
              <a:buClr>
                <a:schemeClr val="dk1"/>
              </a:buClr>
              <a:buSzPts val="1800"/>
            </a:pPr>
            <a:r>
              <a:rPr lang="en-US" sz="1400" dirty="0">
                <a:solidFill>
                  <a:schemeClr val="dk1"/>
                </a:solidFill>
              </a:rPr>
              <a:t>Are we right 100% of the time?</a:t>
            </a:r>
          </a:p>
          <a:p>
            <a:pPr marL="457200" lvl="1" indent="0">
              <a:spcBef>
                <a:spcPts val="360"/>
              </a:spcBef>
              <a:buClr>
                <a:schemeClr val="dk1"/>
              </a:buClr>
              <a:buSzPts val="1800"/>
              <a:buNone/>
            </a:pPr>
            <a:endParaRPr lang="en-US" sz="1400" dirty="0">
              <a:solidFill>
                <a:schemeClr val="dk1"/>
              </a:solidFill>
            </a:endParaRP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101526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HOW TO BE MORE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buFont typeface="Wingdings" panose="05000000000000000000" pitchFamily="2" charset="2"/>
              <a:buChar char="§"/>
            </a:pPr>
            <a:r>
              <a:rPr lang="en-US" sz="1800" dirty="0">
                <a:solidFill>
                  <a:schemeClr val="bg2">
                    <a:lumMod val="50000"/>
                    <a:lumOff val="50000"/>
                  </a:schemeClr>
                </a:solidFill>
              </a:rPr>
              <a:t>Habit:</a:t>
            </a:r>
          </a:p>
          <a:p>
            <a:pPr marL="742950" lvl="1" indent="-267969">
              <a:spcBef>
                <a:spcPts val="360"/>
              </a:spcBef>
              <a:buClrTx/>
              <a:buSzPts val="1400"/>
            </a:pPr>
            <a:r>
              <a:rPr lang="en-US" sz="1800" dirty="0">
                <a:solidFill>
                  <a:srgbClr val="999999"/>
                </a:solidFill>
              </a:rPr>
              <a:t>2 Cor 10:5</a:t>
            </a:r>
          </a:p>
          <a:p>
            <a:pPr marL="742950" lvl="1" indent="-267969">
              <a:spcBef>
                <a:spcPts val="360"/>
              </a:spcBef>
              <a:buClrTx/>
              <a:buSzPts val="1400"/>
            </a:pPr>
            <a:r>
              <a:rPr lang="en-US" sz="1800" dirty="0">
                <a:solidFill>
                  <a:srgbClr val="999999"/>
                </a:solidFill>
              </a:rPr>
              <a:t>Matt 7:12</a:t>
            </a:r>
          </a:p>
          <a:p>
            <a:pPr marL="342900" indent="-377190">
              <a:spcBef>
                <a:spcPts val="360"/>
              </a:spcBef>
              <a:buClr>
                <a:srgbClr val="999999"/>
              </a:buClr>
              <a:buSzPts val="1800"/>
            </a:pPr>
            <a:endParaRPr lang="en-US" sz="1800" dirty="0">
              <a:solidFill>
                <a:schemeClr val="tx1"/>
              </a:solidFill>
            </a:endParaRPr>
          </a:p>
          <a:p>
            <a:pPr marL="342900" lvl="0" indent="-377190">
              <a:spcBef>
                <a:spcPts val="360"/>
              </a:spcBef>
              <a:buClr>
                <a:srgbClr val="999999"/>
              </a:buClr>
              <a:buSzPts val="1800"/>
              <a:buFont typeface="Wingdings" panose="05000000000000000000" pitchFamily="2" charset="2"/>
              <a:buChar char="§"/>
            </a:pPr>
            <a:r>
              <a:rPr lang="en-US" sz="1800" dirty="0">
                <a:solidFill>
                  <a:schemeClr val="bg2">
                    <a:lumMod val="50000"/>
                    <a:lumOff val="50000"/>
                  </a:schemeClr>
                </a:solidFill>
              </a:rPr>
              <a:t>Love:</a:t>
            </a:r>
          </a:p>
          <a:p>
            <a:pPr marL="742950" lvl="1" indent="-267969">
              <a:spcBef>
                <a:spcPts val="360"/>
              </a:spcBef>
              <a:buClrTx/>
              <a:buSzPts val="1400"/>
            </a:pPr>
            <a:r>
              <a:rPr lang="en-US" sz="1800" dirty="0">
                <a:solidFill>
                  <a:srgbClr val="999999"/>
                </a:solidFill>
              </a:rPr>
              <a:t>Isaiah 58:7</a:t>
            </a:r>
          </a:p>
          <a:p>
            <a:pPr marL="742950" lvl="1" indent="-267969">
              <a:spcBef>
                <a:spcPts val="360"/>
              </a:spcBef>
              <a:buClrTx/>
              <a:buSzPts val="1400"/>
            </a:pPr>
            <a:r>
              <a:rPr lang="en-US" sz="1800" dirty="0">
                <a:solidFill>
                  <a:srgbClr val="999999"/>
                </a:solidFill>
              </a:rPr>
              <a:t>1 John 3:17</a:t>
            </a:r>
          </a:p>
          <a:p>
            <a:pPr marL="0" indent="0">
              <a:spcBef>
                <a:spcPts val="360"/>
              </a:spcBef>
              <a:buClr>
                <a:srgbClr val="999999"/>
              </a:buClr>
              <a:buSzPts val="1800"/>
              <a:buNone/>
            </a:pPr>
            <a:endParaRPr lang="en-US" sz="1800" dirty="0">
              <a:solidFill>
                <a:schemeClr val="tx1"/>
              </a:solidFill>
            </a:endParaRPr>
          </a:p>
          <a:p>
            <a:pPr marL="342900" indent="-377190">
              <a:spcBef>
                <a:spcPts val="360"/>
              </a:spcBef>
              <a:buClr>
                <a:srgbClr val="999999"/>
              </a:buClr>
              <a:buSzPts val="1800"/>
            </a:pPr>
            <a:r>
              <a:rPr lang="en-US" sz="1800" dirty="0">
                <a:solidFill>
                  <a:schemeClr val="tx1"/>
                </a:solidFill>
              </a:rPr>
              <a:t>Sacrifice:</a:t>
            </a:r>
            <a:endParaRPr sz="1800" dirty="0">
              <a:solidFill>
                <a:schemeClr val="tx1"/>
              </a:solidFill>
            </a:endParaRPr>
          </a:p>
          <a:p>
            <a:pPr marL="742950" lvl="1" indent="-267969">
              <a:spcBef>
                <a:spcPts val="360"/>
              </a:spcBef>
              <a:buClr>
                <a:srgbClr val="980000"/>
              </a:buClr>
              <a:buSzPts val="1400"/>
            </a:pPr>
            <a:r>
              <a:rPr lang="en-US" sz="1800" b="1" dirty="0">
                <a:solidFill>
                  <a:srgbClr val="980000"/>
                </a:solidFill>
              </a:rPr>
              <a:t>Luke 14:13-14</a:t>
            </a:r>
          </a:p>
          <a:p>
            <a:pPr marL="742950" lvl="1" indent="-267969">
              <a:spcBef>
                <a:spcPts val="360"/>
              </a:spcBef>
              <a:buClrTx/>
              <a:buSzPts val="1400"/>
            </a:pPr>
            <a:r>
              <a:rPr lang="en-US" sz="1800" dirty="0">
                <a:solidFill>
                  <a:schemeClr val="tx1"/>
                </a:solidFill>
              </a:rPr>
              <a:t>Our Lifestyles</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742950" lvl="1" indent="-267969">
              <a:spcBef>
                <a:spcPts val="360"/>
              </a:spcBef>
              <a:buClr>
                <a:srgbClr val="999999"/>
              </a:buClr>
              <a:buSzPts val="1400"/>
            </a:pPr>
            <a:endParaRPr lang="en-US" sz="1800" dirty="0">
              <a:solidFill>
                <a:schemeClr val="tx1"/>
              </a:solidFill>
            </a:endParaRPr>
          </a:p>
          <a:p>
            <a:pPr marL="742950" lvl="1" indent="-267969">
              <a:spcBef>
                <a:spcPts val="360"/>
              </a:spcBef>
              <a:buClr>
                <a:srgbClr val="999999"/>
              </a:buClr>
              <a:buSzPts val="1400"/>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indent="0">
              <a:spcBef>
                <a:spcPts val="360"/>
              </a:spcBef>
              <a:buClr>
                <a:schemeClr val="dk1"/>
              </a:buClr>
              <a:buSzPts val="1800"/>
              <a:buNone/>
            </a:pPr>
            <a:r>
              <a:rPr lang="en-US" sz="1800" i="1" dirty="0">
                <a:solidFill>
                  <a:srgbClr val="333333"/>
                </a:solidFill>
              </a:rPr>
              <a:t>But when you give a feast, invite the poor, the maimed, the lame, the blind. And you will be blessed, because they cannot repay you; for you shall be repaid at the resurrection of the just.”</a:t>
            </a:r>
            <a:br>
              <a:rPr lang="en-US" sz="1800" i="1" dirty="0">
                <a:solidFill>
                  <a:srgbClr val="333333"/>
                </a:solidFill>
              </a:rPr>
            </a:br>
            <a:endParaRPr lang="en-US" sz="1800" i="1" dirty="0">
              <a:solidFill>
                <a:srgbClr val="333333"/>
              </a:solidFill>
            </a:endParaRPr>
          </a:p>
          <a:p>
            <a:pPr marL="285750" indent="-285750">
              <a:spcBef>
                <a:spcPts val="360"/>
              </a:spcBef>
              <a:buClr>
                <a:schemeClr val="dk1"/>
              </a:buClr>
              <a:buSzPts val="1800"/>
            </a:pPr>
            <a:r>
              <a:rPr lang="en-US" sz="1800" dirty="0">
                <a:solidFill>
                  <a:schemeClr val="dk1"/>
                </a:solidFill>
              </a:rPr>
              <a:t>Giving from our leftovers is not sacrifice</a:t>
            </a:r>
          </a:p>
          <a:p>
            <a:pPr marL="285750" indent="-285750">
              <a:spcBef>
                <a:spcPts val="360"/>
              </a:spcBef>
              <a:buClr>
                <a:schemeClr val="dk1"/>
              </a:buClr>
              <a:buSzPts val="1800"/>
            </a:pPr>
            <a:r>
              <a:rPr lang="en-US" sz="1800" dirty="0">
                <a:solidFill>
                  <a:schemeClr val="dk1"/>
                </a:solidFill>
              </a:rPr>
              <a:t>We are repaid in Heaven</a:t>
            </a:r>
          </a:p>
          <a:p>
            <a:pPr marL="285750" indent="-285750">
              <a:spcBef>
                <a:spcPts val="360"/>
              </a:spcBef>
              <a:buClr>
                <a:schemeClr val="dk1"/>
              </a:buClr>
              <a:buSzPts val="1800"/>
            </a:pPr>
            <a:endParaRPr lang="en-US" sz="1800" dirty="0">
              <a:solidFill>
                <a:schemeClr val="dk1"/>
              </a:solidFill>
            </a:endParaRP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1424933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HOW TO BE MORE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indent="-377190">
              <a:spcBef>
                <a:spcPts val="360"/>
              </a:spcBef>
              <a:buClr>
                <a:srgbClr val="999999"/>
              </a:buClr>
              <a:buSzPts val="1800"/>
              <a:buFont typeface="Wingdings" panose="05000000000000000000" pitchFamily="2" charset="2"/>
              <a:buChar char="§"/>
            </a:pPr>
            <a:r>
              <a:rPr lang="en-US" sz="1800" dirty="0">
                <a:solidFill>
                  <a:schemeClr val="bg2">
                    <a:lumMod val="50000"/>
                    <a:lumOff val="50000"/>
                  </a:schemeClr>
                </a:solidFill>
              </a:rPr>
              <a:t>Habit:</a:t>
            </a:r>
          </a:p>
          <a:p>
            <a:pPr marL="742950" lvl="1" indent="-267969">
              <a:spcBef>
                <a:spcPts val="360"/>
              </a:spcBef>
              <a:buClrTx/>
              <a:buSzPts val="1400"/>
            </a:pPr>
            <a:r>
              <a:rPr lang="en-US" sz="1800" dirty="0">
                <a:solidFill>
                  <a:srgbClr val="999999"/>
                </a:solidFill>
              </a:rPr>
              <a:t>2 Cor 10:5</a:t>
            </a:r>
          </a:p>
          <a:p>
            <a:pPr marL="742950" lvl="1" indent="-267969">
              <a:spcBef>
                <a:spcPts val="360"/>
              </a:spcBef>
              <a:buClrTx/>
              <a:buSzPts val="1400"/>
            </a:pPr>
            <a:r>
              <a:rPr lang="en-US" sz="1800" dirty="0">
                <a:solidFill>
                  <a:srgbClr val="999999"/>
                </a:solidFill>
              </a:rPr>
              <a:t>Matt 7:12</a:t>
            </a:r>
          </a:p>
          <a:p>
            <a:pPr marL="342900" indent="-377190">
              <a:spcBef>
                <a:spcPts val="360"/>
              </a:spcBef>
              <a:buClr>
                <a:srgbClr val="999999"/>
              </a:buClr>
              <a:buSzPts val="1800"/>
            </a:pPr>
            <a:endParaRPr lang="en-US" sz="1800" dirty="0">
              <a:solidFill>
                <a:schemeClr val="tx1"/>
              </a:solidFill>
            </a:endParaRPr>
          </a:p>
          <a:p>
            <a:pPr marL="342900" lvl="0" indent="-377190">
              <a:spcBef>
                <a:spcPts val="360"/>
              </a:spcBef>
              <a:buClr>
                <a:srgbClr val="999999"/>
              </a:buClr>
              <a:buSzPts val="1800"/>
              <a:buFont typeface="Wingdings" panose="05000000000000000000" pitchFamily="2" charset="2"/>
              <a:buChar char="§"/>
            </a:pPr>
            <a:r>
              <a:rPr lang="en-US" sz="1800" dirty="0">
                <a:solidFill>
                  <a:schemeClr val="bg2">
                    <a:lumMod val="50000"/>
                    <a:lumOff val="50000"/>
                  </a:schemeClr>
                </a:solidFill>
              </a:rPr>
              <a:t>Love:</a:t>
            </a:r>
          </a:p>
          <a:p>
            <a:pPr marL="742950" lvl="1" indent="-267969">
              <a:spcBef>
                <a:spcPts val="360"/>
              </a:spcBef>
              <a:buClrTx/>
              <a:buSzPts val="1400"/>
            </a:pPr>
            <a:r>
              <a:rPr lang="en-US" sz="1800" dirty="0">
                <a:solidFill>
                  <a:srgbClr val="999999"/>
                </a:solidFill>
              </a:rPr>
              <a:t>Isaiah 58:7</a:t>
            </a:r>
          </a:p>
          <a:p>
            <a:pPr marL="742950" lvl="1" indent="-267969">
              <a:spcBef>
                <a:spcPts val="360"/>
              </a:spcBef>
              <a:buClrTx/>
              <a:buSzPts val="1400"/>
            </a:pPr>
            <a:r>
              <a:rPr lang="en-US" sz="1800" dirty="0">
                <a:solidFill>
                  <a:srgbClr val="999999"/>
                </a:solidFill>
              </a:rPr>
              <a:t>1 John 3:17</a:t>
            </a:r>
          </a:p>
          <a:p>
            <a:pPr marL="0" indent="0">
              <a:spcBef>
                <a:spcPts val="360"/>
              </a:spcBef>
              <a:buClr>
                <a:srgbClr val="999999"/>
              </a:buClr>
              <a:buSzPts val="1800"/>
              <a:buNone/>
            </a:pPr>
            <a:endParaRPr lang="en-US" sz="1800" dirty="0">
              <a:solidFill>
                <a:schemeClr val="tx1"/>
              </a:solidFill>
            </a:endParaRPr>
          </a:p>
          <a:p>
            <a:pPr marL="342900" indent="-377190">
              <a:spcBef>
                <a:spcPts val="360"/>
              </a:spcBef>
              <a:buClr>
                <a:srgbClr val="999999"/>
              </a:buClr>
              <a:buSzPts val="1800"/>
            </a:pPr>
            <a:r>
              <a:rPr lang="en-US" sz="1800" dirty="0">
                <a:solidFill>
                  <a:schemeClr val="tx1"/>
                </a:solidFill>
              </a:rPr>
              <a:t>Sacrifice:</a:t>
            </a:r>
            <a:endParaRPr sz="1800" dirty="0">
              <a:solidFill>
                <a:schemeClr val="tx1"/>
              </a:solidFill>
            </a:endParaRPr>
          </a:p>
          <a:p>
            <a:pPr marL="742950" lvl="1" indent="-267969">
              <a:spcBef>
                <a:spcPts val="360"/>
              </a:spcBef>
              <a:buClrTx/>
              <a:buSzPts val="1400"/>
            </a:pPr>
            <a:r>
              <a:rPr lang="en-US" sz="1800" dirty="0">
                <a:solidFill>
                  <a:srgbClr val="999999"/>
                </a:solidFill>
              </a:rPr>
              <a:t>Luke 14:13-14</a:t>
            </a:r>
          </a:p>
          <a:p>
            <a:pPr marL="742950" lvl="1" indent="-267969">
              <a:spcBef>
                <a:spcPts val="360"/>
              </a:spcBef>
              <a:buClr>
                <a:srgbClr val="980000"/>
              </a:buClr>
              <a:buSzPts val="1400"/>
            </a:pPr>
            <a:r>
              <a:rPr lang="en-US" sz="1800" b="1" dirty="0">
                <a:solidFill>
                  <a:srgbClr val="980000"/>
                </a:solidFill>
              </a:rPr>
              <a:t>Our Lifestyles</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742950" lvl="1" indent="-267969">
              <a:spcBef>
                <a:spcPts val="360"/>
              </a:spcBef>
              <a:buClr>
                <a:srgbClr val="999999"/>
              </a:buClr>
              <a:buSzPts val="1400"/>
            </a:pPr>
            <a:endParaRPr lang="en-US" sz="1800" dirty="0">
              <a:solidFill>
                <a:schemeClr val="tx1"/>
              </a:solidFill>
            </a:endParaRPr>
          </a:p>
          <a:p>
            <a:pPr marL="742950" lvl="1" indent="-267969">
              <a:spcBef>
                <a:spcPts val="360"/>
              </a:spcBef>
              <a:buClr>
                <a:srgbClr val="999999"/>
              </a:buClr>
              <a:buSzPts val="1400"/>
            </a:pPr>
            <a:endParaRPr lang="en-US" sz="16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285750" indent="-285750">
              <a:spcBef>
                <a:spcPts val="360"/>
              </a:spcBef>
              <a:buClr>
                <a:schemeClr val="dk1"/>
              </a:buClr>
              <a:buSzPts val="1800"/>
            </a:pPr>
            <a:r>
              <a:rPr lang="en-US" sz="1800" dirty="0">
                <a:solidFill>
                  <a:schemeClr val="dk1"/>
                </a:solidFill>
              </a:rPr>
              <a:t>We have gotten used to extremely comfortable lifestyles</a:t>
            </a:r>
          </a:p>
          <a:p>
            <a:pPr marL="285750" indent="-285750">
              <a:spcBef>
                <a:spcPts val="360"/>
              </a:spcBef>
              <a:buClr>
                <a:schemeClr val="dk1"/>
              </a:buClr>
              <a:buSzPts val="1800"/>
            </a:pPr>
            <a:r>
              <a:rPr lang="en-US" sz="1800" dirty="0">
                <a:solidFill>
                  <a:schemeClr val="dk1"/>
                </a:solidFill>
              </a:rPr>
              <a:t>There are many who do not have what they need to survive. </a:t>
            </a:r>
            <a:br>
              <a:rPr lang="en-US" sz="1800" dirty="0">
                <a:solidFill>
                  <a:schemeClr val="dk1"/>
                </a:solidFill>
              </a:rPr>
            </a:br>
            <a:endParaRPr lang="en-US" sz="1800" dirty="0">
              <a:solidFill>
                <a:schemeClr val="dk1"/>
              </a:solidFill>
            </a:endParaRPr>
          </a:p>
          <a:p>
            <a:pPr marL="285750" indent="-285750">
              <a:spcBef>
                <a:spcPts val="360"/>
              </a:spcBef>
              <a:buClr>
                <a:schemeClr val="dk1"/>
              </a:buClr>
              <a:buSzPts val="1800"/>
            </a:pPr>
            <a:r>
              <a:rPr lang="en-US" sz="1800" dirty="0">
                <a:solidFill>
                  <a:schemeClr val="dk1"/>
                </a:solidFill>
              </a:rPr>
              <a:t>How much could we set aside to help those in need?</a:t>
            </a:r>
          </a:p>
          <a:p>
            <a:pPr marL="285750" indent="-285750">
              <a:spcBef>
                <a:spcPts val="360"/>
              </a:spcBef>
              <a:buClr>
                <a:schemeClr val="dk1"/>
              </a:buClr>
              <a:buSzPts val="1800"/>
            </a:pPr>
            <a:r>
              <a:rPr lang="en-US" sz="1800" dirty="0">
                <a:solidFill>
                  <a:schemeClr val="dk1"/>
                </a:solidFill>
              </a:rPr>
              <a:t>How much time could we devote?</a:t>
            </a:r>
          </a:p>
          <a:p>
            <a:pPr marL="285750" indent="-285750">
              <a:spcBef>
                <a:spcPts val="360"/>
              </a:spcBef>
              <a:buClr>
                <a:schemeClr val="dk1"/>
              </a:buClr>
              <a:buSzPts val="1800"/>
            </a:pPr>
            <a:endParaRPr lang="en-US" sz="1800" dirty="0">
              <a:solidFill>
                <a:schemeClr val="dk1"/>
              </a:solidFill>
            </a:endParaRPr>
          </a:p>
          <a:p>
            <a:pPr marL="457200" marR="0" lvl="0" indent="-491490" algn="l" rtl="0">
              <a:spcBef>
                <a:spcPts val="360"/>
              </a:spcBef>
              <a:spcAft>
                <a:spcPts val="0"/>
              </a:spcAft>
              <a:buClr>
                <a:schemeClr val="dk1"/>
              </a:buClr>
              <a:buSzPts val="1800"/>
              <a:buFont typeface="Noto Sans Symbols"/>
              <a:buChar char="▪"/>
            </a:pPr>
            <a:endParaRPr lang="en-US" sz="1800" dirty="0">
              <a:solidFill>
                <a:schemeClr val="tx1"/>
              </a:solidFill>
            </a:endParaRPr>
          </a:p>
        </p:txBody>
      </p:sp>
    </p:spTree>
    <p:extLst>
      <p:ext uri="{BB962C8B-B14F-4D97-AF65-F5344CB8AC3E}">
        <p14:creationId xmlns:p14="http://schemas.microsoft.com/office/powerpoint/2010/main" val="421873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CHARITY</a:t>
            </a:r>
            <a:endParaRPr lang="en-US" sz="3600" b="0" i="0" u="none" strike="noStrike" cap="none" dirty="0">
              <a:solidFill>
                <a:schemeClr val="accent6"/>
              </a:solidFill>
              <a:latin typeface="Source Sans Pro"/>
              <a:ea typeface="Source Sans Pro"/>
              <a:cs typeface="Source Sans Pro"/>
              <a:sym typeface="Source Sans Pro"/>
            </a:endParaRPr>
          </a:p>
        </p:txBody>
      </p:sp>
      <p:sp>
        <p:nvSpPr>
          <p:cNvPr id="118" name="Google Shape;118;p17"/>
          <p:cNvSpPr txBox="1">
            <a:spLocks noGrp="1"/>
          </p:cNvSpPr>
          <p:nvPr>
            <p:ph type="body" idx="2"/>
          </p:nvPr>
        </p:nvSpPr>
        <p:spPr>
          <a:xfrm>
            <a:off x="301750" y="1600200"/>
            <a:ext cx="67533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800"/>
              <a:buNone/>
            </a:pPr>
            <a:r>
              <a:rPr lang="en-US" sz="1800" dirty="0">
                <a:solidFill>
                  <a:schemeClr val="dk1"/>
                </a:solidFill>
              </a:rPr>
              <a:t>Definitions:</a:t>
            </a:r>
          </a:p>
          <a:p>
            <a:pPr marL="0" marR="0" lvl="0" indent="0" algn="l" rtl="0">
              <a:spcBef>
                <a:spcPts val="360"/>
              </a:spcBef>
              <a:spcAft>
                <a:spcPts val="0"/>
              </a:spcAft>
              <a:buClr>
                <a:schemeClr val="dk1"/>
              </a:buClr>
              <a:buSzPts val="1800"/>
              <a:buNone/>
            </a:pPr>
            <a:r>
              <a:rPr lang="en-US" sz="1800" dirty="0">
                <a:solidFill>
                  <a:schemeClr val="dk1"/>
                </a:solidFill>
              </a:rPr>
              <a:t>“the act of giving money, food, or other kinds of help to people who are poor, sick, etc.” – Merriam-Webster</a:t>
            </a:r>
          </a:p>
          <a:p>
            <a:pPr marL="0" marR="0" lvl="0" indent="0" algn="l" rtl="0">
              <a:spcBef>
                <a:spcPts val="360"/>
              </a:spcBef>
              <a:spcAft>
                <a:spcPts val="0"/>
              </a:spcAft>
              <a:buClr>
                <a:schemeClr val="dk1"/>
              </a:buClr>
              <a:buSzPts val="1800"/>
              <a:buNone/>
            </a:pPr>
            <a:endParaRPr lang="en-US" sz="1800" dirty="0">
              <a:solidFill>
                <a:schemeClr val="dk1"/>
              </a:solidFill>
            </a:endParaRPr>
          </a:p>
          <a:p>
            <a:pPr marL="0" marR="0" lvl="0" indent="0" algn="l" rtl="0">
              <a:spcBef>
                <a:spcPts val="360"/>
              </a:spcBef>
              <a:spcAft>
                <a:spcPts val="0"/>
              </a:spcAft>
              <a:buClr>
                <a:schemeClr val="dk1"/>
              </a:buClr>
              <a:buSzPts val="1800"/>
              <a:buNone/>
            </a:pPr>
            <a:r>
              <a:rPr lang="en-US" sz="1800" dirty="0">
                <a:solidFill>
                  <a:schemeClr val="dk1"/>
                </a:solidFill>
              </a:rPr>
              <a:t>Synonym:</a:t>
            </a:r>
          </a:p>
          <a:p>
            <a:pPr marL="0" marR="0" lvl="0" indent="0" algn="l" rtl="0">
              <a:spcBef>
                <a:spcPts val="360"/>
              </a:spcBef>
              <a:spcAft>
                <a:spcPts val="0"/>
              </a:spcAft>
              <a:buClr>
                <a:schemeClr val="dk1"/>
              </a:buClr>
              <a:buSzPts val="1800"/>
              <a:buNone/>
            </a:pPr>
            <a:r>
              <a:rPr lang="en-US" sz="1800" dirty="0">
                <a:solidFill>
                  <a:schemeClr val="dk1"/>
                </a:solidFill>
              </a:rPr>
              <a:t>Grace – “Unmerited assistance”</a:t>
            </a:r>
          </a:p>
          <a:p>
            <a:pPr marL="0" marR="0" lvl="0" indent="0" algn="l" rtl="0">
              <a:spcBef>
                <a:spcPts val="360"/>
              </a:spcBef>
              <a:spcAft>
                <a:spcPts val="0"/>
              </a:spcAft>
              <a:buClr>
                <a:schemeClr val="dk1"/>
              </a:buClr>
              <a:buSzPts val="1800"/>
              <a:buNone/>
            </a:pPr>
            <a:endParaRPr lang="en-US" sz="1800" dirty="0">
              <a:solidFill>
                <a:schemeClr val="dk1"/>
              </a:solidFill>
            </a:endParaRPr>
          </a:p>
          <a:p>
            <a:pPr marL="0" marR="0" lvl="0" indent="0" algn="l" rtl="0">
              <a:spcBef>
                <a:spcPts val="360"/>
              </a:spcBef>
              <a:spcAft>
                <a:spcPts val="0"/>
              </a:spcAft>
              <a:buClr>
                <a:schemeClr val="dk1"/>
              </a:buClr>
              <a:buSzPts val="1800"/>
              <a:buNone/>
            </a:pPr>
            <a:r>
              <a:rPr lang="en-US" sz="1800" dirty="0">
                <a:solidFill>
                  <a:schemeClr val="dk1"/>
                </a:solidFill>
              </a:rPr>
              <a:t>Etymology: </a:t>
            </a:r>
          </a:p>
          <a:p>
            <a:pPr marL="0" marR="0" lvl="0" indent="0" algn="l" rtl="0">
              <a:spcBef>
                <a:spcPts val="360"/>
              </a:spcBef>
              <a:spcAft>
                <a:spcPts val="0"/>
              </a:spcAft>
              <a:buClr>
                <a:schemeClr val="dk1"/>
              </a:buClr>
              <a:buSzPts val="1800"/>
              <a:buNone/>
            </a:pPr>
            <a:r>
              <a:rPr lang="en-US" sz="1800" dirty="0">
                <a:solidFill>
                  <a:schemeClr val="dk1"/>
                </a:solidFill>
              </a:rPr>
              <a:t>late Old English, "benevolence for the poor," also "Christian love in its highest manifestation," from Old French </a:t>
            </a:r>
            <a:r>
              <a:rPr lang="en-US" sz="1800" dirty="0" err="1">
                <a:solidFill>
                  <a:schemeClr val="dk1"/>
                </a:solidFill>
              </a:rPr>
              <a:t>charité</a:t>
            </a:r>
            <a:r>
              <a:rPr lang="en-US" sz="1800" dirty="0">
                <a:solidFill>
                  <a:schemeClr val="dk1"/>
                </a:solidFill>
              </a:rPr>
              <a:t> "(Christian) charity, mercy, compassion; alms; charitable foundation" (12c.), from Latin </a:t>
            </a:r>
            <a:r>
              <a:rPr lang="en-US" sz="1800" dirty="0" err="1">
                <a:solidFill>
                  <a:schemeClr val="dk1"/>
                </a:solidFill>
              </a:rPr>
              <a:t>caritatem</a:t>
            </a:r>
            <a:r>
              <a:rPr lang="en-US" sz="1800" dirty="0">
                <a:solidFill>
                  <a:schemeClr val="dk1"/>
                </a:solidFill>
              </a:rPr>
              <a:t> (nominative caritas) "costliness; esteem, affection," from </a:t>
            </a:r>
            <a:r>
              <a:rPr lang="en-US" sz="1800" dirty="0" err="1">
                <a:solidFill>
                  <a:schemeClr val="dk1"/>
                </a:solidFill>
              </a:rPr>
              <a:t>carus</a:t>
            </a:r>
            <a:r>
              <a:rPr lang="en-US" sz="1800" dirty="0">
                <a:solidFill>
                  <a:schemeClr val="dk1"/>
                </a:solidFill>
              </a:rPr>
              <a:t> "dear, valued, “ – Online Etymology Dictionary </a:t>
            </a:r>
          </a:p>
          <a:p>
            <a:pPr marL="0" marR="0" lvl="0" indent="0" algn="l" rtl="0">
              <a:spcBef>
                <a:spcPts val="360"/>
              </a:spcBef>
              <a:spcAft>
                <a:spcPts val="0"/>
              </a:spcAft>
              <a:buClr>
                <a:schemeClr val="dk1"/>
              </a:buClr>
              <a:buSzPts val="1800"/>
              <a:buNone/>
            </a:pPr>
            <a:endParaRPr lang="en-US" sz="1800" dirty="0">
              <a:solidFill>
                <a:schemeClr val="dk1"/>
              </a:solidFill>
            </a:endParaRPr>
          </a:p>
          <a:p>
            <a:pPr marL="0" marR="0" lvl="0" indent="0" algn="l" rtl="0">
              <a:spcBef>
                <a:spcPts val="360"/>
              </a:spcBef>
              <a:spcAft>
                <a:spcPts val="0"/>
              </a:spcAft>
              <a:buClr>
                <a:schemeClr val="dk1"/>
              </a:buClr>
              <a:buSzPts val="1800"/>
              <a:buNone/>
            </a:pPr>
            <a:r>
              <a:rPr lang="en-US" sz="1800" dirty="0" err="1">
                <a:solidFill>
                  <a:schemeClr val="dk1"/>
                </a:solidFill>
              </a:rPr>
              <a:t>Agapē</a:t>
            </a:r>
            <a:r>
              <a:rPr lang="en-US" sz="1800" dirty="0">
                <a:solidFill>
                  <a:schemeClr val="dk1"/>
                </a:solidFill>
              </a:rPr>
              <a:t> (brotherly love) – translated as charity 24 times in the KJV</a:t>
            </a:r>
            <a:endParaRPr lang="en-US" sz="1400" dirty="0">
              <a:solidFill>
                <a:schemeClr val="dk1"/>
              </a:solidFill>
            </a:endParaRPr>
          </a:p>
        </p:txBody>
      </p:sp>
      <p:sp>
        <p:nvSpPr>
          <p:cNvPr id="3" name="Scroll: Horizontal 2">
            <a:extLst>
              <a:ext uri="{FF2B5EF4-FFF2-40B4-BE49-F238E27FC236}">
                <a16:creationId xmlns:a16="http://schemas.microsoft.com/office/drawing/2014/main" id="{772CDC0A-DEEC-4C0B-BBFE-7E622D63E420}"/>
              </a:ext>
            </a:extLst>
          </p:cNvPr>
          <p:cNvSpPr/>
          <p:nvPr/>
        </p:nvSpPr>
        <p:spPr>
          <a:xfrm>
            <a:off x="2571187" y="2072861"/>
            <a:ext cx="4147930" cy="2968487"/>
          </a:xfrm>
          <a:prstGeom prst="horizontalScroll">
            <a:avLst/>
          </a:prstGeom>
          <a:effectLst>
            <a:outerShdw blurRad="76200" dist="12700" dir="2700000" sy="-23000" kx="-8004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solidFill>
                  <a:schemeClr val="dk1"/>
                </a:solidFill>
                <a:latin typeface="Source Sans Pro"/>
                <a:ea typeface="Source Sans Pro"/>
                <a:sym typeface="Source Sans Pro"/>
              </a:rPr>
              <a:t>Cory’s Definition: </a:t>
            </a:r>
            <a:r>
              <a:rPr lang="en-US" sz="1800" dirty="0">
                <a:solidFill>
                  <a:schemeClr val="dk1"/>
                </a:solidFill>
                <a:latin typeface="Source Sans Pro"/>
                <a:ea typeface="Source Sans Pro"/>
                <a:sym typeface="Source Sans Pro"/>
              </a:rPr>
              <a:t>An individual’s duty to love those in need through the giving of one’s possessions, time, or support.</a:t>
            </a:r>
          </a:p>
        </p:txBody>
      </p:sp>
    </p:spTree>
    <p:extLst>
      <p:ext uri="{BB962C8B-B14F-4D97-AF65-F5344CB8AC3E}">
        <p14:creationId xmlns:p14="http://schemas.microsoft.com/office/powerpoint/2010/main" val="57123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BIBLE EXAMPLES</a:t>
            </a:r>
            <a:endParaRPr lang="en-US" sz="3600" b="0" i="0" u="none" strike="noStrike" cap="none" dirty="0">
              <a:solidFill>
                <a:schemeClr val="accent6"/>
              </a:solidFill>
              <a:latin typeface="Source Sans Pro"/>
              <a:ea typeface="Source Sans Pro"/>
              <a:cs typeface="Source Sans Pro"/>
              <a:sym typeface="Source Sans Pro"/>
            </a:endParaRPr>
          </a:p>
        </p:txBody>
      </p:sp>
      <p:sp>
        <p:nvSpPr>
          <p:cNvPr id="136" name="Google Shape;136;p20"/>
          <p:cNvSpPr txBox="1">
            <a:spLocks noGrp="1"/>
          </p:cNvSpPr>
          <p:nvPr>
            <p:ph type="body" idx="2"/>
          </p:nvPr>
        </p:nvSpPr>
        <p:spPr>
          <a:xfrm>
            <a:off x="301750" y="1600200"/>
            <a:ext cx="67533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2000"/>
              <a:buNone/>
            </a:pPr>
            <a:r>
              <a:rPr lang="en-US" sz="2000" b="1" dirty="0">
                <a:solidFill>
                  <a:schemeClr val="dk1"/>
                </a:solidFill>
              </a:rPr>
              <a:t>Good Samaritan – Luke 10:25-37 </a:t>
            </a:r>
          </a:p>
          <a:p>
            <a:pPr marL="0" marR="0" lvl="0" indent="0" algn="l" rtl="0">
              <a:spcBef>
                <a:spcPts val="360"/>
              </a:spcBef>
              <a:spcAft>
                <a:spcPts val="0"/>
              </a:spcAft>
              <a:buClr>
                <a:schemeClr val="dk1"/>
              </a:buClr>
              <a:buSzPts val="2000"/>
              <a:buNone/>
            </a:pPr>
            <a:r>
              <a:rPr lang="en-US" sz="2000" dirty="0">
                <a:solidFill>
                  <a:schemeClr val="dk1"/>
                </a:solidFill>
              </a:rPr>
              <a:t>	vs 25 – “what shall I do to inherit eternal life”</a:t>
            </a:r>
          </a:p>
          <a:p>
            <a:pPr marL="0" marR="0" lvl="0" indent="0" algn="l" rtl="0">
              <a:spcBef>
                <a:spcPts val="360"/>
              </a:spcBef>
              <a:spcAft>
                <a:spcPts val="0"/>
              </a:spcAft>
              <a:buClr>
                <a:schemeClr val="dk1"/>
              </a:buClr>
              <a:buSzPts val="2000"/>
              <a:buNone/>
            </a:pPr>
            <a:r>
              <a:rPr lang="en-US" sz="2000" dirty="0">
                <a:solidFill>
                  <a:schemeClr val="dk1"/>
                </a:solidFill>
              </a:rPr>
              <a:t>	vs 29 – lawyer tries to justify lack of charity</a:t>
            </a:r>
          </a:p>
          <a:p>
            <a:pPr marL="0" marR="0" lvl="0" indent="0" algn="l" rtl="0">
              <a:spcBef>
                <a:spcPts val="360"/>
              </a:spcBef>
              <a:spcAft>
                <a:spcPts val="0"/>
              </a:spcAft>
              <a:buClr>
                <a:schemeClr val="dk1"/>
              </a:buClr>
              <a:buSzPts val="2000"/>
              <a:buNone/>
            </a:pPr>
            <a:r>
              <a:rPr lang="en-US" sz="2000" dirty="0">
                <a:solidFill>
                  <a:schemeClr val="dk1"/>
                </a:solidFill>
              </a:rPr>
              <a:t>	vs 33 – Good Samaritan had compassion</a:t>
            </a:r>
          </a:p>
          <a:p>
            <a:pPr marL="0" marR="0" lvl="0" indent="0" algn="l" rtl="0">
              <a:spcBef>
                <a:spcPts val="360"/>
              </a:spcBef>
              <a:spcAft>
                <a:spcPts val="0"/>
              </a:spcAft>
              <a:buClr>
                <a:schemeClr val="dk1"/>
              </a:buClr>
              <a:buSzPts val="2000"/>
              <a:buNone/>
            </a:pPr>
            <a:r>
              <a:rPr lang="en-US" sz="2000" dirty="0">
                <a:solidFill>
                  <a:schemeClr val="dk1"/>
                </a:solidFill>
              </a:rPr>
              <a:t>	vs 34 – gave his time and possessions</a:t>
            </a:r>
          </a:p>
          <a:p>
            <a:pPr marL="0" marR="0" lvl="0" indent="0" algn="l" rtl="0">
              <a:spcBef>
                <a:spcPts val="360"/>
              </a:spcBef>
              <a:spcAft>
                <a:spcPts val="0"/>
              </a:spcAft>
              <a:buClr>
                <a:schemeClr val="dk1"/>
              </a:buClr>
              <a:buSzPts val="2000"/>
              <a:buNone/>
            </a:pPr>
            <a:r>
              <a:rPr lang="en-US" sz="2000" dirty="0">
                <a:solidFill>
                  <a:schemeClr val="dk1"/>
                </a:solidFill>
              </a:rPr>
              <a:t>	vs 35 – gave his money</a:t>
            </a:r>
          </a:p>
          <a:p>
            <a:pPr marL="0" marR="0" lvl="0" indent="0" algn="l" rtl="0">
              <a:spcBef>
                <a:spcPts val="360"/>
              </a:spcBef>
              <a:spcAft>
                <a:spcPts val="0"/>
              </a:spcAft>
              <a:buClr>
                <a:schemeClr val="dk1"/>
              </a:buClr>
              <a:buSzPts val="2000"/>
              <a:buNone/>
            </a:pPr>
            <a:r>
              <a:rPr lang="en-US" sz="2000" dirty="0">
                <a:solidFill>
                  <a:schemeClr val="dk1"/>
                </a:solidFill>
              </a:rPr>
              <a:t>	vs 37 – “Go and do likewise”</a:t>
            </a:r>
          </a:p>
          <a:p>
            <a:pPr marL="0" marR="0" lvl="0" indent="0" algn="l" rtl="0">
              <a:spcBef>
                <a:spcPts val="360"/>
              </a:spcBef>
              <a:spcAft>
                <a:spcPts val="0"/>
              </a:spcAft>
              <a:buClr>
                <a:schemeClr val="dk1"/>
              </a:buClr>
              <a:buSzPts val="2000"/>
              <a:buNone/>
            </a:pPr>
            <a:endParaRPr lang="en-US" sz="2000" dirty="0">
              <a:solidFill>
                <a:schemeClr val="dk1"/>
              </a:solidFill>
            </a:endParaRPr>
          </a:p>
          <a:p>
            <a:pPr marL="0" marR="0" lvl="0" indent="0" algn="l" rtl="0">
              <a:spcBef>
                <a:spcPts val="360"/>
              </a:spcBef>
              <a:spcAft>
                <a:spcPts val="0"/>
              </a:spcAft>
              <a:buClr>
                <a:schemeClr val="dk1"/>
              </a:buClr>
              <a:buSzPts val="2000"/>
              <a:buNone/>
            </a:pPr>
            <a:endParaRPr sz="20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BIBLE EXAMPLES</a:t>
            </a:r>
            <a:endParaRPr lang="en-US" sz="3600" b="0" i="0" u="none" strike="noStrike" cap="none" dirty="0">
              <a:solidFill>
                <a:schemeClr val="accent6"/>
              </a:solidFill>
              <a:latin typeface="Source Sans Pro"/>
              <a:ea typeface="Source Sans Pro"/>
              <a:cs typeface="Source Sans Pro"/>
              <a:sym typeface="Source Sans Pro"/>
            </a:endParaRPr>
          </a:p>
        </p:txBody>
      </p:sp>
      <p:sp>
        <p:nvSpPr>
          <p:cNvPr id="136" name="Google Shape;136;p20"/>
          <p:cNvSpPr txBox="1">
            <a:spLocks noGrp="1"/>
          </p:cNvSpPr>
          <p:nvPr>
            <p:ph type="body" idx="2"/>
          </p:nvPr>
        </p:nvSpPr>
        <p:spPr>
          <a:xfrm>
            <a:off x="301750" y="1600200"/>
            <a:ext cx="67533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2000"/>
              <a:buNone/>
            </a:pPr>
            <a:r>
              <a:rPr lang="en-US" sz="2000" b="1" dirty="0">
                <a:solidFill>
                  <a:schemeClr val="dk1"/>
                </a:solidFill>
              </a:rPr>
              <a:t>Good Samaritan – Luke 10:25-37 </a:t>
            </a:r>
          </a:p>
          <a:p>
            <a:pPr marL="0" marR="0" lvl="0" indent="0" algn="l" rtl="0">
              <a:spcBef>
                <a:spcPts val="360"/>
              </a:spcBef>
              <a:spcAft>
                <a:spcPts val="0"/>
              </a:spcAft>
              <a:buClr>
                <a:schemeClr val="dk1"/>
              </a:buClr>
              <a:buSzPts val="2000"/>
              <a:buNone/>
            </a:pPr>
            <a:r>
              <a:rPr lang="en-US" sz="2000" dirty="0">
                <a:solidFill>
                  <a:schemeClr val="dk1"/>
                </a:solidFill>
              </a:rPr>
              <a:t>	vs 25 – “what shall I do to inherit eternal life”</a:t>
            </a:r>
          </a:p>
          <a:p>
            <a:pPr marL="0" marR="0" lvl="0" indent="0" algn="l" rtl="0">
              <a:spcBef>
                <a:spcPts val="360"/>
              </a:spcBef>
              <a:spcAft>
                <a:spcPts val="0"/>
              </a:spcAft>
              <a:buClr>
                <a:schemeClr val="dk1"/>
              </a:buClr>
              <a:buSzPts val="2000"/>
              <a:buNone/>
            </a:pPr>
            <a:r>
              <a:rPr lang="en-US" sz="2000" dirty="0">
                <a:solidFill>
                  <a:schemeClr val="dk1"/>
                </a:solidFill>
              </a:rPr>
              <a:t>	vs 29 – lawyer tries to justify lack of charity</a:t>
            </a:r>
          </a:p>
          <a:p>
            <a:pPr marL="0" marR="0" lvl="0" indent="0" algn="l" rtl="0">
              <a:spcBef>
                <a:spcPts val="360"/>
              </a:spcBef>
              <a:spcAft>
                <a:spcPts val="0"/>
              </a:spcAft>
              <a:buClr>
                <a:schemeClr val="dk1"/>
              </a:buClr>
              <a:buSzPts val="2000"/>
              <a:buNone/>
            </a:pPr>
            <a:r>
              <a:rPr lang="en-US" sz="2000" dirty="0">
                <a:solidFill>
                  <a:schemeClr val="dk1"/>
                </a:solidFill>
              </a:rPr>
              <a:t>	vs 33 – Good Samaritan had compassion</a:t>
            </a:r>
          </a:p>
          <a:p>
            <a:pPr marL="0" marR="0" lvl="0" indent="0" algn="l" rtl="0">
              <a:spcBef>
                <a:spcPts val="360"/>
              </a:spcBef>
              <a:spcAft>
                <a:spcPts val="0"/>
              </a:spcAft>
              <a:buClr>
                <a:schemeClr val="dk1"/>
              </a:buClr>
              <a:buSzPts val="2000"/>
              <a:buNone/>
            </a:pPr>
            <a:r>
              <a:rPr lang="en-US" sz="2000" dirty="0">
                <a:solidFill>
                  <a:schemeClr val="dk1"/>
                </a:solidFill>
              </a:rPr>
              <a:t>	vs 34 – gave his time and possessions</a:t>
            </a:r>
          </a:p>
          <a:p>
            <a:pPr marL="0" marR="0" lvl="0" indent="0" algn="l" rtl="0">
              <a:spcBef>
                <a:spcPts val="360"/>
              </a:spcBef>
              <a:spcAft>
                <a:spcPts val="0"/>
              </a:spcAft>
              <a:buClr>
                <a:schemeClr val="dk1"/>
              </a:buClr>
              <a:buSzPts val="2000"/>
              <a:buNone/>
            </a:pPr>
            <a:r>
              <a:rPr lang="en-US" sz="2000" dirty="0">
                <a:solidFill>
                  <a:schemeClr val="dk1"/>
                </a:solidFill>
              </a:rPr>
              <a:t>	vs 35 – gave his money</a:t>
            </a:r>
          </a:p>
          <a:p>
            <a:pPr marL="0" marR="0" lvl="0" indent="0" algn="l" rtl="0">
              <a:spcBef>
                <a:spcPts val="360"/>
              </a:spcBef>
              <a:spcAft>
                <a:spcPts val="0"/>
              </a:spcAft>
              <a:buClr>
                <a:schemeClr val="dk1"/>
              </a:buClr>
              <a:buSzPts val="2000"/>
              <a:buNone/>
            </a:pPr>
            <a:r>
              <a:rPr lang="en-US" sz="2000" dirty="0">
                <a:solidFill>
                  <a:schemeClr val="dk1"/>
                </a:solidFill>
              </a:rPr>
              <a:t>	vs 37 – “Go and do likewise”</a:t>
            </a:r>
          </a:p>
          <a:p>
            <a:pPr marL="0" marR="0" lvl="0" indent="0" algn="l" rtl="0">
              <a:spcBef>
                <a:spcPts val="360"/>
              </a:spcBef>
              <a:spcAft>
                <a:spcPts val="0"/>
              </a:spcAft>
              <a:buClr>
                <a:schemeClr val="dk1"/>
              </a:buClr>
              <a:buSzPts val="2000"/>
              <a:buNone/>
            </a:pPr>
            <a:endParaRPr lang="en-US" sz="2000" dirty="0">
              <a:solidFill>
                <a:schemeClr val="dk1"/>
              </a:solidFill>
            </a:endParaRPr>
          </a:p>
          <a:p>
            <a:pPr marL="0" marR="0" lvl="0" indent="0" algn="l" rtl="0">
              <a:spcBef>
                <a:spcPts val="360"/>
              </a:spcBef>
              <a:spcAft>
                <a:spcPts val="0"/>
              </a:spcAft>
              <a:buClr>
                <a:schemeClr val="dk1"/>
              </a:buClr>
              <a:buSzPts val="2000"/>
              <a:buNone/>
            </a:pPr>
            <a:r>
              <a:rPr lang="en-US" sz="2000" b="1" dirty="0">
                <a:solidFill>
                  <a:schemeClr val="dk1"/>
                </a:solidFill>
              </a:rPr>
              <a:t>Poor Widow – Luke 21:1-4</a:t>
            </a:r>
          </a:p>
          <a:p>
            <a:pPr marL="0" marR="0" lvl="0" indent="0" algn="l" rtl="0">
              <a:spcBef>
                <a:spcPts val="360"/>
              </a:spcBef>
              <a:spcAft>
                <a:spcPts val="0"/>
              </a:spcAft>
              <a:buClr>
                <a:schemeClr val="dk1"/>
              </a:buClr>
              <a:buSzPts val="2000"/>
              <a:buNone/>
            </a:pPr>
            <a:r>
              <a:rPr lang="en-US" sz="2000" b="1" dirty="0">
                <a:solidFill>
                  <a:schemeClr val="dk1"/>
                </a:solidFill>
              </a:rPr>
              <a:t>	</a:t>
            </a:r>
            <a:r>
              <a:rPr lang="en-US" sz="2000" dirty="0">
                <a:solidFill>
                  <a:schemeClr val="dk1"/>
                </a:solidFill>
              </a:rPr>
              <a:t>An example of a charitable attitude.</a:t>
            </a:r>
          </a:p>
          <a:p>
            <a:pPr marL="0" marR="0" lvl="0" indent="0" algn="l" rtl="0">
              <a:spcBef>
                <a:spcPts val="360"/>
              </a:spcBef>
              <a:spcAft>
                <a:spcPts val="0"/>
              </a:spcAft>
              <a:buClr>
                <a:schemeClr val="dk1"/>
              </a:buClr>
              <a:buSzPts val="2000"/>
              <a:buNone/>
            </a:pPr>
            <a:r>
              <a:rPr lang="en-US" sz="2000" dirty="0">
                <a:solidFill>
                  <a:schemeClr val="dk1"/>
                </a:solidFill>
              </a:rPr>
              <a:t>	She made a true sacrifice.</a:t>
            </a:r>
          </a:p>
          <a:p>
            <a:pPr marL="0" marR="0" lvl="0" indent="0" algn="l" rtl="0">
              <a:spcBef>
                <a:spcPts val="360"/>
              </a:spcBef>
              <a:spcAft>
                <a:spcPts val="0"/>
              </a:spcAft>
              <a:buClr>
                <a:schemeClr val="dk1"/>
              </a:buClr>
              <a:buSzPts val="2000"/>
              <a:buNone/>
            </a:pPr>
            <a:endParaRPr sz="2000" dirty="0">
              <a:solidFill>
                <a:schemeClr val="dk1"/>
              </a:solidFill>
            </a:endParaRPr>
          </a:p>
        </p:txBody>
      </p:sp>
    </p:spTree>
    <p:extLst>
      <p:ext uri="{BB962C8B-B14F-4D97-AF65-F5344CB8AC3E}">
        <p14:creationId xmlns:p14="http://schemas.microsoft.com/office/powerpoint/2010/main" val="376693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BIBLE COUNTEREXAMPLES</a:t>
            </a:r>
            <a:endParaRPr lang="en-US" sz="3600" b="0" i="0" u="none" strike="noStrike" cap="none" dirty="0">
              <a:solidFill>
                <a:schemeClr val="accent6"/>
              </a:solidFill>
              <a:latin typeface="Source Sans Pro"/>
              <a:ea typeface="Source Sans Pro"/>
              <a:cs typeface="Source Sans Pro"/>
              <a:sym typeface="Source Sans Pro"/>
            </a:endParaRPr>
          </a:p>
        </p:txBody>
      </p:sp>
      <p:sp>
        <p:nvSpPr>
          <p:cNvPr id="136" name="Google Shape;136;p20"/>
          <p:cNvSpPr txBox="1">
            <a:spLocks noGrp="1"/>
          </p:cNvSpPr>
          <p:nvPr>
            <p:ph type="body" idx="2"/>
          </p:nvPr>
        </p:nvSpPr>
        <p:spPr>
          <a:xfrm>
            <a:off x="301749" y="1600200"/>
            <a:ext cx="7879259"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2000"/>
              <a:buNone/>
            </a:pPr>
            <a:r>
              <a:rPr lang="en-US" sz="2000" b="1" dirty="0">
                <a:solidFill>
                  <a:schemeClr val="dk1"/>
                </a:solidFill>
              </a:rPr>
              <a:t>Rich Young Ruler– Mark 10:17-22</a:t>
            </a:r>
          </a:p>
          <a:p>
            <a:pPr marL="0" marR="0" lvl="0" indent="0" algn="l" rtl="0">
              <a:spcBef>
                <a:spcPts val="360"/>
              </a:spcBef>
              <a:spcAft>
                <a:spcPts val="0"/>
              </a:spcAft>
              <a:buClr>
                <a:schemeClr val="dk1"/>
              </a:buClr>
              <a:buSzPts val="2000"/>
              <a:buNone/>
            </a:pPr>
            <a:r>
              <a:rPr lang="en-US" sz="2000" dirty="0">
                <a:solidFill>
                  <a:schemeClr val="dk1"/>
                </a:solidFill>
              </a:rPr>
              <a:t>	vs 17 – “</a:t>
            </a:r>
            <a:r>
              <a:rPr lang="en-US" sz="1800" b="0" i="0" u="none" strike="noStrike" dirty="0">
                <a:solidFill>
                  <a:srgbClr val="000000"/>
                </a:solidFill>
                <a:effectLst/>
                <a:latin typeface="Open Sans" panose="020B0606030504020204" pitchFamily="34" charset="0"/>
              </a:rPr>
              <a:t>What shall I do that I may inherit eternal life?</a:t>
            </a:r>
            <a:r>
              <a:rPr lang="en-US" sz="2000" dirty="0">
                <a:solidFill>
                  <a:schemeClr val="dk1"/>
                </a:solidFill>
              </a:rPr>
              <a:t>”</a:t>
            </a:r>
          </a:p>
          <a:p>
            <a:pPr marL="0" marR="0" lvl="0" indent="0" algn="l" rtl="0">
              <a:spcBef>
                <a:spcPts val="360"/>
              </a:spcBef>
              <a:spcAft>
                <a:spcPts val="0"/>
              </a:spcAft>
              <a:buClr>
                <a:schemeClr val="dk1"/>
              </a:buClr>
              <a:buSzPts val="2000"/>
              <a:buNone/>
            </a:pPr>
            <a:r>
              <a:rPr lang="en-US" sz="2000" dirty="0">
                <a:solidFill>
                  <a:schemeClr val="dk1"/>
                </a:solidFill>
              </a:rPr>
              <a:t>	vs 21 – He only lacks one thing – a charitable attitude.</a:t>
            </a:r>
          </a:p>
          <a:p>
            <a:pPr marL="0" marR="0" lvl="0" indent="0" algn="l" rtl="0">
              <a:spcBef>
                <a:spcPts val="360"/>
              </a:spcBef>
              <a:spcAft>
                <a:spcPts val="0"/>
              </a:spcAft>
              <a:buClr>
                <a:schemeClr val="dk1"/>
              </a:buClr>
              <a:buSzPts val="2000"/>
              <a:buNone/>
            </a:pPr>
            <a:r>
              <a:rPr lang="en-US" sz="2000" dirty="0">
                <a:solidFill>
                  <a:schemeClr val="dk1"/>
                </a:solidFill>
              </a:rPr>
              <a:t>	We must also take this seriously. Avoid excuses / justifications.</a:t>
            </a:r>
          </a:p>
          <a:p>
            <a:pPr marL="0" marR="0" lvl="0" indent="0" algn="l" rtl="0">
              <a:spcBef>
                <a:spcPts val="360"/>
              </a:spcBef>
              <a:spcAft>
                <a:spcPts val="0"/>
              </a:spcAft>
              <a:buClr>
                <a:schemeClr val="dk1"/>
              </a:buClr>
              <a:buSzPts val="2000"/>
              <a:buNone/>
            </a:pPr>
            <a:endParaRPr lang="en-US" sz="2000" dirty="0">
              <a:solidFill>
                <a:schemeClr val="dk1"/>
              </a:solidFill>
            </a:endParaRPr>
          </a:p>
          <a:p>
            <a:pPr marL="0" indent="0">
              <a:spcBef>
                <a:spcPts val="360"/>
              </a:spcBef>
              <a:buClr>
                <a:schemeClr val="dk1"/>
              </a:buClr>
              <a:buSzPts val="2000"/>
              <a:buNone/>
            </a:pPr>
            <a:r>
              <a:rPr lang="en-US" sz="2000" dirty="0">
                <a:solidFill>
                  <a:schemeClr val="dk1"/>
                </a:solidFill>
              </a:rPr>
              <a:t>	</a:t>
            </a:r>
          </a:p>
          <a:p>
            <a:pPr marL="0" marR="0" lvl="0" indent="0" algn="l" rtl="0">
              <a:spcBef>
                <a:spcPts val="360"/>
              </a:spcBef>
              <a:spcAft>
                <a:spcPts val="0"/>
              </a:spcAft>
              <a:buClr>
                <a:schemeClr val="dk1"/>
              </a:buClr>
              <a:buSzPts val="2000"/>
              <a:buNone/>
            </a:pPr>
            <a:endParaRPr sz="2000" dirty="0">
              <a:solidFill>
                <a:schemeClr val="dk1"/>
              </a:solidFill>
            </a:endParaRPr>
          </a:p>
        </p:txBody>
      </p:sp>
    </p:spTree>
    <p:extLst>
      <p:ext uri="{BB962C8B-B14F-4D97-AF65-F5344CB8AC3E}">
        <p14:creationId xmlns:p14="http://schemas.microsoft.com/office/powerpoint/2010/main" val="374681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BIBLE COUNTEREXAMPLES</a:t>
            </a:r>
            <a:endParaRPr lang="en-US" sz="3600" b="0" i="0" u="none" strike="noStrike" cap="none" dirty="0">
              <a:solidFill>
                <a:schemeClr val="accent6"/>
              </a:solidFill>
              <a:latin typeface="Source Sans Pro"/>
              <a:ea typeface="Source Sans Pro"/>
              <a:cs typeface="Source Sans Pro"/>
              <a:sym typeface="Source Sans Pro"/>
            </a:endParaRPr>
          </a:p>
        </p:txBody>
      </p:sp>
      <p:sp>
        <p:nvSpPr>
          <p:cNvPr id="136" name="Google Shape;136;p20"/>
          <p:cNvSpPr txBox="1">
            <a:spLocks noGrp="1"/>
          </p:cNvSpPr>
          <p:nvPr>
            <p:ph type="body" idx="2"/>
          </p:nvPr>
        </p:nvSpPr>
        <p:spPr>
          <a:xfrm>
            <a:off x="301749" y="1600200"/>
            <a:ext cx="7879259" cy="49743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2000"/>
              <a:buNone/>
            </a:pPr>
            <a:r>
              <a:rPr lang="en-US" sz="2000" b="1" dirty="0">
                <a:solidFill>
                  <a:schemeClr val="dk1"/>
                </a:solidFill>
              </a:rPr>
              <a:t>Rich Young Ruler– Mark 10:17-22</a:t>
            </a:r>
          </a:p>
          <a:p>
            <a:pPr marL="0" marR="0" lvl="0" indent="0" algn="l" rtl="0">
              <a:spcBef>
                <a:spcPts val="360"/>
              </a:spcBef>
              <a:spcAft>
                <a:spcPts val="0"/>
              </a:spcAft>
              <a:buClr>
                <a:schemeClr val="dk1"/>
              </a:buClr>
              <a:buSzPts val="2000"/>
              <a:buNone/>
            </a:pPr>
            <a:r>
              <a:rPr lang="en-US" sz="2000" dirty="0">
                <a:solidFill>
                  <a:schemeClr val="dk1"/>
                </a:solidFill>
              </a:rPr>
              <a:t>	vs 17 – “</a:t>
            </a:r>
            <a:r>
              <a:rPr lang="en-US" sz="1800" b="0" i="0" u="none" strike="noStrike" dirty="0">
                <a:solidFill>
                  <a:srgbClr val="000000"/>
                </a:solidFill>
                <a:effectLst/>
                <a:latin typeface="Open Sans" panose="020B0606030504020204" pitchFamily="34" charset="0"/>
              </a:rPr>
              <a:t>What shall I do that I may inherit eternal life?</a:t>
            </a:r>
            <a:r>
              <a:rPr lang="en-US" sz="2000" dirty="0">
                <a:solidFill>
                  <a:schemeClr val="dk1"/>
                </a:solidFill>
              </a:rPr>
              <a:t>”</a:t>
            </a:r>
          </a:p>
          <a:p>
            <a:pPr marL="0" marR="0" lvl="0" indent="0" algn="l" rtl="0">
              <a:spcBef>
                <a:spcPts val="360"/>
              </a:spcBef>
              <a:spcAft>
                <a:spcPts val="0"/>
              </a:spcAft>
              <a:buClr>
                <a:schemeClr val="dk1"/>
              </a:buClr>
              <a:buSzPts val="2000"/>
              <a:buNone/>
            </a:pPr>
            <a:r>
              <a:rPr lang="en-US" sz="2000" dirty="0">
                <a:solidFill>
                  <a:schemeClr val="dk1"/>
                </a:solidFill>
              </a:rPr>
              <a:t>	vs 21 – He only lacks one thing – a charitable attitude.</a:t>
            </a:r>
          </a:p>
          <a:p>
            <a:pPr marL="0" marR="0" lvl="0" indent="0" algn="l" rtl="0">
              <a:spcBef>
                <a:spcPts val="360"/>
              </a:spcBef>
              <a:spcAft>
                <a:spcPts val="0"/>
              </a:spcAft>
              <a:buClr>
                <a:schemeClr val="dk1"/>
              </a:buClr>
              <a:buSzPts val="2000"/>
              <a:buNone/>
            </a:pPr>
            <a:r>
              <a:rPr lang="en-US" sz="2000" dirty="0">
                <a:solidFill>
                  <a:schemeClr val="dk1"/>
                </a:solidFill>
              </a:rPr>
              <a:t>	We must also take this seriously. Avoid excuses / justifications.</a:t>
            </a:r>
          </a:p>
          <a:p>
            <a:pPr marL="0" marR="0" lvl="0" indent="0" algn="l" rtl="0">
              <a:spcBef>
                <a:spcPts val="360"/>
              </a:spcBef>
              <a:spcAft>
                <a:spcPts val="0"/>
              </a:spcAft>
              <a:buClr>
                <a:schemeClr val="dk1"/>
              </a:buClr>
              <a:buSzPts val="2000"/>
              <a:buNone/>
            </a:pPr>
            <a:endParaRPr lang="en-US" sz="2000" dirty="0">
              <a:solidFill>
                <a:schemeClr val="dk1"/>
              </a:solidFill>
            </a:endParaRPr>
          </a:p>
          <a:p>
            <a:pPr marL="0" indent="0">
              <a:spcBef>
                <a:spcPts val="360"/>
              </a:spcBef>
              <a:buClr>
                <a:schemeClr val="dk1"/>
              </a:buClr>
              <a:buSzPts val="2000"/>
              <a:buNone/>
            </a:pPr>
            <a:r>
              <a:rPr lang="en-US" sz="2000" b="1" dirty="0">
                <a:solidFill>
                  <a:schemeClr val="dk1"/>
                </a:solidFill>
              </a:rPr>
              <a:t>Hypocrites - Matthew 6:1-4</a:t>
            </a:r>
          </a:p>
          <a:p>
            <a:pPr marL="0" marR="0" lvl="0" indent="0" algn="l" rtl="0">
              <a:spcBef>
                <a:spcPts val="360"/>
              </a:spcBef>
              <a:spcAft>
                <a:spcPts val="0"/>
              </a:spcAft>
              <a:buClr>
                <a:schemeClr val="dk1"/>
              </a:buClr>
              <a:buSzPts val="2000"/>
              <a:buNone/>
            </a:pPr>
            <a:r>
              <a:rPr lang="en-US" sz="1800" b="1" dirty="0">
                <a:solidFill>
                  <a:srgbClr val="000000"/>
                </a:solidFill>
                <a:latin typeface="Open Sans" panose="020B0606030504020204" pitchFamily="34" charset="0"/>
              </a:rPr>
              <a:t>	</a:t>
            </a:r>
            <a:r>
              <a:rPr lang="en-US" sz="2000" dirty="0">
                <a:solidFill>
                  <a:schemeClr val="dk1"/>
                </a:solidFill>
              </a:rPr>
              <a:t>Their focus is on personal recognition.</a:t>
            </a:r>
          </a:p>
          <a:p>
            <a:pPr marL="0" marR="0" lvl="0" indent="0" algn="l" rtl="0">
              <a:spcBef>
                <a:spcPts val="360"/>
              </a:spcBef>
              <a:spcAft>
                <a:spcPts val="0"/>
              </a:spcAft>
              <a:buClr>
                <a:schemeClr val="dk1"/>
              </a:buClr>
              <a:buSzPts val="2000"/>
              <a:buNone/>
            </a:pPr>
            <a:r>
              <a:rPr lang="en-US" sz="2000" dirty="0">
                <a:solidFill>
                  <a:schemeClr val="dk1"/>
                </a:solidFill>
              </a:rPr>
              <a:t>	Modern day social media / viral videos. 	</a:t>
            </a:r>
          </a:p>
          <a:p>
            <a:pPr marL="0" marR="0" lvl="0" indent="0" algn="l" rtl="0">
              <a:spcBef>
                <a:spcPts val="360"/>
              </a:spcBef>
              <a:spcAft>
                <a:spcPts val="0"/>
              </a:spcAft>
              <a:buClr>
                <a:schemeClr val="dk1"/>
              </a:buClr>
              <a:buSzPts val="2000"/>
              <a:buNone/>
            </a:pPr>
            <a:endParaRPr sz="2000" dirty="0">
              <a:solidFill>
                <a:schemeClr val="dk1"/>
              </a:solidFill>
            </a:endParaRPr>
          </a:p>
        </p:txBody>
      </p:sp>
    </p:spTree>
    <p:extLst>
      <p:ext uri="{BB962C8B-B14F-4D97-AF65-F5344CB8AC3E}">
        <p14:creationId xmlns:p14="http://schemas.microsoft.com/office/powerpoint/2010/main" val="239905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sz="3600" b="0" u="none" strike="noStrike" cap="none" dirty="0">
                <a:solidFill>
                  <a:schemeClr val="accent6"/>
                </a:solidFill>
                <a:latin typeface="Source Sans Pro"/>
                <a:ea typeface="Source Sans Pro"/>
                <a:cs typeface="Source Sans Pro"/>
                <a:sym typeface="Source Sans Pro"/>
              </a:rPr>
              <a:t>WHY TO BE CHARITABLE</a:t>
            </a:r>
            <a:endParaRPr sz="3600" b="0" u="none" strike="noStrike" cap="none" dirty="0">
              <a:solidFill>
                <a:schemeClr val="accent6"/>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dirty="0"/>
              <a:t>WHY TO BE CHARITABLE</a:t>
            </a:r>
            <a:endParaRPr sz="3600" b="0" i="0" u="none" strike="noStrike" cap="none" dirty="0">
              <a:solidFill>
                <a:schemeClr val="accent6"/>
              </a:solidFill>
              <a:latin typeface="Source Sans Pro"/>
              <a:ea typeface="Source Sans Pro"/>
              <a:cs typeface="Source Sans Pro"/>
              <a:sym typeface="Source Sans Pro"/>
            </a:endParaRPr>
          </a:p>
        </p:txBody>
      </p:sp>
      <p:sp>
        <p:nvSpPr>
          <p:cNvPr id="223" name="Google Shape;223;p33"/>
          <p:cNvSpPr txBox="1">
            <a:spLocks noGrp="1"/>
          </p:cNvSpPr>
          <p:nvPr>
            <p:ph type="body" idx="1"/>
          </p:nvPr>
        </p:nvSpPr>
        <p:spPr>
          <a:xfrm>
            <a:off x="304800" y="1600200"/>
            <a:ext cx="4191000" cy="49743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999999"/>
              </a:buClr>
              <a:buSzPts val="1800"/>
              <a:buChar char="▪"/>
            </a:pPr>
            <a:r>
              <a:rPr lang="en-US" sz="1800" dirty="0">
                <a:solidFill>
                  <a:schemeClr val="dk1"/>
                </a:solidFill>
              </a:rPr>
              <a:t>We are serving God:</a:t>
            </a:r>
            <a:endParaRPr sz="1800" dirty="0">
              <a:solidFill>
                <a:schemeClr val="dk1"/>
              </a:solidFill>
            </a:endParaRPr>
          </a:p>
          <a:p>
            <a:pPr marL="742950" lvl="1" indent="-267969">
              <a:spcBef>
                <a:spcPts val="360"/>
              </a:spcBef>
              <a:buClr>
                <a:srgbClr val="980000"/>
              </a:buClr>
              <a:buSzPts val="1400"/>
            </a:pPr>
            <a:r>
              <a:rPr lang="en-US" sz="1800" b="1" dirty="0">
                <a:solidFill>
                  <a:srgbClr val="980000"/>
                </a:solidFill>
              </a:rPr>
              <a:t>Heb 13:16</a:t>
            </a:r>
            <a:endParaRPr sz="1800" b="1" dirty="0">
              <a:solidFill>
                <a:srgbClr val="980000"/>
              </a:solidFill>
            </a:endParaRPr>
          </a:p>
          <a:p>
            <a:pPr marL="742950" marR="0" lvl="1" indent="-267969" algn="l" rtl="0">
              <a:spcBef>
                <a:spcPts val="360"/>
              </a:spcBef>
              <a:spcAft>
                <a:spcPts val="0"/>
              </a:spcAft>
              <a:buClrTx/>
              <a:buSzPts val="1400"/>
              <a:buChar char="+"/>
            </a:pPr>
            <a:r>
              <a:rPr lang="en-US" sz="1800" dirty="0">
                <a:solidFill>
                  <a:schemeClr val="tx1"/>
                </a:solidFill>
              </a:rPr>
              <a:t>Prov 19:17, Prov 21:13</a:t>
            </a:r>
            <a:endParaRPr sz="1800" dirty="0">
              <a:solidFill>
                <a:schemeClr val="tx1"/>
              </a:solidFill>
            </a:endParaRPr>
          </a:p>
          <a:p>
            <a:pPr marL="742950" marR="0" lvl="1" indent="-267969" algn="l" rtl="0">
              <a:spcBef>
                <a:spcPts val="360"/>
              </a:spcBef>
              <a:spcAft>
                <a:spcPts val="0"/>
              </a:spcAft>
              <a:buClrTx/>
              <a:buSzPts val="1400"/>
              <a:buChar char="+"/>
            </a:pPr>
            <a:r>
              <a:rPr lang="en-US" sz="1800" dirty="0">
                <a:solidFill>
                  <a:schemeClr val="tx1"/>
                </a:solidFill>
              </a:rPr>
              <a:t>Matt 25:31-41</a:t>
            </a:r>
          </a:p>
          <a:p>
            <a:pPr marL="342900" marR="0" lvl="0" indent="-262890" algn="l" rtl="0">
              <a:spcBef>
                <a:spcPts val="360"/>
              </a:spcBef>
              <a:spcAft>
                <a:spcPts val="0"/>
              </a:spcAft>
              <a:buClr>
                <a:schemeClr val="accent1"/>
              </a:buClr>
              <a:buSzPts val="1260"/>
              <a:buFont typeface="Noto Sans Symbols"/>
              <a:buNone/>
            </a:pPr>
            <a:endParaRPr lang="en-US" sz="1800" dirty="0">
              <a:solidFill>
                <a:schemeClr val="tx1"/>
              </a:solidFill>
            </a:endParaRPr>
          </a:p>
          <a:p>
            <a:pPr marL="932181" lvl="2" indent="0">
              <a:spcBef>
                <a:spcPts val="360"/>
              </a:spcBef>
              <a:buClrTx/>
              <a:buNone/>
            </a:pPr>
            <a:br>
              <a:rPr lang="en-US" sz="1400" dirty="0">
                <a:solidFill>
                  <a:schemeClr val="tx1"/>
                </a:solidFill>
              </a:rPr>
            </a:br>
            <a:endParaRPr sz="1400" dirty="0">
              <a:solidFill>
                <a:schemeClr val="tx1"/>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dirty="0"/>
          </a:p>
          <a:p>
            <a:pPr marL="342900" marR="0" lvl="0" indent="-254000" algn="l" rtl="0">
              <a:spcBef>
                <a:spcPts val="400"/>
              </a:spcBef>
              <a:spcAft>
                <a:spcPts val="0"/>
              </a:spcAft>
              <a:buClr>
                <a:schemeClr val="accent1"/>
              </a:buClr>
              <a:buSzPts val="14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224" name="Google Shape;224;p33"/>
          <p:cNvSpPr txBox="1">
            <a:spLocks noGrp="1"/>
          </p:cNvSpPr>
          <p:nvPr>
            <p:ph type="body" idx="2"/>
          </p:nvPr>
        </p:nvSpPr>
        <p:spPr>
          <a:xfrm>
            <a:off x="4648200" y="1600200"/>
            <a:ext cx="4343400" cy="497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dirty="0">
                <a:solidFill>
                  <a:srgbClr val="333333"/>
                </a:solidFill>
              </a:rPr>
              <a:t>But do not forget to do good and to share, for with such sacrifices God is well pleased.</a:t>
            </a:r>
            <a:br>
              <a:rPr lang="en-US" sz="1800" i="1" dirty="0">
                <a:solidFill>
                  <a:srgbClr val="333333"/>
                </a:solidFill>
              </a:rPr>
            </a:br>
            <a:endParaRPr lang="en-US" sz="1800" b="0" i="1" u="none" strike="noStrike" cap="none" dirty="0">
              <a:solidFill>
                <a:schemeClr val="dk1"/>
              </a:solidFill>
              <a:latin typeface="Source Sans Pro"/>
              <a:ea typeface="Source Sans Pro"/>
              <a:cs typeface="Source Sans Pro"/>
              <a:sym typeface="Source Sans Pro"/>
            </a:endParaRP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Regardless of how much we have</a:t>
            </a:r>
            <a:endParaRPr sz="1800" dirty="0">
              <a:solidFill>
                <a:schemeClr val="dk1"/>
              </a:solidFill>
            </a:endParaRPr>
          </a:p>
          <a:p>
            <a:pPr marL="457200" marR="0" lvl="0" indent="-491490" algn="l" rtl="0">
              <a:spcBef>
                <a:spcPts val="360"/>
              </a:spcBef>
              <a:spcAft>
                <a:spcPts val="0"/>
              </a:spcAft>
              <a:buClr>
                <a:schemeClr val="dk1"/>
              </a:buClr>
              <a:buSzPts val="1800"/>
              <a:buFont typeface="Noto Sans Symbols"/>
              <a:buChar char="▪"/>
            </a:pPr>
            <a:r>
              <a:rPr lang="en-US" sz="1800" dirty="0">
                <a:solidFill>
                  <a:schemeClr val="dk1"/>
                </a:solidFill>
              </a:rPr>
              <a:t>Must be a sacrifice</a:t>
            </a:r>
            <a:endParaRPr sz="1800" dirty="0">
              <a:solidFill>
                <a:schemeClr val="dk1"/>
              </a:solidFill>
            </a:endParaRPr>
          </a:p>
        </p:txBody>
      </p:sp>
    </p:spTree>
  </p:cSld>
  <p:clrMapOvr>
    <a:masterClrMapping/>
  </p:clrMapOvr>
</p:sld>
</file>

<file path=ppt/theme/theme1.xml><?xml version="1.0" encoding="utf-8"?>
<a:theme xmlns:a="http://schemas.openxmlformats.org/drawingml/2006/main" name="Trek">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2044</Words>
  <Application>Microsoft Office PowerPoint</Application>
  <PresentationFormat>On-screen Show (4:3)</PresentationFormat>
  <Paragraphs>370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Source Sans Pro</vt:lpstr>
      <vt:lpstr>Calibri</vt:lpstr>
      <vt:lpstr>Arial</vt:lpstr>
      <vt:lpstr>Open Sans</vt:lpstr>
      <vt:lpstr>Wingdings</vt:lpstr>
      <vt:lpstr>Noto Sans Symbols</vt:lpstr>
      <vt:lpstr>Trek</vt:lpstr>
      <vt:lpstr>CHARITY</vt:lpstr>
      <vt:lpstr>CHARITY</vt:lpstr>
      <vt:lpstr>CHARITY</vt:lpstr>
      <vt:lpstr>BIBLE EXAMPLES</vt:lpstr>
      <vt:lpstr>BIBLE EXAMPLES</vt:lpstr>
      <vt:lpstr>BIBLE COUNTEREXAMPLES</vt:lpstr>
      <vt:lpstr>BIBLE COUNTEREXAMPLES</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WHY TO BE CHARITABLE</vt:lpstr>
      <vt:lpstr>HOW TO BE MORE CHARITABLE</vt:lpstr>
      <vt:lpstr>HOW TO BE MORE CHARITABLE</vt:lpstr>
      <vt:lpstr>HOW TO BE MORE CHARITABLE</vt:lpstr>
      <vt:lpstr>HOW TO BE MORE CHARITABLE</vt:lpstr>
      <vt:lpstr>HOW TO BE MORE CHARITABLE</vt:lpstr>
      <vt:lpstr>HOW TO BE MORE CHARITABLE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Ty Johnson</cp:lastModifiedBy>
  <cp:revision>31</cp:revision>
  <dcterms:modified xsi:type="dcterms:W3CDTF">2022-01-17T18:35:54Z</dcterms:modified>
</cp:coreProperties>
</file>