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  <p:sldMasterId id="2147483660" r:id="rId2"/>
  </p:sldMasterIdLst>
  <p:sldIdLst>
    <p:sldId id="582" r:id="rId3"/>
    <p:sldId id="619" r:id="rId4"/>
    <p:sldId id="615" r:id="rId5"/>
    <p:sldId id="640" r:id="rId6"/>
    <p:sldId id="639" r:id="rId7"/>
    <p:sldId id="636" r:id="rId8"/>
    <p:sldId id="620" r:id="rId9"/>
    <p:sldId id="622" r:id="rId10"/>
    <p:sldId id="637" r:id="rId11"/>
    <p:sldId id="621" r:id="rId12"/>
    <p:sldId id="623" r:id="rId13"/>
    <p:sldId id="624" r:id="rId14"/>
    <p:sldId id="618" r:id="rId15"/>
    <p:sldId id="574" r:id="rId16"/>
    <p:sldId id="626" r:id="rId17"/>
    <p:sldId id="627" r:id="rId18"/>
    <p:sldId id="628" r:id="rId19"/>
    <p:sldId id="629" r:id="rId20"/>
    <p:sldId id="631" r:id="rId21"/>
    <p:sldId id="633" r:id="rId22"/>
    <p:sldId id="632" r:id="rId23"/>
    <p:sldId id="638" r:id="rId24"/>
    <p:sldId id="634" r:id="rId25"/>
    <p:sldId id="63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FFCC"/>
    <a:srgbClr val="FFFFCC"/>
    <a:srgbClr val="CC3300"/>
    <a:srgbClr val="FFFFFF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>
              <a:solidFill>
                <a:srgbClr val="C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7B03C3-8FEC-405C-A27E-5426D756EB28}"/>
              </a:ext>
            </a:extLst>
          </p:cNvPr>
          <p:cNvSpPr/>
          <p:nvPr/>
        </p:nvSpPr>
        <p:spPr>
          <a:xfrm>
            <a:off x="1659113" y="1018093"/>
            <a:ext cx="5910610" cy="183822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When Jesus Went Fishing</a:t>
            </a:r>
          </a:p>
          <a:p>
            <a:pPr algn="ctr"/>
            <a:r>
              <a:rPr lang="en-US" sz="3600" dirty="0">
                <a:solidFill>
                  <a:srgbClr val="CCFFFF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or:</a:t>
            </a:r>
            <a:r>
              <a:rPr lang="en-US" sz="3600" dirty="0">
                <a:solidFill>
                  <a:srgbClr val="CCFFFF"/>
                </a:solidFill>
              </a:rPr>
              <a:t> the greatest catch)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(Lk.5:1-11)</a:t>
            </a:r>
          </a:p>
        </p:txBody>
      </p:sp>
    </p:spTree>
    <p:extLst>
      <p:ext uri="{BB962C8B-B14F-4D97-AF65-F5344CB8AC3E}">
        <p14:creationId xmlns:p14="http://schemas.microsoft.com/office/powerpoint/2010/main" val="30323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Signaled:  fishermen communication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Sink:  nets and boats too small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</a:rPr>
              <a:t>8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‘Lord’ – (v.5, ‘Master’)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Peter … fell at Lord’s knees, ‘Depart…’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Ex.20:9, Israel;  Jg.13:22, Manoah…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Miracle invaded Peter’s turf:  fishing</a:t>
            </a:r>
          </a:p>
        </p:txBody>
      </p:sp>
    </p:spTree>
    <p:extLst>
      <p:ext uri="{BB962C8B-B14F-4D97-AF65-F5344CB8AC3E}">
        <p14:creationId xmlns:p14="http://schemas.microsoft.com/office/powerpoint/2010/main" val="26943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Astonished: ‘surround; take hold of completely; seize, come upon – </a:t>
            </a:r>
            <a:r>
              <a:rPr lang="en-US" altLang="en-US" sz="3100" i="1" dirty="0">
                <a:solidFill>
                  <a:schemeClr val="bg1"/>
                </a:solidFill>
              </a:rPr>
              <a:t>amazement seized him.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10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Partners (in business) with Simon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 not fear (</a:t>
            </a:r>
            <a:r>
              <a:rPr lang="en-US" altLang="en-US" sz="3100" i="1" dirty="0">
                <a:solidFill>
                  <a:schemeClr val="bg1"/>
                </a:solidFill>
              </a:rPr>
              <a:t>stop being afraid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Best catch of all – people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Walked away from the greatest catch . . .</a:t>
            </a:r>
          </a:p>
          <a:p>
            <a:pPr marL="914400" lvl="1" indent="-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1.   </a:t>
            </a:r>
            <a:r>
              <a:rPr lang="en-US" altLang="en-US" sz="3100" i="1" dirty="0">
                <a:solidFill>
                  <a:srgbClr val="CCFFFF"/>
                </a:solidFill>
              </a:rPr>
              <a:t>Already believed on Him as Messiah, </a:t>
            </a:r>
            <a:r>
              <a:rPr lang="en-US" altLang="en-US" dirty="0">
                <a:solidFill>
                  <a:schemeClr val="bg1"/>
                </a:solidFill>
              </a:rPr>
              <a:t>Jn.1:35ff.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914400" lvl="1" indent="-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2.   </a:t>
            </a:r>
            <a:r>
              <a:rPr lang="en-US" altLang="en-US" sz="3100" i="1" dirty="0">
                <a:solidFill>
                  <a:srgbClr val="CCFFFF"/>
                </a:solidFill>
              </a:rPr>
              <a:t>Had become His companions without leaving jobs,</a:t>
            </a:r>
            <a:r>
              <a:rPr lang="en-US" altLang="en-US" sz="3100" i="1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Mt.4:18-22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3.   </a:t>
            </a:r>
            <a:r>
              <a:rPr lang="en-US" altLang="en-US" sz="3100" i="1" dirty="0">
                <a:solidFill>
                  <a:srgbClr val="CCFFFF"/>
                </a:solidFill>
              </a:rPr>
              <a:t>Now, they forsake all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Huge catch would supply needs of their families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AF2677-091B-40BC-9662-DFE5D2B76FA5}"/>
              </a:ext>
            </a:extLst>
          </p:cNvPr>
          <p:cNvSpPr/>
          <p:nvPr/>
        </p:nvSpPr>
        <p:spPr>
          <a:xfrm>
            <a:off x="1385740" y="4166647"/>
            <a:ext cx="6466788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Only he who leaves all can gain all</a:t>
            </a:r>
          </a:p>
        </p:txBody>
      </p:sp>
    </p:spTree>
    <p:extLst>
      <p:ext uri="{BB962C8B-B14F-4D97-AF65-F5344CB8AC3E}">
        <p14:creationId xmlns:p14="http://schemas.microsoft.com/office/powerpoint/2010/main" val="159185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069159" y="1066800"/>
            <a:ext cx="7094456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3600" kern="0" dirty="0">
                <a:solidFill>
                  <a:srgbClr val="FFFF99"/>
                </a:solidFill>
                <a:latin typeface="Arial"/>
              </a:rPr>
              <a:t>The promise </a:t>
            </a:r>
            <a:r>
              <a:rPr lang="en-US" sz="3600" kern="0" dirty="0">
                <a:solidFill>
                  <a:schemeClr val="bg1"/>
                </a:solidFill>
                <a:latin typeface="Arial"/>
              </a:rPr>
              <a:t>(4)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3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“For a catch”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121789"/>
            <a:ext cx="8229600" cy="502448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After a long night…yet Peter drops net at His command…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Experienced fishermen knew it was hope-less, but…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‘Sinful man’ (8).   1 Tim.1:15</a:t>
            </a:r>
          </a:p>
        </p:txBody>
      </p:sp>
    </p:spTree>
    <p:extLst>
      <p:ext uri="{BB962C8B-B14F-4D97-AF65-F5344CB8AC3E}">
        <p14:creationId xmlns:p14="http://schemas.microsoft.com/office/powerpoint/2010/main" val="6816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413838" y="716438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The promise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C32381-607B-4C77-B140-46EEC69BDFE2}"/>
              </a:ext>
            </a:extLst>
          </p:cNvPr>
          <p:cNvSpPr/>
          <p:nvPr/>
        </p:nvSpPr>
        <p:spPr>
          <a:xfrm>
            <a:off x="1070727" y="1454864"/>
            <a:ext cx="7094456" cy="1450157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en-US" sz="3600" kern="0" dirty="0">
                <a:solidFill>
                  <a:srgbClr val="FFFF99"/>
                </a:solidFill>
                <a:latin typeface="Arial"/>
              </a:rPr>
              <a:t>Launch out into the deep </a:t>
            </a:r>
            <a:r>
              <a:rPr lang="en-US" sz="3600" kern="0" dirty="0">
                <a:solidFill>
                  <a:schemeClr val="bg1"/>
                </a:solidFill>
                <a:latin typeface="Arial"/>
              </a:rPr>
              <a:t>(4)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5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 where the fish are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121788"/>
            <a:ext cx="8229600" cy="521302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Depth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Mt.13:5, stony soil: 20-21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 not be a shallow disciple in . . .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Commitment, </a:t>
            </a:r>
            <a:r>
              <a:rPr lang="en-US" altLang="en-US" sz="3100" dirty="0">
                <a:solidFill>
                  <a:schemeClr val="bg1"/>
                </a:solidFill>
              </a:rPr>
              <a:t>Rv.3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Knowledge,</a:t>
            </a:r>
            <a:r>
              <a:rPr lang="en-US" altLang="en-US" sz="3100" dirty="0">
                <a:solidFill>
                  <a:schemeClr val="bg1"/>
                </a:solidFill>
              </a:rPr>
              <a:t> Ep.3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18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may be able to comprehend with all the saints what is the width and length and depth and height—</a:t>
            </a:r>
            <a:r>
              <a:rPr lang="en-US" altLang="en-US" sz="3100" baseline="30000" dirty="0">
                <a:solidFill>
                  <a:schemeClr val="bg1"/>
                </a:solidFill>
              </a:rPr>
              <a:t>19 </a:t>
            </a:r>
            <a:r>
              <a:rPr lang="en-US" altLang="en-US" sz="3100" dirty="0">
                <a:solidFill>
                  <a:srgbClr val="FFFFCC"/>
                </a:solidFill>
              </a:rPr>
              <a:t>to know the love of Christ which passes knowledge; that you may be filled with all the fullness of God.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Depth requires . . .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121788"/>
            <a:ext cx="8229600" cy="521302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Study</a:t>
            </a:r>
            <a:r>
              <a:rPr lang="en-US" altLang="en-US" sz="3100" dirty="0">
                <a:solidFill>
                  <a:schemeClr val="bg1"/>
                </a:solidFill>
              </a:rPr>
              <a:t> – dig deep.  2 Tim.2:15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Submission</a:t>
            </a:r>
            <a:r>
              <a:rPr lang="en-US" altLang="en-US" sz="3100" dirty="0">
                <a:solidFill>
                  <a:schemeClr val="bg1"/>
                </a:solidFill>
              </a:rPr>
              <a:t> – 1 Tim.1:15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Scrutiny</a:t>
            </a:r>
            <a:r>
              <a:rPr lang="en-US" altLang="en-US" sz="3100" dirty="0">
                <a:solidFill>
                  <a:schemeClr val="bg1"/>
                </a:solidFill>
              </a:rPr>
              <a:t> – 1 Co.11:28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Sanctification</a:t>
            </a:r>
            <a:r>
              <a:rPr lang="en-US" altLang="en-US" sz="3100" dirty="0">
                <a:solidFill>
                  <a:schemeClr val="bg1"/>
                </a:solidFill>
              </a:rPr>
              <a:t> – Jn.17:17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Steadfastness</a:t>
            </a:r>
            <a:r>
              <a:rPr lang="en-US" altLang="en-US" sz="3100" dirty="0">
                <a:solidFill>
                  <a:schemeClr val="bg1"/>
                </a:solidFill>
              </a:rPr>
              <a:t> – 1 Co.15:58.  Fishermen are patient…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413838" y="716438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The promise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C32381-607B-4C77-B140-46EEC69BDFE2}"/>
              </a:ext>
            </a:extLst>
          </p:cNvPr>
          <p:cNvSpPr/>
          <p:nvPr/>
        </p:nvSpPr>
        <p:spPr>
          <a:xfrm>
            <a:off x="1070727" y="2133592"/>
            <a:ext cx="7094456" cy="1450157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lang="en-US" sz="3600" kern="0" dirty="0">
                <a:solidFill>
                  <a:srgbClr val="FFFF99"/>
                </a:solidFill>
                <a:latin typeface="Arial"/>
              </a:rPr>
              <a:t>Fishers for men </a:t>
            </a:r>
            <a:r>
              <a:rPr lang="en-US" sz="3600" kern="0" dirty="0">
                <a:solidFill>
                  <a:schemeClr val="bg1"/>
                </a:solidFill>
                <a:latin typeface="Arial"/>
              </a:rPr>
              <a:t>(5-10)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76BBBDE-FB9A-47A7-AE2F-9257C7804FE0}"/>
              </a:ext>
            </a:extLst>
          </p:cNvPr>
          <p:cNvSpPr/>
          <p:nvPr/>
        </p:nvSpPr>
        <p:spPr>
          <a:xfrm>
            <a:off x="2415406" y="1415594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Launch out into the deep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148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Fishers worked all night –</a:t>
            </a:r>
            <a:br>
              <a:rPr lang="en-US" altLang="en-US" sz="3400" dirty="0">
                <a:solidFill>
                  <a:srgbClr val="CCFFCC"/>
                </a:solidFill>
              </a:rPr>
            </a:br>
            <a:r>
              <a:rPr lang="en-US" altLang="en-US" sz="3400" dirty="0">
                <a:solidFill>
                  <a:srgbClr val="CCFFCC"/>
                </a:solidFill>
              </a:rPr>
              <a:t>caught nothing (5)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319753"/>
            <a:ext cx="8229600" cy="501505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we work to catch souls, we are a success if we catch nothing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400" dirty="0">
                <a:solidFill>
                  <a:srgbClr val="CCFFCC"/>
                </a:solidFill>
              </a:rPr>
              <a:t>6: what is success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“They caught a boatload of fish”??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Correct answer: they obeyed the Lord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They obeyed even if the command seemed foolish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Preaching in synagogues, Lk.4:43-44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Now, near the Lake of Gennesaret…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413838" y="716438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The promise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C32381-607B-4C77-B140-46EEC69BDFE2}"/>
              </a:ext>
            </a:extLst>
          </p:cNvPr>
          <p:cNvSpPr/>
          <p:nvPr/>
        </p:nvSpPr>
        <p:spPr>
          <a:xfrm>
            <a:off x="1070727" y="2856323"/>
            <a:ext cx="7094456" cy="1472145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The catcher </a:t>
            </a:r>
            <a:r>
              <a:rPr lang="en-US" sz="3600" kern="0" dirty="0">
                <a:solidFill>
                  <a:srgbClr val="FFFF99"/>
                </a:solidFill>
                <a:latin typeface="Arial"/>
              </a:rPr>
              <a:t>is caught, </a:t>
            </a:r>
            <a:r>
              <a:rPr lang="en-US" sz="3600" kern="0" dirty="0">
                <a:solidFill>
                  <a:schemeClr val="bg1"/>
                </a:solidFill>
                <a:latin typeface="Arial"/>
              </a:rPr>
              <a:t>(8-9)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76BBBDE-FB9A-47A7-AE2F-9257C7804FE0}"/>
              </a:ext>
            </a:extLst>
          </p:cNvPr>
          <p:cNvSpPr/>
          <p:nvPr/>
        </p:nvSpPr>
        <p:spPr>
          <a:xfrm>
            <a:off x="2415406" y="1415594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Launch out into the deep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D88D08-37C0-4C4E-A850-255975067504}"/>
              </a:ext>
            </a:extLst>
          </p:cNvPr>
          <p:cNvSpPr/>
          <p:nvPr/>
        </p:nvSpPr>
        <p:spPr>
          <a:xfrm>
            <a:off x="2407547" y="2133600"/>
            <a:ext cx="4405098" cy="5561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Fishers for men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163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Peter’s progress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102935"/>
            <a:ext cx="8229600" cy="501505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Familiarity with the </a:t>
            </a:r>
            <a:r>
              <a:rPr lang="en-US" altLang="en-US" sz="3100" dirty="0">
                <a:solidFill>
                  <a:srgbClr val="FFC000"/>
                </a:solidFill>
              </a:rPr>
              <a:t>Teacher</a:t>
            </a:r>
            <a:r>
              <a:rPr lang="en-US" altLang="en-US" sz="3100" dirty="0">
                <a:solidFill>
                  <a:schemeClr val="bg1"/>
                </a:solidFill>
              </a:rPr>
              <a:t> (3)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Faith in the </a:t>
            </a:r>
            <a:r>
              <a:rPr lang="en-US" altLang="en-US" sz="3100" dirty="0">
                <a:solidFill>
                  <a:srgbClr val="FFC000"/>
                </a:solidFill>
              </a:rPr>
              <a:t>Master</a:t>
            </a:r>
            <a:r>
              <a:rPr lang="en-US" altLang="en-US" sz="3100" dirty="0">
                <a:solidFill>
                  <a:schemeClr val="bg1"/>
                </a:solidFill>
              </a:rPr>
              <a:t> (5)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Fear before the </a:t>
            </a:r>
            <a:r>
              <a:rPr lang="en-US" altLang="en-US" sz="3100" dirty="0">
                <a:solidFill>
                  <a:srgbClr val="FFC000"/>
                </a:solidFill>
              </a:rPr>
              <a:t>Lord</a:t>
            </a:r>
            <a:r>
              <a:rPr lang="en-US" altLang="en-US" sz="3100" dirty="0">
                <a:solidFill>
                  <a:schemeClr val="bg1"/>
                </a:solidFill>
              </a:rPr>
              <a:t> (8)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6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Peter’s struggles (8-9)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319753"/>
            <a:ext cx="8229600" cy="501505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Seized with fear, amazement, awe (as 4:36)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and humility.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11: they leave it all behind.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Being caught is better than catching.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Only other alternative – 2 Tim.2:26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so wedded to work, family, recreation that they do not follow Jesus.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Lk.18:28, all apostles</a:t>
            </a:r>
          </a:p>
        </p:txBody>
      </p:sp>
    </p:spTree>
    <p:extLst>
      <p:ext uri="{BB962C8B-B14F-4D97-AF65-F5344CB8AC3E}">
        <p14:creationId xmlns:p14="http://schemas.microsoft.com/office/powerpoint/2010/main" val="390789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113043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Acts 2:…41, first casting of the net…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319753"/>
            <a:ext cx="8229600" cy="501505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People on Pentecost did what Peter and partners did –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Listened when Lord speak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Labored when He commanded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Believed what He promised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Followed where He went</a:t>
            </a:r>
          </a:p>
        </p:txBody>
      </p:sp>
    </p:spTree>
    <p:extLst>
      <p:ext uri="{BB962C8B-B14F-4D97-AF65-F5344CB8AC3E}">
        <p14:creationId xmlns:p14="http://schemas.microsoft.com/office/powerpoint/2010/main" val="30047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91066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The biggest catch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1046375"/>
            <a:ext cx="8229600" cy="501505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Lk.5:6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Ac.2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BUT Lk.5:11 – Jesus hooked the fishermen – they forsook all, followed Him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Their spiritual fishing would catch innumerable souls</a:t>
            </a:r>
          </a:p>
        </p:txBody>
      </p:sp>
    </p:spTree>
    <p:extLst>
      <p:ext uri="{BB962C8B-B14F-4D97-AF65-F5344CB8AC3E}">
        <p14:creationId xmlns:p14="http://schemas.microsoft.com/office/powerpoint/2010/main" val="2275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3EFF84BB-8EA1-4A27-B278-26F455312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722" y="311077"/>
            <a:ext cx="6246367" cy="6254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D2E82F8-0E13-41C2-8062-04560A1C006B}"/>
              </a:ext>
            </a:extLst>
          </p:cNvPr>
          <p:cNvSpPr/>
          <p:nvPr/>
        </p:nvSpPr>
        <p:spPr>
          <a:xfrm>
            <a:off x="301656" y="311077"/>
            <a:ext cx="2570211" cy="625468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en-US" sz="2800" dirty="0"/>
              <a:t>Lake of Gennesaret</a:t>
            </a:r>
          </a:p>
          <a:p>
            <a:pPr algn="ctr">
              <a:spcAft>
                <a:spcPts val="300"/>
              </a:spcAft>
            </a:pPr>
            <a:endParaRPr lang="en-US" sz="2800" dirty="0"/>
          </a:p>
          <a:p>
            <a:pPr algn="ctr">
              <a:spcAft>
                <a:spcPts val="300"/>
              </a:spcAft>
            </a:pPr>
            <a:r>
              <a:rPr lang="en-US" sz="2800" dirty="0"/>
              <a:t>Sea of Tiberias</a:t>
            </a:r>
          </a:p>
          <a:p>
            <a:pPr algn="ctr">
              <a:spcAft>
                <a:spcPts val="300"/>
              </a:spcAft>
            </a:pPr>
            <a:endParaRPr lang="en-US" sz="2800" dirty="0"/>
          </a:p>
          <a:p>
            <a:pPr algn="ctr">
              <a:spcAft>
                <a:spcPts val="300"/>
              </a:spcAft>
            </a:pPr>
            <a:r>
              <a:rPr lang="en-US" sz="2800" dirty="0"/>
              <a:t>Sea of Galilee</a:t>
            </a:r>
          </a:p>
          <a:p>
            <a:pPr algn="ctr">
              <a:spcAft>
                <a:spcPts val="300"/>
              </a:spcAft>
            </a:pPr>
            <a:endParaRPr lang="en-US" sz="2800" dirty="0"/>
          </a:p>
          <a:p>
            <a:pPr algn="ctr">
              <a:spcAft>
                <a:spcPts val="300"/>
              </a:spcAft>
            </a:pPr>
            <a:r>
              <a:rPr lang="en-US" sz="2800" dirty="0"/>
              <a:t>In Jesus’ day, nine townships clustered around shores</a:t>
            </a:r>
          </a:p>
        </p:txBody>
      </p:sp>
    </p:spTree>
    <p:extLst>
      <p:ext uri="{BB962C8B-B14F-4D97-AF65-F5344CB8AC3E}">
        <p14:creationId xmlns:p14="http://schemas.microsoft.com/office/powerpoint/2010/main" val="344759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Multitude pressed about Him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Eager crowd was common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What He </a:t>
            </a:r>
            <a:r>
              <a:rPr lang="en-US" altLang="en-US" sz="3100" dirty="0">
                <a:solidFill>
                  <a:srgbClr val="CCFFCC"/>
                </a:solidFill>
              </a:rPr>
              <a:t>said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How</a:t>
            </a:r>
            <a:r>
              <a:rPr lang="en-US" altLang="en-US" sz="3100" dirty="0">
                <a:solidFill>
                  <a:schemeClr val="bg1"/>
                </a:solidFill>
              </a:rPr>
              <a:t> He said it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What He </a:t>
            </a:r>
            <a:r>
              <a:rPr lang="en-US" altLang="en-US" sz="3100" dirty="0">
                <a:solidFill>
                  <a:srgbClr val="CCFFCC"/>
                </a:solidFill>
              </a:rPr>
              <a:t>did  </a:t>
            </a:r>
            <a:r>
              <a:rPr lang="en-US" altLang="en-US" sz="3100" dirty="0">
                <a:solidFill>
                  <a:schemeClr val="bg1"/>
                </a:solidFill>
              </a:rPr>
              <a:t>(Mk.12:37)</a:t>
            </a:r>
          </a:p>
          <a:p>
            <a:pPr marL="914400" lvl="2" indent="-9144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 hear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424938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Two boats – one became portable pulpit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Nets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Hook:</a:t>
            </a:r>
            <a:r>
              <a:rPr lang="en-US" altLang="en-US" sz="3100" dirty="0">
                <a:solidFill>
                  <a:schemeClr val="bg1"/>
                </a:solidFill>
              </a:rPr>
              <a:t>  Mt.17:27 (Temple tax).   Am.4:2, used on Israel.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Fishing spears:  </a:t>
            </a:r>
            <a:r>
              <a:rPr lang="en-US" altLang="en-US" sz="3100" dirty="0">
                <a:solidFill>
                  <a:schemeClr val="bg1"/>
                </a:solidFill>
              </a:rPr>
              <a:t>Job 41:7: depicted in Egyptian inscriptions.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Dragnet (drawnet): </a:t>
            </a:r>
            <a:r>
              <a:rPr lang="en-US" altLang="en-US" sz="3100" dirty="0">
                <a:solidFill>
                  <a:schemeClr val="bg1"/>
                </a:solidFill>
              </a:rPr>
              <a:t>Mt.13:47-48.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Hand net (casting net) </a:t>
            </a:r>
            <a:r>
              <a:rPr lang="en-US" altLang="en-US" sz="3100" dirty="0">
                <a:solidFill>
                  <a:schemeClr val="bg1"/>
                </a:solidFill>
              </a:rPr>
              <a:t>Mk.1:16-17.  Circular form, about 15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  <a:r>
              <a:rPr lang="en-US" altLang="en-US" sz="3100" dirty="0">
                <a:solidFill>
                  <a:schemeClr val="bg1"/>
                </a:solidFill>
              </a:rPr>
              <a:t> diameter, with lead sinkers. 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Creator of universe borrowed a boat . . .</a:t>
            </a:r>
          </a:p>
          <a:p>
            <a:pPr lvl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womb…donkey….room…tomb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Jesus had already renamed Simon (Jn.1:42)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Mk.1:16-18</a:t>
            </a:r>
          </a:p>
          <a:p>
            <a:pPr lvl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Lk.4:38-39</a:t>
            </a:r>
          </a:p>
          <a:p>
            <a:pPr marL="0" lvl="1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Jesus sat and taught (as audience usually sat, 4:20)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8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“your” </a:t>
            </a:r>
            <a:r>
              <a:rPr lang="en-US" altLang="en-US" sz="2900" dirty="0">
                <a:solidFill>
                  <a:srgbClr val="CCFFCC"/>
                </a:solidFill>
              </a:rPr>
              <a:t>(plural) </a:t>
            </a:r>
            <a:r>
              <a:rPr lang="en-US" altLang="en-US" sz="3100" dirty="0">
                <a:solidFill>
                  <a:schemeClr val="bg1"/>
                </a:solidFill>
              </a:rPr>
              <a:t>nets – hired men, Mk.1:20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Was Lord paying rent?  Concerned for </a:t>
            </a:r>
            <a:r>
              <a:rPr lang="en-US" altLang="en-US" sz="3100" dirty="0" err="1">
                <a:solidFill>
                  <a:schemeClr val="bg1"/>
                </a:solidFill>
              </a:rPr>
              <a:t>disap</a:t>
            </a:r>
            <a:r>
              <a:rPr lang="en-US" altLang="en-US" sz="3100" dirty="0">
                <a:solidFill>
                  <a:schemeClr val="bg1"/>
                </a:solidFill>
              </a:rPr>
              <a:t>-pointed fishermen?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Does a carpenter know more about fishing than professional fishermen?  </a:t>
            </a:r>
          </a:p>
          <a:p>
            <a:pPr lvl="1">
              <a:lnSpc>
                <a:spcPct val="90000"/>
              </a:lnSpc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 orders Peter to . . . 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An unlikely place </a:t>
            </a:r>
            <a:r>
              <a:rPr lang="en-US" altLang="en-US" sz="3100" dirty="0">
                <a:solidFill>
                  <a:schemeClr val="bg1"/>
                </a:solidFill>
              </a:rPr>
              <a:t>(deep water)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At wrong time </a:t>
            </a:r>
            <a:r>
              <a:rPr lang="en-US" altLang="en-US" sz="3100" dirty="0">
                <a:solidFill>
                  <a:schemeClr val="bg1"/>
                </a:solidFill>
              </a:rPr>
              <a:t>(near noon?) </a:t>
            </a:r>
          </a:p>
        </p:txBody>
      </p:sp>
    </p:spTree>
    <p:extLst>
      <p:ext uri="{BB962C8B-B14F-4D97-AF65-F5344CB8AC3E}">
        <p14:creationId xmlns:p14="http://schemas.microsoft.com/office/powerpoint/2010/main" val="37205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Peter has stayed with Jesus in the boat as He preached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Peter ‘knew’ this plan would not work: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Day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Fish are not ‘biting’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Peter shows respect: </a:t>
            </a:r>
            <a:r>
              <a:rPr lang="en-US" altLang="en-US" sz="3100" i="1" dirty="0">
                <a:solidFill>
                  <a:srgbClr val="FFFF99"/>
                </a:solidFill>
              </a:rPr>
              <a:t>Master</a:t>
            </a:r>
            <a:r>
              <a:rPr lang="en-US" altLang="en-US" sz="3100" i="1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(6x in Luke) – One whose orders must be obeyed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Peter will trust and obey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08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908" y="848411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Miracle: He caused this result at this moment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Great number…net breaking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Jn.21:…11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Reveals –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Omniscience.</a:t>
            </a:r>
            <a:r>
              <a:rPr lang="en-US" altLang="en-US" sz="3100" dirty="0">
                <a:solidFill>
                  <a:schemeClr val="bg1"/>
                </a:solidFill>
              </a:rPr>
              <a:t>   Jn.1:47-49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Omnipotence.  </a:t>
            </a:r>
            <a:r>
              <a:rPr lang="en-US" altLang="en-US" sz="3100" dirty="0">
                <a:solidFill>
                  <a:schemeClr val="bg1"/>
                </a:solidFill>
              </a:rPr>
              <a:t>Mt.17:27</a:t>
            </a:r>
          </a:p>
        </p:txBody>
      </p:sp>
    </p:spTree>
    <p:extLst>
      <p:ext uri="{BB962C8B-B14F-4D97-AF65-F5344CB8AC3E}">
        <p14:creationId xmlns:p14="http://schemas.microsoft.com/office/powerpoint/2010/main" val="390615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948</Words>
  <Application>Microsoft Office PowerPoint</Application>
  <PresentationFormat>On-screen Show (4:3)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Verdana</vt:lpstr>
      <vt:lpstr>Wingdings</vt:lpstr>
      <vt:lpstr>1_Default Design</vt:lpstr>
      <vt:lpstr>1_Default Design</vt:lpstr>
      <vt:lpstr>                </vt:lpstr>
      <vt:lpstr>1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9</vt:lpstr>
      <vt:lpstr>11</vt:lpstr>
      <vt:lpstr>PowerPoint Presentation</vt:lpstr>
      <vt:lpstr>“For a catch”</vt:lpstr>
      <vt:lpstr>PowerPoint Presentation</vt:lpstr>
      <vt:lpstr>Go where the fish are</vt:lpstr>
      <vt:lpstr>Depth requires . . .</vt:lpstr>
      <vt:lpstr>PowerPoint Presentation</vt:lpstr>
      <vt:lpstr>Fishers worked all night – caught nothing (5)</vt:lpstr>
      <vt:lpstr>PowerPoint Presentation</vt:lpstr>
      <vt:lpstr>Peter’s progress</vt:lpstr>
      <vt:lpstr>Peter’s struggles (8-9)</vt:lpstr>
      <vt:lpstr>Acts 2:…41, first casting of the net…</vt:lpstr>
      <vt:lpstr>The biggest catch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30</cp:revision>
  <dcterms:created xsi:type="dcterms:W3CDTF">2006-09-08T19:51:33Z</dcterms:created>
  <dcterms:modified xsi:type="dcterms:W3CDTF">2022-02-12T19:45:42Z</dcterms:modified>
</cp:coreProperties>
</file>