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7" r:id="rId1"/>
    <p:sldMasterId id="2147483660" r:id="rId2"/>
  </p:sldMasterIdLst>
  <p:sldIdLst>
    <p:sldId id="582" r:id="rId3"/>
    <p:sldId id="619" r:id="rId4"/>
    <p:sldId id="651" r:id="rId5"/>
    <p:sldId id="640" r:id="rId6"/>
    <p:sldId id="618" r:id="rId7"/>
    <p:sldId id="641" r:id="rId8"/>
    <p:sldId id="574" r:id="rId9"/>
    <p:sldId id="642" r:id="rId10"/>
    <p:sldId id="643" r:id="rId11"/>
    <p:sldId id="644" r:id="rId12"/>
    <p:sldId id="645" r:id="rId13"/>
    <p:sldId id="646" r:id="rId14"/>
    <p:sldId id="647" r:id="rId15"/>
    <p:sldId id="648" r:id="rId16"/>
    <p:sldId id="627" r:id="rId17"/>
    <p:sldId id="649" r:id="rId18"/>
    <p:sldId id="650" r:id="rId19"/>
    <p:sldId id="628" r:id="rId2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9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FF"/>
    <a:srgbClr val="FFFFCC"/>
    <a:srgbClr val="FFFF99"/>
    <a:srgbClr val="CCFFCC"/>
    <a:srgbClr val="CC3300"/>
    <a:srgbClr val="0000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howGuides="1">
      <p:cViewPr varScale="1">
        <p:scale>
          <a:sx n="82" d="100"/>
          <a:sy n="82" d="100"/>
        </p:scale>
        <p:origin x="1474" y="72"/>
      </p:cViewPr>
      <p:guideLst>
        <p:guide orient="horz" pos="2160"/>
        <p:guide pos="2904"/>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710015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970934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347585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778065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4916671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2857690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2010954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3218048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9371478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3482343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8790352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563581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27997883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10270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0185933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7304893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6602222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4759032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146861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6402365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541450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38717954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3334096582"/>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endParaRPr lang="en-US" altLang="en-US"/>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942018814"/>
      </p:ext>
    </p:extLst>
  </p:cSld>
  <p:clrMap bg1="lt1" tx1="dk1" bg2="lt2" tx2="dk2" accent1="accent1" accent2="accent2" accent3="accent3" accent4="accent4" accent5="accent5" accent6="accent6" hlink="hlink" folHlink="folHlink"/>
  <p:sldLayoutIdLst>
    <p:sldLayoutId id="214748381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br>
              <a:rPr lang="en-US" altLang="en-US" sz="2400"/>
            </a:br>
            <a:br>
              <a:rPr lang="en-US" altLang="en-US" sz="2400"/>
            </a:br>
            <a:br>
              <a:rPr lang="en-US" altLang="en-US" sz="2400"/>
            </a:br>
            <a:br>
              <a:rPr lang="en-US" altLang="en-US" sz="2400"/>
            </a:br>
            <a:br>
              <a:rPr lang="en-US" altLang="en-US" sz="2400"/>
            </a:br>
            <a:br>
              <a:rPr lang="en-US" altLang="en-US" sz="2400"/>
            </a:br>
            <a:br>
              <a:rPr lang="en-US" altLang="en-US" sz="2400"/>
            </a:br>
            <a:br>
              <a:rPr lang="en-US" altLang="en-US" sz="2400"/>
            </a:br>
            <a:br>
              <a:rPr lang="en-US" altLang="en-US" sz="2400"/>
            </a:br>
            <a:br>
              <a:rPr lang="en-US" altLang="en-US" sz="2400"/>
            </a:br>
            <a:br>
              <a:rPr lang="en-US" altLang="en-US" sz="2400"/>
            </a:br>
            <a:br>
              <a:rPr lang="en-US" altLang="en-US" sz="2400"/>
            </a:br>
            <a:br>
              <a:rPr lang="en-US" altLang="en-US" sz="2400"/>
            </a:br>
            <a:br>
              <a:rPr lang="en-US" altLang="en-US" sz="2400"/>
            </a:br>
            <a:br>
              <a:rPr lang="en-US" altLang="en-US" sz="2400"/>
            </a:br>
            <a:br>
              <a:rPr lang="en-US" altLang="en-US" sz="2400"/>
            </a:br>
            <a:endParaRPr lang="en-US" altLang="en-US" sz="2400">
              <a:solidFill>
                <a:srgbClr val="C00000"/>
              </a:solidFill>
            </a:endParaRPr>
          </a:p>
        </p:txBody>
      </p:sp>
      <p:sp>
        <p:nvSpPr>
          <p:cNvPr id="3" name="Rectangle: Rounded Corners 2">
            <a:extLst>
              <a:ext uri="{FF2B5EF4-FFF2-40B4-BE49-F238E27FC236}">
                <a16:creationId xmlns:a16="http://schemas.microsoft.com/office/drawing/2014/main" id="{667B03C3-8FEC-405C-A27E-5426D756EB28}"/>
              </a:ext>
            </a:extLst>
          </p:cNvPr>
          <p:cNvSpPr/>
          <p:nvPr/>
        </p:nvSpPr>
        <p:spPr>
          <a:xfrm>
            <a:off x="1659113" y="1018094"/>
            <a:ext cx="5910610" cy="1470026"/>
          </a:xfrm>
          <a:prstGeom prst="roundRect">
            <a:avLst/>
          </a:prstGeom>
          <a:solidFill>
            <a:schemeClr val="tx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CCFFFF"/>
                </a:solidFill>
              </a:rPr>
              <a:t>The Glorious Church</a:t>
            </a:r>
            <a:endParaRPr lang="en-US" sz="2800" dirty="0">
              <a:solidFill>
                <a:schemeClr val="bg1"/>
              </a:solidFill>
            </a:endParaRPr>
          </a:p>
        </p:txBody>
      </p:sp>
    </p:spTree>
    <p:extLst>
      <p:ext uri="{BB962C8B-B14F-4D97-AF65-F5344CB8AC3E}">
        <p14:creationId xmlns:p14="http://schemas.microsoft.com/office/powerpoint/2010/main" val="3032321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76200"/>
            <a:ext cx="8229600" cy="1130430"/>
          </a:xfrm>
        </p:spPr>
        <p:txBody>
          <a:bodyPr/>
          <a:lstStyle/>
          <a:p>
            <a:r>
              <a:rPr lang="en-US" altLang="en-US" sz="3400" dirty="0">
                <a:solidFill>
                  <a:schemeClr val="bg1"/>
                </a:solidFill>
              </a:rPr>
              <a:t>Sanctifying and cleansing are simultaneous – in progress since Ac.2</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72357" y="1423447"/>
            <a:ext cx="8488836" cy="4722828"/>
          </a:xfrm>
        </p:spPr>
        <p:txBody>
          <a:bodyPr/>
          <a:lstStyle/>
          <a:p>
            <a:pPr>
              <a:lnSpc>
                <a:spcPct val="90000"/>
              </a:lnSpc>
              <a:spcBef>
                <a:spcPts val="600"/>
              </a:spcBef>
              <a:spcAft>
                <a:spcPts val="300"/>
              </a:spcAft>
              <a:buFont typeface="Wingdings" panose="05000000000000000000" pitchFamily="2" charset="2"/>
              <a:buChar char="§"/>
            </a:pPr>
            <a:r>
              <a:rPr lang="en-US" sz="3100" dirty="0">
                <a:solidFill>
                  <a:srgbClr val="FFFFCC"/>
                </a:solidFill>
              </a:rPr>
              <a:t>“Baptism is a washing with water.  It was the washing with water with which Paul’s readers as Christians were familiar, and which could not fail to occur to them as the washing intended.   Besides, nothing more is here attributed to baptism than is attributed to it in many other passages of the word of God.   Cf. particularly Ac.22:16…   There can be little doubt, therefore, that by ‘the washing with water,’ the apostle meant baptism” </a:t>
            </a:r>
            <a:br>
              <a:rPr lang="en-US" dirty="0">
                <a:solidFill>
                  <a:schemeClr val="bg1"/>
                </a:solidFill>
              </a:rPr>
            </a:br>
            <a:r>
              <a:rPr lang="en-US" sz="2400" dirty="0">
                <a:solidFill>
                  <a:schemeClr val="bg1"/>
                </a:solidFill>
              </a:rPr>
              <a:t>– Chas. Hodge, Commentary on Eph., 319.</a:t>
            </a:r>
            <a:endParaRPr lang="en-US" altLang="en-US" sz="3100" dirty="0">
              <a:solidFill>
                <a:schemeClr val="bg1"/>
              </a:solidFill>
            </a:endParaRPr>
          </a:p>
        </p:txBody>
      </p:sp>
    </p:spTree>
    <p:extLst>
      <p:ext uri="{BB962C8B-B14F-4D97-AF65-F5344CB8AC3E}">
        <p14:creationId xmlns:p14="http://schemas.microsoft.com/office/powerpoint/2010/main" val="19664670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76200"/>
            <a:ext cx="8229600" cy="1130430"/>
          </a:xfrm>
        </p:spPr>
        <p:txBody>
          <a:bodyPr/>
          <a:lstStyle/>
          <a:p>
            <a:r>
              <a:rPr lang="en-US" altLang="en-US" sz="3400" dirty="0">
                <a:solidFill>
                  <a:srgbClr val="FFFF00"/>
                </a:solidFill>
              </a:rPr>
              <a:t>Objection:</a:t>
            </a:r>
            <a:br>
              <a:rPr lang="en-US" altLang="en-US" sz="3400" dirty="0">
                <a:solidFill>
                  <a:srgbClr val="FFFF00"/>
                </a:solidFill>
              </a:rPr>
            </a:br>
            <a:r>
              <a:rPr lang="en-US" altLang="en-US" sz="3400" dirty="0">
                <a:solidFill>
                  <a:srgbClr val="FFFF00"/>
                </a:solidFill>
              </a:rPr>
              <a:t>“But the church is cleansed, not sinners”</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72357" y="1423447"/>
            <a:ext cx="8488836" cy="4722828"/>
          </a:xfrm>
        </p:spPr>
        <p:txBody>
          <a:bodyPr/>
          <a:lstStyle/>
          <a:p>
            <a:pPr>
              <a:lnSpc>
                <a:spcPct val="90000"/>
              </a:lnSpc>
              <a:spcBef>
                <a:spcPts val="600"/>
              </a:spcBef>
              <a:spcAft>
                <a:spcPts val="800"/>
              </a:spcAft>
              <a:buFont typeface="Wingdings" panose="05000000000000000000" pitchFamily="2" charset="2"/>
              <a:buChar char="§"/>
            </a:pPr>
            <a:r>
              <a:rPr lang="en-US" altLang="en-US" sz="3100" u="sng" dirty="0">
                <a:solidFill>
                  <a:schemeClr val="bg1"/>
                </a:solidFill>
              </a:rPr>
              <a:t>Truth</a:t>
            </a:r>
            <a:r>
              <a:rPr lang="en-US" altLang="en-US" sz="3100" dirty="0">
                <a:solidFill>
                  <a:schemeClr val="bg1"/>
                </a:solidFill>
              </a:rPr>
              <a:t>: He cleanses the church by cleansing the material.</a:t>
            </a:r>
          </a:p>
          <a:p>
            <a:pPr>
              <a:lnSpc>
                <a:spcPct val="90000"/>
              </a:lnSpc>
              <a:spcBef>
                <a:spcPts val="600"/>
              </a:spcBef>
              <a:spcAft>
                <a:spcPts val="700"/>
              </a:spcAft>
              <a:buFont typeface="Wingdings" panose="05000000000000000000" pitchFamily="2" charset="2"/>
              <a:buChar char="§"/>
            </a:pPr>
            <a:r>
              <a:rPr lang="en-US" altLang="en-US" sz="3100" dirty="0">
                <a:solidFill>
                  <a:schemeClr val="bg1"/>
                </a:solidFill>
              </a:rPr>
              <a:t>Amazing that anyone sees a conflict between salvation by grace and necessity of baptism.</a:t>
            </a:r>
          </a:p>
          <a:p>
            <a:pPr lvl="1">
              <a:lnSpc>
                <a:spcPct val="90000"/>
              </a:lnSpc>
              <a:spcBef>
                <a:spcPts val="600"/>
              </a:spcBef>
              <a:spcAft>
                <a:spcPts val="700"/>
              </a:spcAft>
              <a:buFont typeface="Wingdings" panose="05000000000000000000" pitchFamily="2" charset="2"/>
              <a:buChar char="§"/>
            </a:pPr>
            <a:r>
              <a:rPr lang="en-US" altLang="en-US" sz="3100" dirty="0">
                <a:solidFill>
                  <a:srgbClr val="CCFFFF"/>
                </a:solidFill>
              </a:rPr>
              <a:t>Romans</a:t>
            </a:r>
            <a:r>
              <a:rPr lang="en-US" altLang="en-US" sz="3100" dirty="0">
                <a:solidFill>
                  <a:schemeClr val="bg1"/>
                </a:solidFill>
              </a:rPr>
              <a:t> and </a:t>
            </a:r>
            <a:r>
              <a:rPr lang="en-US" altLang="en-US" sz="3100" dirty="0">
                <a:solidFill>
                  <a:srgbClr val="CCFFFF"/>
                </a:solidFill>
              </a:rPr>
              <a:t>Galatians</a:t>
            </a:r>
            <a:r>
              <a:rPr lang="en-US" altLang="en-US" sz="3100" dirty="0">
                <a:solidFill>
                  <a:schemeClr val="bg1"/>
                </a:solidFill>
              </a:rPr>
              <a:t> give the most attention to grace, yet contain two of the strongest passages on baptism (Ro.6:3-4; Gal.3:27).    </a:t>
            </a:r>
            <a:r>
              <a:rPr lang="en-US" altLang="en-US" dirty="0">
                <a:solidFill>
                  <a:srgbClr val="CCFFFF"/>
                </a:solidFill>
              </a:rPr>
              <a:t>Paul saw no conflict…</a:t>
            </a:r>
            <a:endParaRPr lang="en-US" altLang="en-US" sz="3100" dirty="0">
              <a:solidFill>
                <a:srgbClr val="CCFFFF"/>
              </a:solidFill>
            </a:endParaRPr>
          </a:p>
          <a:p>
            <a:pPr lvl="1">
              <a:lnSpc>
                <a:spcPct val="90000"/>
              </a:lnSpc>
              <a:spcBef>
                <a:spcPts val="600"/>
              </a:spcBef>
              <a:spcAft>
                <a:spcPts val="300"/>
              </a:spcAft>
              <a:buFont typeface="Wingdings" panose="05000000000000000000" pitchFamily="2" charset="2"/>
              <a:buChar char="§"/>
            </a:pPr>
            <a:r>
              <a:rPr lang="en-US" altLang="en-US" sz="3100" dirty="0">
                <a:solidFill>
                  <a:schemeClr val="bg1"/>
                </a:solidFill>
              </a:rPr>
              <a:t>Ep.2:8-9, grace; 5:26, washing of water.</a:t>
            </a:r>
          </a:p>
          <a:p>
            <a:pPr>
              <a:lnSpc>
                <a:spcPct val="90000"/>
              </a:lnSpc>
              <a:spcBef>
                <a:spcPts val="600"/>
              </a:spcBef>
              <a:spcAft>
                <a:spcPts val="300"/>
              </a:spcAft>
              <a:buFont typeface="Wingdings" panose="05000000000000000000" pitchFamily="2" charset="2"/>
              <a:buChar char="§"/>
            </a:pPr>
            <a:endParaRPr lang="en-US" altLang="en-US" sz="3100" dirty="0">
              <a:solidFill>
                <a:schemeClr val="bg1"/>
              </a:solidFill>
            </a:endParaRPr>
          </a:p>
          <a:p>
            <a:pPr>
              <a:lnSpc>
                <a:spcPct val="90000"/>
              </a:lnSpc>
              <a:spcBef>
                <a:spcPts val="600"/>
              </a:spcBef>
              <a:spcAft>
                <a:spcPts val="300"/>
              </a:spcAft>
              <a:buFont typeface="Wingdings" panose="05000000000000000000" pitchFamily="2" charset="2"/>
              <a:buChar char="§"/>
            </a:pPr>
            <a:endParaRPr lang="en-US" altLang="en-US" sz="3100" dirty="0">
              <a:solidFill>
                <a:schemeClr val="bg1"/>
              </a:solidFill>
            </a:endParaRPr>
          </a:p>
        </p:txBody>
      </p:sp>
    </p:spTree>
    <p:extLst>
      <p:ext uri="{BB962C8B-B14F-4D97-AF65-F5344CB8AC3E}">
        <p14:creationId xmlns:p14="http://schemas.microsoft.com/office/powerpoint/2010/main" val="1023725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72357" y="141402"/>
            <a:ext cx="8488836" cy="6325385"/>
          </a:xfrm>
        </p:spPr>
        <p:txBody>
          <a:bodyPr/>
          <a:lstStyle/>
          <a:p>
            <a:pPr>
              <a:lnSpc>
                <a:spcPct val="90000"/>
              </a:lnSpc>
              <a:spcBef>
                <a:spcPts val="600"/>
              </a:spcBef>
              <a:spcAft>
                <a:spcPts val="600"/>
              </a:spcAft>
              <a:buFont typeface="Wingdings" panose="05000000000000000000" pitchFamily="2" charset="2"/>
              <a:buChar char="§"/>
            </a:pPr>
            <a:r>
              <a:rPr lang="en-US" altLang="en-US" sz="3100" dirty="0">
                <a:solidFill>
                  <a:srgbClr val="FFFFCC"/>
                </a:solidFill>
              </a:rPr>
              <a:t>“S</a:t>
            </a:r>
            <a:r>
              <a:rPr lang="en-US" altLang="en-US" dirty="0">
                <a:solidFill>
                  <a:srgbClr val="FFFFCC"/>
                </a:solidFill>
              </a:rPr>
              <a:t>anctifying and cleansing are synonymous. </a:t>
            </a:r>
            <a:r>
              <a:rPr lang="en-US" altLang="en-US" sz="3100" dirty="0">
                <a:solidFill>
                  <a:srgbClr val="FFFFCC"/>
                </a:solidFill>
              </a:rPr>
              <a:t>One is positive, the other is negative.  Both take place in baptism – the only bath of which we know in which water and the spoken word are combined” </a:t>
            </a:r>
            <a:r>
              <a:rPr lang="en-US" altLang="en-US" sz="2400" dirty="0">
                <a:solidFill>
                  <a:schemeClr val="bg1"/>
                </a:solidFill>
              </a:rPr>
              <a:t>– Lenski.</a:t>
            </a:r>
          </a:p>
          <a:p>
            <a:pPr>
              <a:lnSpc>
                <a:spcPct val="90000"/>
              </a:lnSpc>
              <a:spcBef>
                <a:spcPts val="600"/>
              </a:spcBef>
              <a:spcAft>
                <a:spcPts val="600"/>
              </a:spcAft>
              <a:buFont typeface="Wingdings" panose="05000000000000000000" pitchFamily="2" charset="2"/>
              <a:buChar char="§"/>
            </a:pPr>
            <a:r>
              <a:rPr lang="en-US" altLang="en-US" sz="3100" dirty="0">
                <a:solidFill>
                  <a:srgbClr val="FFFFCC"/>
                </a:solidFill>
              </a:rPr>
              <a:t>“Take away the word, and what is the water but water” </a:t>
            </a:r>
            <a:r>
              <a:rPr lang="en-US" altLang="en-US" sz="2400" dirty="0">
                <a:solidFill>
                  <a:schemeClr val="bg1"/>
                </a:solidFill>
              </a:rPr>
              <a:t>– Augustine.</a:t>
            </a:r>
          </a:p>
          <a:p>
            <a:pPr lvl="1">
              <a:lnSpc>
                <a:spcPct val="90000"/>
              </a:lnSpc>
              <a:spcBef>
                <a:spcPts val="600"/>
              </a:spcBef>
              <a:spcAft>
                <a:spcPts val="700"/>
              </a:spcAft>
              <a:buFont typeface="Wingdings" panose="05000000000000000000" pitchFamily="2" charset="2"/>
              <a:buChar char="§"/>
            </a:pPr>
            <a:r>
              <a:rPr lang="en-US" altLang="en-US" sz="3100" dirty="0">
                <a:solidFill>
                  <a:schemeClr val="bg1"/>
                </a:solidFill>
              </a:rPr>
              <a:t>Ac.19:1-5, Ephesus</a:t>
            </a:r>
          </a:p>
          <a:p>
            <a:pPr>
              <a:lnSpc>
                <a:spcPct val="90000"/>
              </a:lnSpc>
              <a:spcBef>
                <a:spcPts val="600"/>
              </a:spcBef>
              <a:spcAft>
                <a:spcPts val="700"/>
              </a:spcAft>
              <a:buFont typeface="Wingdings" panose="05000000000000000000" pitchFamily="2" charset="2"/>
              <a:buChar char="§"/>
            </a:pPr>
            <a:r>
              <a:rPr lang="en-US" altLang="en-US" sz="3100" dirty="0">
                <a:solidFill>
                  <a:schemeClr val="bg1"/>
                </a:solidFill>
              </a:rPr>
              <a:t>What kind of cleansing </a:t>
            </a:r>
            <a:r>
              <a:rPr lang="en-US" altLang="en-US" sz="2800" dirty="0">
                <a:solidFill>
                  <a:schemeClr val="bg1"/>
                </a:solidFill>
              </a:rPr>
              <a:t>(Ep.5:26)</a:t>
            </a:r>
            <a:r>
              <a:rPr lang="en-US" altLang="en-US" sz="3100" dirty="0">
                <a:solidFill>
                  <a:schemeClr val="bg1"/>
                </a:solidFill>
              </a:rPr>
              <a:t>?   Ac.22:16.  </a:t>
            </a:r>
          </a:p>
          <a:p>
            <a:pPr>
              <a:lnSpc>
                <a:spcPct val="90000"/>
              </a:lnSpc>
              <a:spcBef>
                <a:spcPts val="600"/>
              </a:spcBef>
              <a:spcAft>
                <a:spcPts val="300"/>
              </a:spcAft>
              <a:buFont typeface="Wingdings" panose="05000000000000000000" pitchFamily="2" charset="2"/>
              <a:buChar char="§"/>
            </a:pPr>
            <a:r>
              <a:rPr lang="en-US" altLang="en-US" sz="3100" dirty="0">
                <a:solidFill>
                  <a:schemeClr val="bg1"/>
                </a:solidFill>
              </a:rPr>
              <a:t>Christ cleanses the church one person at a time with the </a:t>
            </a:r>
            <a:r>
              <a:rPr lang="en-US" altLang="en-US" sz="3100" dirty="0">
                <a:solidFill>
                  <a:srgbClr val="CCFFFF"/>
                </a:solidFill>
              </a:rPr>
              <a:t>washing</a:t>
            </a:r>
            <a:r>
              <a:rPr lang="en-US" altLang="en-US" sz="3100" dirty="0">
                <a:solidFill>
                  <a:schemeClr val="bg1"/>
                </a:solidFill>
              </a:rPr>
              <a:t> – obvious reference to baptism:  Tit.3:5 . . .  [</a:t>
            </a:r>
            <a:r>
              <a:rPr lang="en-US" altLang="en-US" sz="3100" dirty="0">
                <a:solidFill>
                  <a:srgbClr val="CCFFFF"/>
                </a:solidFill>
              </a:rPr>
              <a:t>‘a bath, a </a:t>
            </a:r>
            <a:r>
              <a:rPr lang="en-US" altLang="en-US" sz="3100" i="1" dirty="0">
                <a:solidFill>
                  <a:srgbClr val="CCFFFF"/>
                </a:solidFill>
              </a:rPr>
              <a:t>laver</a:t>
            </a:r>
            <a:r>
              <a:rPr lang="en-US" altLang="en-US" sz="3100" dirty="0">
                <a:solidFill>
                  <a:srgbClr val="CCFFFF"/>
                </a:solidFill>
              </a:rPr>
              <a:t>’</a:t>
            </a:r>
            <a:r>
              <a:rPr lang="en-US" altLang="en-US" sz="3100" dirty="0">
                <a:solidFill>
                  <a:schemeClr val="bg1"/>
                </a:solidFill>
              </a:rPr>
              <a:t> – </a:t>
            </a:r>
            <a:r>
              <a:rPr lang="en-US" altLang="en-US" sz="2400" dirty="0">
                <a:solidFill>
                  <a:schemeClr val="bg1"/>
                </a:solidFill>
              </a:rPr>
              <a:t>Vine</a:t>
            </a:r>
            <a:r>
              <a:rPr lang="en-US" altLang="en-US" sz="3100" dirty="0">
                <a:solidFill>
                  <a:schemeClr val="bg1"/>
                </a:solidFill>
              </a:rPr>
              <a:t>]  </a:t>
            </a:r>
          </a:p>
          <a:p>
            <a:pPr>
              <a:lnSpc>
                <a:spcPct val="90000"/>
              </a:lnSpc>
              <a:spcBef>
                <a:spcPts val="600"/>
              </a:spcBef>
              <a:spcAft>
                <a:spcPts val="300"/>
              </a:spcAft>
              <a:buFont typeface="Wingdings" panose="05000000000000000000" pitchFamily="2" charset="2"/>
              <a:buChar char="§"/>
            </a:pPr>
            <a:endParaRPr lang="en-US" altLang="en-US" sz="3100" dirty="0">
              <a:solidFill>
                <a:schemeClr val="bg1"/>
              </a:solidFill>
            </a:endParaRPr>
          </a:p>
          <a:p>
            <a:pPr>
              <a:lnSpc>
                <a:spcPct val="90000"/>
              </a:lnSpc>
              <a:spcBef>
                <a:spcPts val="600"/>
              </a:spcBef>
              <a:spcAft>
                <a:spcPts val="300"/>
              </a:spcAft>
              <a:buFont typeface="Wingdings" panose="05000000000000000000" pitchFamily="2" charset="2"/>
              <a:buChar char="§"/>
            </a:pPr>
            <a:endParaRPr lang="en-US" altLang="en-US" sz="3100" dirty="0">
              <a:solidFill>
                <a:schemeClr val="bg1"/>
              </a:solidFill>
            </a:endParaRPr>
          </a:p>
        </p:txBody>
      </p:sp>
    </p:spTree>
    <p:extLst>
      <p:ext uri="{BB962C8B-B14F-4D97-AF65-F5344CB8AC3E}">
        <p14:creationId xmlns:p14="http://schemas.microsoft.com/office/powerpoint/2010/main" val="3969389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76200"/>
            <a:ext cx="8229600" cy="1130430"/>
          </a:xfrm>
        </p:spPr>
        <p:txBody>
          <a:bodyPr/>
          <a:lstStyle/>
          <a:p>
            <a:r>
              <a:rPr lang="en-US" altLang="en-US" sz="3400" dirty="0">
                <a:solidFill>
                  <a:schemeClr val="bg1"/>
                </a:solidFill>
              </a:rPr>
              <a:t>What makes water effective? </a:t>
            </a:r>
            <a:br>
              <a:rPr lang="en-US" altLang="en-US" sz="3400" dirty="0">
                <a:solidFill>
                  <a:schemeClr val="bg1"/>
                </a:solidFill>
              </a:rPr>
            </a:br>
            <a:r>
              <a:rPr lang="en-US" altLang="en-US" sz="3400" dirty="0">
                <a:solidFill>
                  <a:schemeClr val="bg1"/>
                </a:solidFill>
              </a:rPr>
              <a:t>“By the word”</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72357" y="1423447"/>
            <a:ext cx="8488836" cy="4722828"/>
          </a:xfrm>
        </p:spPr>
        <p:txBody>
          <a:bodyPr/>
          <a:lstStyle/>
          <a:p>
            <a:pPr>
              <a:lnSpc>
                <a:spcPct val="90000"/>
              </a:lnSpc>
              <a:spcBef>
                <a:spcPts val="600"/>
              </a:spcBef>
              <a:spcAft>
                <a:spcPts val="800"/>
              </a:spcAft>
              <a:buFont typeface="Wingdings" panose="05000000000000000000" pitchFamily="2" charset="2"/>
              <a:buChar char="§"/>
            </a:pPr>
            <a:r>
              <a:rPr lang="en-US" altLang="en-US" sz="3100" dirty="0">
                <a:solidFill>
                  <a:srgbClr val="FFFFCC"/>
                </a:solidFill>
              </a:rPr>
              <a:t>“Without the Word of God the water is simply water and no baptism.   But with the Word of God it is a baptism, that is a gracious water of life and a washing of regeneration in the H.S.”  </a:t>
            </a:r>
            <a:r>
              <a:rPr lang="en-US" altLang="en-US" sz="3100" dirty="0">
                <a:solidFill>
                  <a:schemeClr val="bg1"/>
                </a:solidFill>
              </a:rPr>
              <a:t>(Tit.3:5) </a:t>
            </a:r>
            <a:r>
              <a:rPr lang="en-US" altLang="en-US" sz="2400" dirty="0">
                <a:solidFill>
                  <a:schemeClr val="bg1"/>
                </a:solidFill>
              </a:rPr>
              <a:t>– Luther, quoted in Le., 634.</a:t>
            </a:r>
            <a:r>
              <a:rPr lang="en-US" altLang="en-US" sz="3100" dirty="0">
                <a:solidFill>
                  <a:schemeClr val="bg1"/>
                </a:solidFill>
              </a:rPr>
              <a:t> </a:t>
            </a:r>
          </a:p>
          <a:p>
            <a:pPr>
              <a:lnSpc>
                <a:spcPct val="90000"/>
              </a:lnSpc>
              <a:spcBef>
                <a:spcPts val="600"/>
              </a:spcBef>
              <a:spcAft>
                <a:spcPts val="300"/>
              </a:spcAft>
              <a:buFont typeface="Wingdings" panose="05000000000000000000" pitchFamily="2" charset="2"/>
              <a:buChar char="§"/>
            </a:pPr>
            <a:r>
              <a:rPr lang="en-US" altLang="en-US" sz="3100" dirty="0">
                <a:solidFill>
                  <a:schemeClr val="bg1"/>
                </a:solidFill>
              </a:rPr>
              <a:t>Naaman, 2 Kings 5</a:t>
            </a:r>
          </a:p>
          <a:p>
            <a:pPr marL="0" indent="0">
              <a:lnSpc>
                <a:spcPct val="90000"/>
              </a:lnSpc>
              <a:spcBef>
                <a:spcPts val="600"/>
              </a:spcBef>
              <a:spcAft>
                <a:spcPts val="300"/>
              </a:spcAft>
              <a:buNone/>
            </a:pPr>
            <a:endParaRPr lang="en-US" altLang="en-US" sz="3100" dirty="0">
              <a:solidFill>
                <a:schemeClr val="bg1"/>
              </a:solidFill>
            </a:endParaRPr>
          </a:p>
          <a:p>
            <a:pPr>
              <a:lnSpc>
                <a:spcPct val="90000"/>
              </a:lnSpc>
              <a:spcBef>
                <a:spcPts val="600"/>
              </a:spcBef>
              <a:spcAft>
                <a:spcPts val="300"/>
              </a:spcAft>
              <a:buFont typeface="Wingdings" panose="05000000000000000000" pitchFamily="2" charset="2"/>
              <a:buChar char="§"/>
            </a:pPr>
            <a:endParaRPr lang="en-US" altLang="en-US" sz="3100" dirty="0">
              <a:solidFill>
                <a:schemeClr val="bg1"/>
              </a:solidFill>
            </a:endParaRPr>
          </a:p>
        </p:txBody>
      </p:sp>
    </p:spTree>
    <p:extLst>
      <p:ext uri="{BB962C8B-B14F-4D97-AF65-F5344CB8AC3E}">
        <p14:creationId xmlns:p14="http://schemas.microsoft.com/office/powerpoint/2010/main" val="304800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069159" y="1066800"/>
            <a:ext cx="7094456" cy="677159"/>
          </a:xfrm>
          <a:prstGeom prst="roundRect">
            <a:avLst/>
          </a:prstGeom>
          <a:solidFill>
            <a:srgbClr val="000000"/>
          </a:solidFill>
          <a:ln w="3175" cap="flat" cmpd="sng" algn="ctr">
            <a:solidFill>
              <a:srgbClr val="CC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200" b="0" i="0" u="none" strike="noStrike" kern="0" cap="none" spc="0" normalizeH="0" baseline="0" noProof="0" dirty="0">
                <a:ln>
                  <a:noFill/>
                </a:ln>
                <a:solidFill>
                  <a:schemeClr val="bg1"/>
                </a:solidFill>
                <a:effectLst/>
                <a:uLnTx/>
                <a:uFillTx/>
                <a:latin typeface="Times New Roman" panose="02020603050405020304" pitchFamily="18" charset="0"/>
                <a:cs typeface="Times New Roman" panose="02020603050405020304" pitchFamily="18" charset="0"/>
              </a:rPr>
              <a:t>I.  </a:t>
            </a:r>
            <a:r>
              <a:rPr lang="en-US" sz="2200" kern="0" dirty="0">
                <a:solidFill>
                  <a:schemeClr val="bg1"/>
                </a:solidFill>
                <a:latin typeface="Arial"/>
              </a:rPr>
              <a:t>Divine Characteristics Make the Church Glorious</a:t>
            </a:r>
            <a:endParaRPr kumimoji="0" lang="en-US" sz="2200" b="0" i="0" u="none" strike="noStrike" kern="0" cap="none" spc="0" normalizeH="0" baseline="0" noProof="0" dirty="0">
              <a:ln>
                <a:noFill/>
              </a:ln>
              <a:solidFill>
                <a:schemeClr val="bg1"/>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51417FBF-6F2B-40A3-8CE5-D41D6B9756D4}"/>
              </a:ext>
            </a:extLst>
          </p:cNvPr>
          <p:cNvSpPr/>
          <p:nvPr/>
        </p:nvSpPr>
        <p:spPr>
          <a:xfrm>
            <a:off x="1070727" y="1973344"/>
            <a:ext cx="7094456" cy="1447800"/>
          </a:xfrm>
          <a:prstGeom prst="roundRect">
            <a:avLst/>
          </a:prstGeom>
          <a:solidFill>
            <a:srgbClr val="000000"/>
          </a:solidFill>
          <a:ln w="3175" cap="flat" cmpd="sng" algn="ctr">
            <a:solidFill>
              <a:srgbClr val="CC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700" b="0" i="0" u="none" strike="noStrike" kern="0" cap="none" spc="0" normalizeH="0" baseline="0" noProof="0" dirty="0">
                <a:ln>
                  <a:noFill/>
                </a:ln>
                <a:solidFill>
                  <a:srgbClr val="CCFFFF"/>
                </a:solidFill>
                <a:effectLst/>
                <a:uLnTx/>
                <a:uFillTx/>
                <a:latin typeface="Times New Roman" panose="02020603050405020304" pitchFamily="18" charset="0"/>
                <a:cs typeface="Times New Roman" panose="02020603050405020304" pitchFamily="18" charset="0"/>
              </a:rPr>
              <a:t>II.  </a:t>
            </a:r>
            <a:r>
              <a:rPr lang="en-US" sz="3600" kern="0" dirty="0">
                <a:solidFill>
                  <a:srgbClr val="FFFF99"/>
                </a:solidFill>
                <a:latin typeface="Arial"/>
              </a:rPr>
              <a:t>Human Characteristics That Make the Church Glorious</a:t>
            </a:r>
            <a:endParaRPr kumimoji="0" lang="en-US" sz="3600" b="0" i="0" u="none" strike="noStrike" kern="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30742571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47919"/>
            <a:ext cx="8229600" cy="1130430"/>
          </a:xfrm>
        </p:spPr>
        <p:txBody>
          <a:bodyPr/>
          <a:lstStyle/>
          <a:p>
            <a:r>
              <a:rPr lang="en-US" altLang="en-US" sz="3400" dirty="0">
                <a:solidFill>
                  <a:srgbClr val="CCFFCC"/>
                </a:solidFill>
              </a:rPr>
              <a:t>There is a difference between</a:t>
            </a:r>
            <a:br>
              <a:rPr lang="en-US" altLang="en-US" sz="3400" dirty="0">
                <a:solidFill>
                  <a:srgbClr val="CCFFCC"/>
                </a:solidFill>
              </a:rPr>
            </a:br>
            <a:r>
              <a:rPr lang="en-US" altLang="en-US" sz="3400" dirty="0">
                <a:solidFill>
                  <a:srgbClr val="CCFFCC"/>
                </a:solidFill>
              </a:rPr>
              <a:t>glorious and popular</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94908" y="1312654"/>
            <a:ext cx="8229600" cy="5213023"/>
          </a:xfrm>
        </p:spPr>
        <p:txBody>
          <a:bodyPr/>
          <a:lstStyle/>
          <a:p>
            <a:pPr>
              <a:lnSpc>
                <a:spcPct val="90000"/>
              </a:lnSpc>
              <a:spcBef>
                <a:spcPts val="600"/>
              </a:spcBef>
              <a:spcAft>
                <a:spcPts val="2400"/>
              </a:spcAft>
              <a:buFont typeface="Wingdings" panose="05000000000000000000" pitchFamily="2" charset="2"/>
              <a:buChar char="§"/>
            </a:pPr>
            <a:r>
              <a:rPr lang="en-US" altLang="en-US" sz="3100" dirty="0">
                <a:solidFill>
                  <a:schemeClr val="bg1"/>
                </a:solidFill>
              </a:rPr>
              <a:t>Something can be glorious in God’s sight and hated by men – </a:t>
            </a:r>
          </a:p>
          <a:p>
            <a:pPr marL="0" indent="0">
              <a:lnSpc>
                <a:spcPct val="90000"/>
              </a:lnSpc>
              <a:spcBef>
                <a:spcPts val="600"/>
              </a:spcBef>
              <a:spcAft>
                <a:spcPts val="900"/>
              </a:spcAft>
              <a:buNone/>
            </a:pPr>
            <a:endParaRPr lang="en-US" altLang="en-US" sz="3100" dirty="0">
              <a:solidFill>
                <a:schemeClr val="bg1"/>
              </a:solidFill>
            </a:endParaRPr>
          </a:p>
          <a:p>
            <a:pPr>
              <a:lnSpc>
                <a:spcPct val="90000"/>
              </a:lnSpc>
              <a:spcBef>
                <a:spcPts val="600"/>
              </a:spcBef>
              <a:spcAft>
                <a:spcPts val="900"/>
              </a:spcAft>
              <a:buFont typeface="Wingdings" panose="05000000000000000000" pitchFamily="2" charset="2"/>
              <a:buChar char="§"/>
            </a:pPr>
            <a:r>
              <a:rPr lang="en-US" altLang="en-US" sz="3100" dirty="0">
                <a:solidFill>
                  <a:schemeClr val="bg1"/>
                </a:solidFill>
              </a:rPr>
              <a:t>Rv.3:1-5</a:t>
            </a:r>
            <a:endParaRPr lang="en-US" altLang="en-US" sz="3100" dirty="0">
              <a:solidFill>
                <a:srgbClr val="FFFFCC"/>
              </a:solidFill>
            </a:endParaRPr>
          </a:p>
          <a:p>
            <a:pPr marL="457200" lvl="1" indent="0">
              <a:lnSpc>
                <a:spcPct val="90000"/>
              </a:lnSpc>
              <a:spcBef>
                <a:spcPts val="600"/>
              </a:spcBef>
              <a:spcAft>
                <a:spcPts val="90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ADC81237-A436-4C00-81EE-F387381002A2}"/>
              </a:ext>
            </a:extLst>
          </p:cNvPr>
          <p:cNvSpPr/>
          <p:nvPr/>
        </p:nvSpPr>
        <p:spPr>
          <a:xfrm>
            <a:off x="527901" y="2337105"/>
            <a:ext cx="1979630" cy="659876"/>
          </a:xfrm>
          <a:prstGeom prst="rect">
            <a:avLst/>
          </a:prstGeom>
          <a:solidFill>
            <a:schemeClr val="tx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rgbClr val="FFFF99"/>
                </a:solidFill>
              </a:rPr>
              <a:t>BIBLE</a:t>
            </a:r>
          </a:p>
        </p:txBody>
      </p:sp>
      <p:sp>
        <p:nvSpPr>
          <p:cNvPr id="6" name="Rectangle 5">
            <a:extLst>
              <a:ext uri="{FF2B5EF4-FFF2-40B4-BE49-F238E27FC236}">
                <a16:creationId xmlns:a16="http://schemas.microsoft.com/office/drawing/2014/main" id="{009099B8-8334-4A99-95A5-6620B55CEF06}"/>
              </a:ext>
            </a:extLst>
          </p:cNvPr>
          <p:cNvSpPr/>
          <p:nvPr/>
        </p:nvSpPr>
        <p:spPr>
          <a:xfrm>
            <a:off x="2593939" y="2336555"/>
            <a:ext cx="1979630" cy="659876"/>
          </a:xfrm>
          <a:prstGeom prst="rect">
            <a:avLst/>
          </a:prstGeom>
          <a:solidFill>
            <a:schemeClr val="tx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rgbClr val="FFFF99"/>
                </a:solidFill>
              </a:rPr>
              <a:t>CHURCH</a:t>
            </a:r>
          </a:p>
        </p:txBody>
      </p:sp>
      <p:sp>
        <p:nvSpPr>
          <p:cNvPr id="7" name="Rectangle 6">
            <a:extLst>
              <a:ext uri="{FF2B5EF4-FFF2-40B4-BE49-F238E27FC236}">
                <a16:creationId xmlns:a16="http://schemas.microsoft.com/office/drawing/2014/main" id="{7BC11BC2-AC68-48E7-BFCF-AAC73B3B7772}"/>
              </a:ext>
            </a:extLst>
          </p:cNvPr>
          <p:cNvSpPr/>
          <p:nvPr/>
        </p:nvSpPr>
        <p:spPr>
          <a:xfrm>
            <a:off x="4659977" y="2338123"/>
            <a:ext cx="1979630" cy="659876"/>
          </a:xfrm>
          <a:prstGeom prst="rect">
            <a:avLst/>
          </a:prstGeom>
          <a:solidFill>
            <a:schemeClr val="tx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600" dirty="0">
                <a:solidFill>
                  <a:srgbClr val="FFFF99"/>
                </a:solidFill>
              </a:rPr>
              <a:t>APOSTLES</a:t>
            </a:r>
          </a:p>
        </p:txBody>
      </p:sp>
      <p:sp>
        <p:nvSpPr>
          <p:cNvPr id="8" name="Rectangle 7">
            <a:extLst>
              <a:ext uri="{FF2B5EF4-FFF2-40B4-BE49-F238E27FC236}">
                <a16:creationId xmlns:a16="http://schemas.microsoft.com/office/drawing/2014/main" id="{C1B4D594-5B48-41AB-902A-8CD24AE33B79}"/>
              </a:ext>
            </a:extLst>
          </p:cNvPr>
          <p:cNvSpPr/>
          <p:nvPr/>
        </p:nvSpPr>
        <p:spPr>
          <a:xfrm>
            <a:off x="6726015" y="2339691"/>
            <a:ext cx="1979630" cy="659876"/>
          </a:xfrm>
          <a:prstGeom prst="rect">
            <a:avLst/>
          </a:prstGeom>
          <a:solidFill>
            <a:schemeClr val="tx1"/>
          </a:solidFill>
          <a:ln w="952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900" dirty="0">
                <a:solidFill>
                  <a:srgbClr val="FFFF99"/>
                </a:solidFill>
              </a:rPr>
              <a:t>JESUS</a:t>
            </a:r>
          </a:p>
        </p:txBody>
      </p:sp>
      <p:sp>
        <p:nvSpPr>
          <p:cNvPr id="3" name="Rectangle: Rounded Corners 2">
            <a:extLst>
              <a:ext uri="{FF2B5EF4-FFF2-40B4-BE49-F238E27FC236}">
                <a16:creationId xmlns:a16="http://schemas.microsoft.com/office/drawing/2014/main" id="{C3CC890C-521F-4440-8228-B070EB9D28F5}"/>
              </a:ext>
            </a:extLst>
          </p:cNvPr>
          <p:cNvSpPr/>
          <p:nvPr/>
        </p:nvSpPr>
        <p:spPr>
          <a:xfrm>
            <a:off x="820132" y="3844225"/>
            <a:ext cx="7598004" cy="1725107"/>
          </a:xfrm>
          <a:prstGeom prst="roundRect">
            <a:avLst/>
          </a:prstGeom>
          <a:solidFill>
            <a:schemeClr val="tx1"/>
          </a:solidFill>
          <a:ln w="127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CCFFCC"/>
                </a:solidFill>
              </a:rPr>
              <a:t>If you smell coffee and doughnuts,</a:t>
            </a:r>
            <a:br>
              <a:rPr lang="en-US" sz="3200" dirty="0">
                <a:solidFill>
                  <a:srgbClr val="CCFFCC"/>
                </a:solidFill>
              </a:rPr>
            </a:br>
            <a:r>
              <a:rPr lang="en-US" sz="3200" dirty="0">
                <a:solidFill>
                  <a:srgbClr val="CCFFCC"/>
                </a:solidFill>
              </a:rPr>
              <a:t>hear a juke box, see ping-pong tables…</a:t>
            </a:r>
            <a:br>
              <a:rPr lang="en-US" sz="3200" dirty="0">
                <a:solidFill>
                  <a:srgbClr val="CCFFCC"/>
                </a:solidFill>
              </a:rPr>
            </a:br>
            <a:r>
              <a:rPr lang="en-US" sz="3200" dirty="0">
                <a:solidFill>
                  <a:srgbClr val="CCFFCC"/>
                </a:solidFill>
              </a:rPr>
              <a:t>why call it a church?</a:t>
            </a:r>
          </a:p>
        </p:txBody>
      </p:sp>
    </p:spTree>
    <p:extLst>
      <p:ext uri="{BB962C8B-B14F-4D97-AF65-F5344CB8AC3E}">
        <p14:creationId xmlns:p14="http://schemas.microsoft.com/office/powerpoint/2010/main" val="2798060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8" grpId="0" animBg="1"/>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47919"/>
            <a:ext cx="8229600" cy="1130430"/>
          </a:xfrm>
        </p:spPr>
        <p:txBody>
          <a:bodyPr/>
          <a:lstStyle/>
          <a:p>
            <a:r>
              <a:rPr lang="en-US" altLang="en-US" sz="3400" dirty="0">
                <a:solidFill>
                  <a:srgbClr val="CCFFCC"/>
                </a:solidFill>
              </a:rPr>
              <a:t>There is a difference between</a:t>
            </a:r>
            <a:br>
              <a:rPr lang="en-US" altLang="en-US" sz="3400" dirty="0">
                <a:solidFill>
                  <a:srgbClr val="CCFFCC"/>
                </a:solidFill>
              </a:rPr>
            </a:br>
            <a:r>
              <a:rPr lang="en-US" altLang="en-US" sz="3400" dirty="0">
                <a:solidFill>
                  <a:srgbClr val="CCFFCC"/>
                </a:solidFill>
              </a:rPr>
              <a:t>glorious and popular</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94908" y="1489435"/>
            <a:ext cx="8229600" cy="4930219"/>
          </a:xfrm>
        </p:spPr>
        <p:txBody>
          <a:bodyPr/>
          <a:lstStyle/>
          <a:p>
            <a:pPr>
              <a:lnSpc>
                <a:spcPct val="90000"/>
              </a:lnSpc>
              <a:spcBef>
                <a:spcPts val="600"/>
              </a:spcBef>
              <a:spcAft>
                <a:spcPts val="600"/>
              </a:spcAft>
              <a:buFont typeface="Wingdings" panose="05000000000000000000" pitchFamily="2" charset="2"/>
              <a:buChar char="§"/>
            </a:pPr>
            <a:r>
              <a:rPr lang="en-US" altLang="en-US" sz="3100" dirty="0">
                <a:solidFill>
                  <a:schemeClr val="bg1"/>
                </a:solidFill>
              </a:rPr>
              <a:t>Be clean in life (27)</a:t>
            </a:r>
          </a:p>
          <a:p>
            <a:pPr lvl="1">
              <a:lnSpc>
                <a:spcPct val="90000"/>
              </a:lnSpc>
              <a:spcBef>
                <a:spcPts val="600"/>
              </a:spcBef>
              <a:spcAft>
                <a:spcPts val="600"/>
              </a:spcAft>
              <a:buFont typeface="Wingdings" panose="05000000000000000000" pitchFamily="2" charset="2"/>
              <a:buChar char="§"/>
            </a:pPr>
            <a:r>
              <a:rPr lang="en-US" altLang="en-US" sz="3100" dirty="0">
                <a:solidFill>
                  <a:srgbClr val="CCFFFF"/>
                </a:solidFill>
              </a:rPr>
              <a:t>Without spot </a:t>
            </a:r>
            <a:r>
              <a:rPr lang="en-US" altLang="en-US" sz="3100" dirty="0">
                <a:solidFill>
                  <a:schemeClr val="bg1"/>
                </a:solidFill>
              </a:rPr>
              <a:t>[stain, moral blemish] – Ja.1:27</a:t>
            </a:r>
          </a:p>
          <a:p>
            <a:pPr lvl="1">
              <a:lnSpc>
                <a:spcPct val="90000"/>
              </a:lnSpc>
              <a:spcBef>
                <a:spcPts val="600"/>
              </a:spcBef>
              <a:spcAft>
                <a:spcPts val="600"/>
              </a:spcAft>
              <a:buFont typeface="Wingdings" panose="05000000000000000000" pitchFamily="2" charset="2"/>
              <a:buChar char="§"/>
            </a:pPr>
            <a:r>
              <a:rPr lang="en-US" altLang="en-US" sz="3100" dirty="0">
                <a:solidFill>
                  <a:srgbClr val="CCFFFF"/>
                </a:solidFill>
              </a:rPr>
              <a:t>Without wrinkle </a:t>
            </a:r>
            <a:r>
              <a:rPr lang="en-US" altLang="en-US" sz="3100" dirty="0">
                <a:solidFill>
                  <a:schemeClr val="bg1"/>
                </a:solidFill>
              </a:rPr>
              <a:t>[as a bride…]</a:t>
            </a:r>
          </a:p>
          <a:p>
            <a:pPr marL="0" indent="0">
              <a:lnSpc>
                <a:spcPct val="90000"/>
              </a:lnSpc>
              <a:spcBef>
                <a:spcPts val="600"/>
              </a:spcBef>
              <a:spcAft>
                <a:spcPts val="900"/>
              </a:spcAft>
              <a:buNone/>
            </a:pPr>
            <a:endParaRPr lang="en-US" altLang="en-US" sz="3100" dirty="0">
              <a:solidFill>
                <a:schemeClr val="bg1"/>
              </a:solidFill>
            </a:endParaRPr>
          </a:p>
          <a:p>
            <a:pPr marL="457200" lvl="1" indent="0">
              <a:lnSpc>
                <a:spcPct val="90000"/>
              </a:lnSpc>
              <a:spcBef>
                <a:spcPts val="600"/>
              </a:spcBef>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1051037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47919"/>
            <a:ext cx="8229600" cy="1130430"/>
          </a:xfrm>
        </p:spPr>
        <p:txBody>
          <a:bodyPr/>
          <a:lstStyle/>
          <a:p>
            <a:r>
              <a:rPr lang="en-US" altLang="en-US" sz="3400" dirty="0">
                <a:solidFill>
                  <a:srgbClr val="CCFFCC"/>
                </a:solidFill>
              </a:rPr>
              <a:t>There is a difference between</a:t>
            </a:r>
            <a:br>
              <a:rPr lang="en-US" altLang="en-US" sz="3400" dirty="0">
                <a:solidFill>
                  <a:srgbClr val="CCFFCC"/>
                </a:solidFill>
              </a:rPr>
            </a:br>
            <a:r>
              <a:rPr lang="en-US" altLang="en-US" sz="3400" dirty="0">
                <a:solidFill>
                  <a:srgbClr val="CCFFCC"/>
                </a:solidFill>
              </a:rPr>
              <a:t>glorious and popular</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94908" y="1508287"/>
            <a:ext cx="8229600" cy="4949075"/>
          </a:xfrm>
        </p:spPr>
        <p:txBody>
          <a:bodyPr/>
          <a:lstStyle/>
          <a:p>
            <a:pPr>
              <a:lnSpc>
                <a:spcPct val="90000"/>
              </a:lnSpc>
              <a:spcBef>
                <a:spcPts val="600"/>
              </a:spcBef>
              <a:spcAft>
                <a:spcPts val="600"/>
              </a:spcAft>
              <a:buFont typeface="Wingdings" panose="05000000000000000000" pitchFamily="2" charset="2"/>
              <a:buChar char="§"/>
            </a:pPr>
            <a:r>
              <a:rPr lang="en-US" altLang="en-US" sz="2400" dirty="0">
                <a:solidFill>
                  <a:schemeClr val="bg1"/>
                </a:solidFill>
              </a:rPr>
              <a:t>Be clean in life, 27</a:t>
            </a:r>
          </a:p>
          <a:p>
            <a:pPr>
              <a:lnSpc>
                <a:spcPct val="90000"/>
              </a:lnSpc>
              <a:spcBef>
                <a:spcPts val="600"/>
              </a:spcBef>
              <a:spcAft>
                <a:spcPts val="600"/>
              </a:spcAft>
              <a:buFont typeface="Wingdings" panose="05000000000000000000" pitchFamily="2" charset="2"/>
              <a:buChar char="§"/>
            </a:pPr>
            <a:r>
              <a:rPr lang="en-US" altLang="en-US" sz="3100" dirty="0">
                <a:solidFill>
                  <a:schemeClr val="bg1"/>
                </a:solidFill>
              </a:rPr>
              <a:t>Be sound in teaching, 27</a:t>
            </a:r>
          </a:p>
          <a:p>
            <a:pPr lvl="1">
              <a:lnSpc>
                <a:spcPct val="90000"/>
              </a:lnSpc>
              <a:spcBef>
                <a:spcPts val="600"/>
              </a:spcBef>
              <a:spcAft>
                <a:spcPts val="600"/>
              </a:spcAft>
              <a:buFont typeface="Wingdings" panose="05000000000000000000" pitchFamily="2" charset="2"/>
              <a:buChar char="§"/>
            </a:pPr>
            <a:r>
              <a:rPr lang="en-US" altLang="en-US" sz="3100" dirty="0">
                <a:solidFill>
                  <a:schemeClr val="bg1"/>
                </a:solidFill>
              </a:rPr>
              <a:t>“You might be a Pharisee…”</a:t>
            </a:r>
          </a:p>
          <a:p>
            <a:pPr marL="457200" lvl="1" indent="0">
              <a:lnSpc>
                <a:spcPct val="90000"/>
              </a:lnSpc>
              <a:spcBef>
                <a:spcPts val="600"/>
              </a:spcBef>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12322304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76200"/>
            <a:ext cx="8229600" cy="1130430"/>
          </a:xfrm>
        </p:spPr>
        <p:txBody>
          <a:bodyPr/>
          <a:lstStyle/>
          <a:p>
            <a:r>
              <a:rPr lang="en-US" altLang="en-US" sz="3400" dirty="0">
                <a:solidFill>
                  <a:srgbClr val="FFFF00"/>
                </a:solidFill>
              </a:rPr>
              <a:t>“Do all in the name of the church</a:t>
            </a:r>
            <a:br>
              <a:rPr lang="en-US" altLang="en-US" sz="3400" dirty="0">
                <a:solidFill>
                  <a:srgbClr val="FFFF00"/>
                </a:solidFill>
              </a:rPr>
            </a:br>
            <a:r>
              <a:rPr lang="en-US" altLang="en-US" sz="3400" dirty="0">
                <a:solidFill>
                  <a:srgbClr val="FFFF00"/>
                </a:solidFill>
              </a:rPr>
              <a:t>so that it will receive the glory”</a:t>
            </a:r>
            <a:endParaRPr lang="en-US" altLang="en-US" sz="3400" dirty="0">
              <a:solidFill>
                <a:schemeClr val="bg1"/>
              </a:solidFill>
            </a:endParaRP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94908" y="1348033"/>
            <a:ext cx="8229600" cy="4986778"/>
          </a:xfrm>
        </p:spPr>
        <p:txBody>
          <a:bodyPr/>
          <a:lstStyle/>
          <a:p>
            <a:pPr>
              <a:lnSpc>
                <a:spcPct val="90000"/>
              </a:lnSpc>
              <a:spcBef>
                <a:spcPts val="600"/>
              </a:spcBef>
              <a:spcAft>
                <a:spcPts val="1200"/>
              </a:spcAft>
              <a:buFont typeface="Wingdings" panose="05000000000000000000" pitchFamily="2" charset="2"/>
              <a:buChar char="§"/>
            </a:pPr>
            <a:r>
              <a:rPr lang="en-US" altLang="en-US" sz="3100" dirty="0">
                <a:solidFill>
                  <a:schemeClr val="bg1"/>
                </a:solidFill>
              </a:rPr>
              <a:t>The church </a:t>
            </a:r>
            <a:r>
              <a:rPr lang="en-US" altLang="en-US" i="1" u="sng" dirty="0">
                <a:solidFill>
                  <a:srgbClr val="FFFF00"/>
                </a:solidFill>
              </a:rPr>
              <a:t>gives</a:t>
            </a:r>
            <a:r>
              <a:rPr lang="en-US" altLang="en-US" sz="3100" dirty="0">
                <a:solidFill>
                  <a:schemeClr val="bg1"/>
                </a:solidFill>
              </a:rPr>
              <a:t> the glory (Ep.3:21)</a:t>
            </a:r>
          </a:p>
          <a:p>
            <a:pPr>
              <a:lnSpc>
                <a:spcPct val="90000"/>
              </a:lnSpc>
              <a:spcBef>
                <a:spcPts val="600"/>
              </a:spcBef>
              <a:spcAft>
                <a:spcPts val="1200"/>
              </a:spcAft>
              <a:buFont typeface="Wingdings" panose="05000000000000000000" pitchFamily="2" charset="2"/>
              <a:buChar char="§"/>
            </a:pPr>
            <a:r>
              <a:rPr lang="en-US" altLang="en-US" sz="3100" dirty="0">
                <a:solidFill>
                  <a:schemeClr val="accent1"/>
                </a:solidFill>
              </a:rPr>
              <a:t>How does the church glorify God?</a:t>
            </a:r>
          </a:p>
          <a:p>
            <a:pPr marL="0" indent="0" algn="ctr">
              <a:lnSpc>
                <a:spcPct val="90000"/>
              </a:lnSpc>
              <a:spcBef>
                <a:spcPts val="600"/>
              </a:spcBef>
              <a:spcAft>
                <a:spcPts val="1200"/>
              </a:spcAft>
              <a:buNone/>
            </a:pPr>
            <a:r>
              <a:rPr lang="en-US" altLang="en-US" sz="3100" dirty="0">
                <a:solidFill>
                  <a:srgbClr val="CCFFFF"/>
                </a:solidFill>
              </a:rPr>
              <a:t>By being faithful to Him</a:t>
            </a:r>
          </a:p>
          <a:p>
            <a:pPr>
              <a:lnSpc>
                <a:spcPct val="90000"/>
              </a:lnSpc>
              <a:spcBef>
                <a:spcPts val="600"/>
              </a:spcBef>
              <a:spcAft>
                <a:spcPts val="1200"/>
              </a:spcAft>
              <a:buFont typeface="Wingdings" panose="05000000000000000000" pitchFamily="2" charset="2"/>
              <a:buChar char="§"/>
            </a:pPr>
            <a:r>
              <a:rPr lang="en-US" altLang="en-US" sz="3100" dirty="0">
                <a:solidFill>
                  <a:schemeClr val="bg1"/>
                </a:solidFill>
              </a:rPr>
              <a:t>A glorious church </a:t>
            </a:r>
            <a:r>
              <a:rPr lang="en-US" dirty="0">
                <a:solidFill>
                  <a:schemeClr val="bg1"/>
                </a:solidFill>
              </a:rPr>
              <a:t>is a group of people who have learned to think and act as God intended from the beginning.</a:t>
            </a:r>
            <a:endParaRPr lang="en-US" altLang="en-US" sz="3100" dirty="0">
              <a:solidFill>
                <a:schemeClr val="bg1"/>
              </a:solidFill>
            </a:endParaRPr>
          </a:p>
        </p:txBody>
      </p:sp>
    </p:spTree>
    <p:extLst>
      <p:ext uri="{BB962C8B-B14F-4D97-AF65-F5344CB8AC3E}">
        <p14:creationId xmlns:p14="http://schemas.microsoft.com/office/powerpoint/2010/main" val="3206295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76200"/>
            <a:ext cx="8229600" cy="762000"/>
          </a:xfrm>
        </p:spPr>
        <p:txBody>
          <a:bodyPr/>
          <a:lstStyle/>
          <a:p>
            <a:r>
              <a:rPr lang="en-US" altLang="en-US" sz="3400" dirty="0">
                <a:solidFill>
                  <a:srgbClr val="FFFF00"/>
                </a:solidFill>
              </a:rPr>
              <a:t>“The church is irrelevant”</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94908" y="1093509"/>
            <a:ext cx="8229600" cy="5241302"/>
          </a:xfrm>
        </p:spPr>
        <p:txBody>
          <a:bodyPr/>
          <a:lstStyle/>
          <a:p>
            <a:pPr marL="0" indent="0">
              <a:lnSpc>
                <a:spcPct val="90000"/>
              </a:lnSpc>
              <a:spcAft>
                <a:spcPts val="600"/>
              </a:spcAft>
              <a:buNone/>
            </a:pPr>
            <a:r>
              <a:rPr lang="en-US" altLang="en-US" sz="3100" dirty="0">
                <a:solidFill>
                  <a:schemeClr val="bg1"/>
                </a:solidFill>
              </a:rPr>
              <a:t>Many Americans see no need for “church”</a:t>
            </a:r>
          </a:p>
          <a:p>
            <a:pPr marL="0" indent="0">
              <a:lnSpc>
                <a:spcPct val="90000"/>
              </a:lnSpc>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4319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76199"/>
            <a:ext cx="8229600" cy="1337821"/>
          </a:xfrm>
        </p:spPr>
        <p:txBody>
          <a:bodyPr/>
          <a:lstStyle/>
          <a:p>
            <a:r>
              <a:rPr lang="en-US" altLang="en-US" sz="3400" dirty="0">
                <a:solidFill>
                  <a:srgbClr val="FFFF00"/>
                </a:solidFill>
              </a:rPr>
              <a:t>“May explain number of churches</a:t>
            </a:r>
            <a:br>
              <a:rPr lang="en-US" altLang="en-US" sz="3400" dirty="0">
                <a:solidFill>
                  <a:srgbClr val="FFFF00"/>
                </a:solidFill>
              </a:rPr>
            </a:br>
            <a:r>
              <a:rPr lang="en-US" altLang="en-US" sz="3400" dirty="0">
                <a:solidFill>
                  <a:srgbClr val="FFFF00"/>
                </a:solidFill>
              </a:rPr>
              <a:t>offering contemporary “worship”</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94908" y="1545995"/>
            <a:ext cx="8229600" cy="4788815"/>
          </a:xfrm>
        </p:spPr>
        <p:txBody>
          <a:bodyPr/>
          <a:lstStyle/>
          <a:p>
            <a:pPr>
              <a:lnSpc>
                <a:spcPct val="90000"/>
              </a:lnSpc>
              <a:spcAft>
                <a:spcPts val="600"/>
              </a:spcAft>
              <a:buFont typeface="Arial" panose="020B0604020202020204" pitchFamily="34" charset="0"/>
              <a:buChar char="•"/>
            </a:pPr>
            <a:r>
              <a:rPr lang="en-US" altLang="en-US" sz="3100" dirty="0">
                <a:solidFill>
                  <a:schemeClr val="bg1"/>
                </a:solidFill>
              </a:rPr>
              <a:t>England: most have abandoned religion</a:t>
            </a:r>
          </a:p>
          <a:p>
            <a:pPr>
              <a:lnSpc>
                <a:spcPct val="90000"/>
              </a:lnSpc>
              <a:spcAft>
                <a:spcPts val="600"/>
              </a:spcAft>
              <a:buFont typeface="Arial" panose="020B0604020202020204" pitchFamily="34" charset="0"/>
              <a:buChar char="•"/>
            </a:pPr>
            <a:r>
              <a:rPr lang="en-US" altLang="en-US" sz="3100" dirty="0">
                <a:solidFill>
                  <a:schemeClr val="bg1"/>
                </a:solidFill>
              </a:rPr>
              <a:t>U.S.: many churches changed to fit peoples’ desires</a:t>
            </a:r>
          </a:p>
          <a:p>
            <a:pPr marL="0" indent="0">
              <a:lnSpc>
                <a:spcPct val="90000"/>
              </a:lnSpc>
              <a:spcAft>
                <a:spcPts val="600"/>
              </a:spcAft>
              <a:buNone/>
            </a:pPr>
            <a:endParaRPr lang="en-US" altLang="en-US" sz="3100" dirty="0">
              <a:solidFill>
                <a:schemeClr val="bg1"/>
              </a:solidFill>
            </a:endParaRPr>
          </a:p>
        </p:txBody>
      </p:sp>
    </p:spTree>
    <p:extLst>
      <p:ext uri="{BB962C8B-B14F-4D97-AF65-F5344CB8AC3E}">
        <p14:creationId xmlns:p14="http://schemas.microsoft.com/office/powerpoint/2010/main" val="1318295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76200"/>
            <a:ext cx="8229600" cy="762000"/>
          </a:xfrm>
        </p:spPr>
        <p:txBody>
          <a:bodyPr/>
          <a:lstStyle/>
          <a:p>
            <a:r>
              <a:rPr lang="en-US" altLang="en-US" sz="3400" dirty="0">
                <a:solidFill>
                  <a:srgbClr val="FFFF00"/>
                </a:solidFill>
              </a:rPr>
              <a:t>Contrast Scriptures</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94908" y="848411"/>
            <a:ext cx="8229600" cy="5486400"/>
          </a:xfrm>
        </p:spPr>
        <p:txBody>
          <a:bodyPr/>
          <a:lstStyle/>
          <a:p>
            <a:pPr>
              <a:lnSpc>
                <a:spcPct val="90000"/>
              </a:lnSpc>
              <a:spcAft>
                <a:spcPts val="800"/>
              </a:spcAft>
              <a:buFont typeface="Wingdings" panose="05000000000000000000" pitchFamily="2" charset="2"/>
              <a:buChar char="§"/>
            </a:pPr>
            <a:r>
              <a:rPr lang="en-US" altLang="en-US" dirty="0">
                <a:solidFill>
                  <a:schemeClr val="bg1"/>
                </a:solidFill>
              </a:rPr>
              <a:t>Ep.1:22-23, ‘filled’</a:t>
            </a:r>
          </a:p>
          <a:p>
            <a:pPr>
              <a:lnSpc>
                <a:spcPct val="90000"/>
              </a:lnSpc>
              <a:spcAft>
                <a:spcPts val="800"/>
              </a:spcAft>
              <a:buFont typeface="Wingdings" panose="05000000000000000000" pitchFamily="2" charset="2"/>
              <a:buChar char="§"/>
            </a:pPr>
            <a:r>
              <a:rPr lang="en-US" altLang="en-US" dirty="0">
                <a:solidFill>
                  <a:schemeClr val="bg1"/>
                </a:solidFill>
              </a:rPr>
              <a:t>Ep.2:19-21, temple</a:t>
            </a:r>
          </a:p>
          <a:p>
            <a:pPr>
              <a:lnSpc>
                <a:spcPct val="90000"/>
              </a:lnSpc>
              <a:spcAft>
                <a:spcPts val="800"/>
              </a:spcAft>
              <a:buFont typeface="Wingdings" panose="05000000000000000000" pitchFamily="2" charset="2"/>
              <a:buChar char="§"/>
            </a:pPr>
            <a:r>
              <a:rPr lang="en-US" altLang="en-US" dirty="0">
                <a:solidFill>
                  <a:schemeClr val="bg1"/>
                </a:solidFill>
              </a:rPr>
              <a:t>Ep.3:21, glory</a:t>
            </a:r>
          </a:p>
          <a:p>
            <a:pPr>
              <a:lnSpc>
                <a:spcPct val="90000"/>
              </a:lnSpc>
              <a:spcAft>
                <a:spcPts val="1200"/>
              </a:spcAft>
              <a:buFont typeface="Wingdings" panose="05000000000000000000" pitchFamily="2" charset="2"/>
              <a:buChar char="§"/>
            </a:pPr>
            <a:r>
              <a:rPr lang="en-US" altLang="en-US" dirty="0">
                <a:solidFill>
                  <a:schemeClr val="bg1"/>
                </a:solidFill>
              </a:rPr>
              <a:t>Ep.5:23-27, bride of Christ</a:t>
            </a:r>
          </a:p>
          <a:p>
            <a:pPr marL="0" indent="0" algn="ctr">
              <a:lnSpc>
                <a:spcPct val="90000"/>
              </a:lnSpc>
              <a:spcAft>
                <a:spcPts val="600"/>
              </a:spcAft>
              <a:buNone/>
            </a:pPr>
            <a:r>
              <a:rPr lang="en-US" altLang="en-US" sz="3100" dirty="0">
                <a:solidFill>
                  <a:srgbClr val="FFFF00"/>
                </a:solidFill>
              </a:rPr>
              <a:t>Conclusion</a:t>
            </a:r>
          </a:p>
          <a:p>
            <a:pPr>
              <a:lnSpc>
                <a:spcPct val="90000"/>
              </a:lnSpc>
              <a:spcAft>
                <a:spcPts val="600"/>
              </a:spcAft>
              <a:buFont typeface="Wingdings" panose="05000000000000000000" pitchFamily="2" charset="2"/>
              <a:buChar char="§"/>
            </a:pPr>
            <a:r>
              <a:rPr lang="en-US" altLang="en-US" dirty="0">
                <a:solidFill>
                  <a:schemeClr val="bg1"/>
                </a:solidFill>
              </a:rPr>
              <a:t>Ep.5:27, glorious – honored, distinguished, splendid, wonderful…</a:t>
            </a:r>
          </a:p>
        </p:txBody>
      </p:sp>
    </p:spTree>
    <p:extLst>
      <p:ext uri="{BB962C8B-B14F-4D97-AF65-F5344CB8AC3E}">
        <p14:creationId xmlns:p14="http://schemas.microsoft.com/office/powerpoint/2010/main" val="42493836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nodeType="afterEffect">
                                  <p:stCondLst>
                                    <p:cond delay="0"/>
                                  </p:stCondLst>
                                  <p:childTnLst>
                                    <p:set>
                                      <p:cBhvr>
                                        <p:cTn id="21"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D46806E2-B3C2-49A1-9C10-E97249E8EA03}"/>
              </a:ext>
            </a:extLst>
          </p:cNvPr>
          <p:cNvSpPr/>
          <p:nvPr/>
        </p:nvSpPr>
        <p:spPr>
          <a:xfrm>
            <a:off x="1069159" y="1066800"/>
            <a:ext cx="7094456" cy="1447800"/>
          </a:xfrm>
          <a:prstGeom prst="roundRect">
            <a:avLst/>
          </a:prstGeom>
          <a:solidFill>
            <a:srgbClr val="000000"/>
          </a:solidFill>
          <a:ln w="3175" cap="flat" cmpd="sng" algn="ctr">
            <a:solidFill>
              <a:srgbClr val="CCFFFF"/>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700" b="0" i="0" u="none" strike="noStrike" kern="0" cap="none" spc="0" normalizeH="0" baseline="0" noProof="0" dirty="0">
                <a:ln>
                  <a:noFill/>
                </a:ln>
                <a:solidFill>
                  <a:srgbClr val="CCFFFF"/>
                </a:solidFill>
                <a:effectLst/>
                <a:uLnTx/>
                <a:uFillTx/>
                <a:latin typeface="Times New Roman" panose="02020603050405020304" pitchFamily="18" charset="0"/>
                <a:cs typeface="Times New Roman" panose="02020603050405020304" pitchFamily="18" charset="0"/>
              </a:rPr>
              <a:t>I.  </a:t>
            </a:r>
            <a:r>
              <a:rPr lang="en-US" sz="3600" kern="0" dirty="0">
                <a:solidFill>
                  <a:srgbClr val="FFFF99"/>
                </a:solidFill>
                <a:latin typeface="Arial"/>
              </a:rPr>
              <a:t>Divine Characteristics Make the Church Glorious</a:t>
            </a:r>
            <a:endParaRPr kumimoji="0" lang="en-US" sz="3600" b="0" i="0" u="none" strike="noStrike" kern="0" cap="none" spc="0" normalizeH="0" baseline="0" noProof="0" dirty="0">
              <a:ln>
                <a:noFill/>
              </a:ln>
              <a:solidFill>
                <a:schemeClr val="bg1"/>
              </a:solidFill>
              <a:effectLst/>
              <a:uLnTx/>
              <a:uFillTx/>
              <a:latin typeface="Arial"/>
              <a:ea typeface="+mn-ea"/>
              <a:cs typeface="+mn-cs"/>
            </a:endParaRPr>
          </a:p>
        </p:txBody>
      </p:sp>
    </p:spTree>
    <p:extLst>
      <p:ext uri="{BB962C8B-B14F-4D97-AF65-F5344CB8AC3E}">
        <p14:creationId xmlns:p14="http://schemas.microsoft.com/office/powerpoint/2010/main" val="230634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76200"/>
            <a:ext cx="8229600" cy="1130430"/>
          </a:xfrm>
        </p:spPr>
        <p:txBody>
          <a:bodyPr/>
          <a:lstStyle/>
          <a:p>
            <a:r>
              <a:rPr lang="en-US" altLang="en-US" sz="3400" dirty="0">
                <a:solidFill>
                  <a:schemeClr val="bg1"/>
                </a:solidFill>
              </a:rPr>
              <a:t>Ephesians 5</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414781" y="1121789"/>
            <a:ext cx="8394570" cy="5024486"/>
          </a:xfrm>
        </p:spPr>
        <p:txBody>
          <a:bodyPr/>
          <a:lstStyle/>
          <a:p>
            <a:pPr>
              <a:lnSpc>
                <a:spcPct val="90000"/>
              </a:lnSpc>
              <a:spcBef>
                <a:spcPts val="600"/>
              </a:spcBef>
              <a:spcAft>
                <a:spcPts val="1200"/>
              </a:spcAft>
              <a:buFont typeface="Wingdings" panose="05000000000000000000" pitchFamily="2" charset="2"/>
              <a:buChar char="§"/>
            </a:pPr>
            <a:r>
              <a:rPr lang="en-US" altLang="en-US" sz="3100" dirty="0">
                <a:solidFill>
                  <a:schemeClr val="bg1"/>
                </a:solidFill>
              </a:rPr>
              <a:t>Glorious </a:t>
            </a:r>
            <a:r>
              <a:rPr lang="en-US" altLang="en-US" sz="3100" dirty="0">
                <a:solidFill>
                  <a:srgbClr val="CCFFFF"/>
                </a:solidFill>
              </a:rPr>
              <a:t>Person</a:t>
            </a:r>
            <a:r>
              <a:rPr lang="en-US" altLang="en-US" sz="3100" dirty="0">
                <a:solidFill>
                  <a:schemeClr val="bg1"/>
                </a:solidFill>
              </a:rPr>
              <a:t>, 23</a:t>
            </a:r>
          </a:p>
          <a:p>
            <a:pPr>
              <a:lnSpc>
                <a:spcPct val="90000"/>
              </a:lnSpc>
              <a:spcBef>
                <a:spcPts val="600"/>
              </a:spcBef>
              <a:spcAft>
                <a:spcPts val="1200"/>
              </a:spcAft>
              <a:buFont typeface="Wingdings" panose="05000000000000000000" pitchFamily="2" charset="2"/>
              <a:buChar char="§"/>
            </a:pPr>
            <a:r>
              <a:rPr lang="en-US" altLang="en-US" sz="3100" dirty="0">
                <a:solidFill>
                  <a:schemeClr val="bg1"/>
                </a:solidFill>
              </a:rPr>
              <a:t>Glorious </a:t>
            </a:r>
            <a:r>
              <a:rPr lang="en-US" altLang="en-US" sz="3100" dirty="0">
                <a:solidFill>
                  <a:srgbClr val="CCFFFF"/>
                </a:solidFill>
              </a:rPr>
              <a:t>precepts</a:t>
            </a:r>
            <a:r>
              <a:rPr lang="en-US" altLang="en-US" sz="3100" dirty="0">
                <a:solidFill>
                  <a:schemeClr val="bg1"/>
                </a:solidFill>
              </a:rPr>
              <a:t>, 24</a:t>
            </a:r>
          </a:p>
          <a:p>
            <a:pPr>
              <a:lnSpc>
                <a:spcPct val="90000"/>
              </a:lnSpc>
              <a:spcBef>
                <a:spcPts val="600"/>
              </a:spcBef>
              <a:spcAft>
                <a:spcPts val="600"/>
              </a:spcAft>
              <a:buFont typeface="Wingdings" panose="05000000000000000000" pitchFamily="2" charset="2"/>
              <a:buChar char="§"/>
            </a:pPr>
            <a:r>
              <a:rPr lang="en-US" altLang="en-US" sz="3100" dirty="0">
                <a:solidFill>
                  <a:schemeClr val="bg1"/>
                </a:solidFill>
              </a:rPr>
              <a:t>Glorious </a:t>
            </a:r>
            <a:r>
              <a:rPr lang="en-US" altLang="en-US" sz="3100" dirty="0">
                <a:solidFill>
                  <a:srgbClr val="CCFFFF"/>
                </a:solidFill>
              </a:rPr>
              <a:t>purpose</a:t>
            </a:r>
            <a:r>
              <a:rPr lang="en-US" altLang="en-US" sz="3100">
                <a:solidFill>
                  <a:schemeClr val="bg1"/>
                </a:solidFill>
              </a:rPr>
              <a:t>, 24, 27  </a:t>
            </a:r>
            <a:r>
              <a:rPr lang="en-US" altLang="en-US" sz="3000">
                <a:solidFill>
                  <a:schemeClr val="bg1"/>
                </a:solidFill>
              </a:rPr>
              <a:t>[= 1:6-12,14,17-18</a:t>
            </a:r>
            <a:r>
              <a:rPr lang="en-US" altLang="en-US" sz="3000" dirty="0">
                <a:solidFill>
                  <a:schemeClr val="bg1"/>
                </a:solidFill>
              </a:rPr>
              <a:t>]</a:t>
            </a:r>
          </a:p>
          <a:p>
            <a:pPr>
              <a:lnSpc>
                <a:spcPct val="90000"/>
              </a:lnSpc>
              <a:spcBef>
                <a:spcPts val="600"/>
              </a:spcBef>
              <a:spcAft>
                <a:spcPts val="1200"/>
              </a:spcAft>
              <a:buFont typeface="Wingdings" panose="05000000000000000000" pitchFamily="2" charset="2"/>
              <a:buChar char="§"/>
            </a:pPr>
            <a:r>
              <a:rPr lang="en-US" altLang="en-US" sz="3100" dirty="0">
                <a:solidFill>
                  <a:schemeClr val="bg1"/>
                </a:solidFill>
              </a:rPr>
              <a:t>Glorious </a:t>
            </a:r>
            <a:r>
              <a:rPr lang="en-US" altLang="en-US" sz="3100" dirty="0">
                <a:solidFill>
                  <a:srgbClr val="CCFFFF"/>
                </a:solidFill>
              </a:rPr>
              <a:t>purchase price</a:t>
            </a:r>
            <a:r>
              <a:rPr lang="en-US" altLang="en-US" sz="3100" dirty="0">
                <a:solidFill>
                  <a:schemeClr val="bg1"/>
                </a:solidFill>
              </a:rPr>
              <a:t>, 25</a:t>
            </a:r>
          </a:p>
          <a:p>
            <a:pPr lvl="1">
              <a:lnSpc>
                <a:spcPct val="90000"/>
              </a:lnSpc>
              <a:spcBef>
                <a:spcPts val="600"/>
              </a:spcBef>
              <a:spcAft>
                <a:spcPts val="1400"/>
              </a:spcAft>
              <a:buFont typeface="Wingdings" panose="05000000000000000000" pitchFamily="2" charset="2"/>
              <a:buChar char="§"/>
            </a:pPr>
            <a:r>
              <a:rPr lang="en-US" altLang="en-US" sz="3100" dirty="0">
                <a:solidFill>
                  <a:schemeClr val="bg1"/>
                </a:solidFill>
              </a:rPr>
              <a:t>25: Christ loved…gave Himself.  Ac.20:28</a:t>
            </a:r>
          </a:p>
          <a:p>
            <a:pPr lvl="1">
              <a:lnSpc>
                <a:spcPct val="90000"/>
              </a:lnSpc>
              <a:spcBef>
                <a:spcPts val="600"/>
              </a:spcBef>
              <a:spcAft>
                <a:spcPts val="1400"/>
              </a:spcAft>
              <a:buFont typeface="Wingdings" panose="05000000000000000000" pitchFamily="2" charset="2"/>
              <a:buChar char="§"/>
            </a:pPr>
            <a:r>
              <a:rPr lang="en-US" altLang="en-US" sz="3100" dirty="0">
                <a:solidFill>
                  <a:schemeClr val="bg1"/>
                </a:solidFill>
              </a:rPr>
              <a:t>26: </a:t>
            </a:r>
            <a:r>
              <a:rPr lang="en-US" altLang="en-US" sz="3100" dirty="0">
                <a:solidFill>
                  <a:srgbClr val="FFFFCC"/>
                </a:solidFill>
              </a:rPr>
              <a:t>‘that’</a:t>
            </a:r>
            <a:r>
              <a:rPr lang="en-US" altLang="en-US" sz="3100" dirty="0">
                <a:solidFill>
                  <a:schemeClr val="bg1"/>
                </a:solidFill>
              </a:rPr>
              <a:t> …sanctify and cleanse it… [</a:t>
            </a:r>
            <a:r>
              <a:rPr lang="en-US" altLang="en-US" sz="3100" i="1" dirty="0">
                <a:solidFill>
                  <a:schemeClr val="bg1"/>
                </a:solidFill>
              </a:rPr>
              <a:t>having cleansed…</a:t>
            </a:r>
            <a:r>
              <a:rPr lang="en-US" altLang="en-US" sz="3100" dirty="0">
                <a:solidFill>
                  <a:schemeClr val="bg1"/>
                </a:solidFill>
              </a:rPr>
              <a:t>]    1 Co.6:11</a:t>
            </a:r>
          </a:p>
          <a:p>
            <a:pPr lvl="1">
              <a:lnSpc>
                <a:spcPct val="90000"/>
              </a:lnSpc>
              <a:spcBef>
                <a:spcPts val="600"/>
              </a:spcBef>
              <a:spcAft>
                <a:spcPts val="1200"/>
              </a:spcAft>
              <a:buFont typeface="Wingdings" panose="05000000000000000000" pitchFamily="2" charset="2"/>
              <a:buChar char="§"/>
            </a:pPr>
            <a:r>
              <a:rPr lang="en-US" altLang="en-US" sz="3100" dirty="0">
                <a:solidFill>
                  <a:schemeClr val="bg1"/>
                </a:solidFill>
              </a:rPr>
              <a:t>27: </a:t>
            </a:r>
            <a:r>
              <a:rPr lang="en-US" altLang="en-US" sz="3100" dirty="0">
                <a:solidFill>
                  <a:srgbClr val="FFFFCC"/>
                </a:solidFill>
              </a:rPr>
              <a:t>‘that’ </a:t>
            </a:r>
            <a:r>
              <a:rPr lang="en-US" altLang="en-US" sz="3100" dirty="0">
                <a:solidFill>
                  <a:schemeClr val="bg1"/>
                </a:solidFill>
              </a:rPr>
              <a:t>…might present…glorious church</a:t>
            </a:r>
          </a:p>
          <a:p>
            <a:pPr marL="0" indent="0">
              <a:lnSpc>
                <a:spcPct val="90000"/>
              </a:lnSpc>
              <a:spcBef>
                <a:spcPts val="600"/>
              </a:spcBef>
              <a:spcAft>
                <a:spcPts val="1200"/>
              </a:spcAft>
              <a:buNone/>
            </a:pPr>
            <a:endParaRPr lang="en-US" altLang="en-US" sz="3100" dirty="0">
              <a:solidFill>
                <a:schemeClr val="bg1"/>
              </a:solidFill>
            </a:endParaRPr>
          </a:p>
        </p:txBody>
      </p:sp>
    </p:spTree>
    <p:extLst>
      <p:ext uri="{BB962C8B-B14F-4D97-AF65-F5344CB8AC3E}">
        <p14:creationId xmlns:p14="http://schemas.microsoft.com/office/powerpoint/2010/main" val="3958183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0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9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76200"/>
            <a:ext cx="8229600" cy="1130430"/>
          </a:xfrm>
        </p:spPr>
        <p:txBody>
          <a:bodyPr/>
          <a:lstStyle/>
          <a:p>
            <a:r>
              <a:rPr lang="en-US" altLang="en-US" sz="3400" dirty="0">
                <a:solidFill>
                  <a:schemeClr val="bg1"/>
                </a:solidFill>
              </a:rPr>
              <a:t>When? </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72357" y="1121789"/>
            <a:ext cx="8488836" cy="5024486"/>
          </a:xfrm>
        </p:spPr>
        <p:txBody>
          <a:bodyPr/>
          <a:lstStyle/>
          <a:p>
            <a:pPr>
              <a:lnSpc>
                <a:spcPct val="90000"/>
              </a:lnSpc>
              <a:spcBef>
                <a:spcPts val="600"/>
              </a:spcBef>
              <a:spcAft>
                <a:spcPts val="300"/>
              </a:spcAft>
              <a:buFont typeface="Wingdings" panose="05000000000000000000" pitchFamily="2" charset="2"/>
              <a:buChar char="§"/>
            </a:pPr>
            <a:r>
              <a:rPr lang="en-US" altLang="en-US" sz="3100" dirty="0">
                <a:solidFill>
                  <a:schemeClr val="bg1"/>
                </a:solidFill>
              </a:rPr>
              <a:t>Some say at future date through unexplained process, Christ will cleanse the sinful church.</a:t>
            </a:r>
          </a:p>
          <a:p>
            <a:pPr lvl="1">
              <a:lnSpc>
                <a:spcPct val="90000"/>
              </a:lnSpc>
              <a:spcBef>
                <a:spcPts val="600"/>
              </a:spcBef>
              <a:spcAft>
                <a:spcPts val="1200"/>
              </a:spcAft>
              <a:buFont typeface="Wingdings" panose="05000000000000000000" pitchFamily="2" charset="2"/>
              <a:buChar char="§"/>
            </a:pPr>
            <a:r>
              <a:rPr lang="en-US" altLang="en-US" sz="3100" dirty="0">
                <a:solidFill>
                  <a:schemeClr val="bg1"/>
                </a:solidFill>
              </a:rPr>
              <a:t>Evil reason for this position: </a:t>
            </a:r>
            <a:r>
              <a:rPr lang="en-US" altLang="en-US" sz="3100" dirty="0">
                <a:solidFill>
                  <a:srgbClr val="FFFF00"/>
                </a:solidFill>
              </a:rPr>
              <a:t>we may overlook current imperfections</a:t>
            </a:r>
          </a:p>
          <a:p>
            <a:pPr>
              <a:lnSpc>
                <a:spcPct val="90000"/>
              </a:lnSpc>
              <a:spcBef>
                <a:spcPts val="600"/>
              </a:spcBef>
              <a:spcAft>
                <a:spcPts val="600"/>
              </a:spcAft>
              <a:buFont typeface="Wingdings" panose="05000000000000000000" pitchFamily="2" charset="2"/>
              <a:buChar char="§"/>
            </a:pPr>
            <a:r>
              <a:rPr lang="en-US" altLang="en-US" sz="3100" dirty="0">
                <a:solidFill>
                  <a:schemeClr val="bg1"/>
                </a:solidFill>
              </a:rPr>
              <a:t>In the future, He will receive </a:t>
            </a:r>
            <a:r>
              <a:rPr lang="en-US" altLang="en-US" sz="3100" u="sng" dirty="0">
                <a:solidFill>
                  <a:schemeClr val="bg1"/>
                </a:solidFill>
              </a:rPr>
              <a:t>His</a:t>
            </a:r>
            <a:r>
              <a:rPr lang="en-US" altLang="en-US" sz="3100" dirty="0">
                <a:solidFill>
                  <a:schemeClr val="bg1"/>
                </a:solidFill>
              </a:rPr>
              <a:t> church (bride) – Mt.1:18-20 . . .</a:t>
            </a:r>
          </a:p>
          <a:p>
            <a:pPr lvl="1">
              <a:lnSpc>
                <a:spcPct val="90000"/>
              </a:lnSpc>
              <a:spcBef>
                <a:spcPts val="600"/>
              </a:spcBef>
              <a:spcAft>
                <a:spcPts val="600"/>
              </a:spcAft>
              <a:buFont typeface="Wingdings" panose="05000000000000000000" pitchFamily="2" charset="2"/>
              <a:buChar char="§"/>
            </a:pPr>
            <a:r>
              <a:rPr lang="en-US" altLang="en-US" sz="3100" dirty="0">
                <a:solidFill>
                  <a:srgbClr val="CCFFCC"/>
                </a:solidFill>
              </a:rPr>
              <a:t>betrothal</a:t>
            </a:r>
            <a:r>
              <a:rPr lang="en-US" altLang="en-US" sz="3100" dirty="0">
                <a:solidFill>
                  <a:schemeClr val="bg1"/>
                </a:solidFill>
              </a:rPr>
              <a:t>…</a:t>
            </a:r>
            <a:r>
              <a:rPr lang="en-US" altLang="en-US" sz="3100" dirty="0">
                <a:solidFill>
                  <a:srgbClr val="CCFFCC"/>
                </a:solidFill>
              </a:rPr>
              <a:t>interval</a:t>
            </a:r>
            <a:r>
              <a:rPr lang="en-US" altLang="en-US" sz="3100" dirty="0">
                <a:solidFill>
                  <a:schemeClr val="bg1"/>
                </a:solidFill>
              </a:rPr>
              <a:t>…</a:t>
            </a:r>
            <a:r>
              <a:rPr lang="en-US" altLang="en-US" sz="3100" dirty="0">
                <a:solidFill>
                  <a:srgbClr val="CCFFCC"/>
                </a:solidFill>
              </a:rPr>
              <a:t>procession</a:t>
            </a:r>
            <a:r>
              <a:rPr lang="en-US" altLang="en-US" sz="3100" dirty="0">
                <a:solidFill>
                  <a:schemeClr val="bg1"/>
                </a:solidFill>
              </a:rPr>
              <a:t> (to receive the bride)  </a:t>
            </a:r>
          </a:p>
          <a:p>
            <a:pPr>
              <a:lnSpc>
                <a:spcPct val="90000"/>
              </a:lnSpc>
              <a:spcBef>
                <a:spcPts val="600"/>
              </a:spcBef>
              <a:spcAft>
                <a:spcPts val="1200"/>
              </a:spcAft>
              <a:buFont typeface="Wingdings" panose="05000000000000000000" pitchFamily="2" charset="2"/>
              <a:buChar char="§"/>
            </a:pPr>
            <a:r>
              <a:rPr lang="en-US" altLang="en-US" sz="3100" dirty="0">
                <a:solidFill>
                  <a:schemeClr val="bg1"/>
                </a:solidFill>
              </a:rPr>
              <a:t>2 Co.11:2</a:t>
            </a:r>
          </a:p>
          <a:p>
            <a:pPr marL="0" indent="0">
              <a:lnSpc>
                <a:spcPct val="90000"/>
              </a:lnSpc>
              <a:spcBef>
                <a:spcPts val="600"/>
              </a:spcBef>
              <a:spcAft>
                <a:spcPts val="1200"/>
              </a:spcAft>
              <a:buNone/>
            </a:pPr>
            <a:endParaRPr lang="en-US" altLang="en-US" sz="3100" dirty="0">
              <a:solidFill>
                <a:schemeClr val="bg1"/>
              </a:solidFill>
            </a:endParaRPr>
          </a:p>
        </p:txBody>
      </p:sp>
    </p:spTree>
    <p:extLst>
      <p:ext uri="{BB962C8B-B14F-4D97-AF65-F5344CB8AC3E}">
        <p14:creationId xmlns:p14="http://schemas.microsoft.com/office/powerpoint/2010/main" val="681655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09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0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76200"/>
            <a:ext cx="8229600" cy="1130430"/>
          </a:xfrm>
        </p:spPr>
        <p:txBody>
          <a:bodyPr/>
          <a:lstStyle/>
          <a:p>
            <a:r>
              <a:rPr lang="en-US" altLang="en-US" sz="3400" dirty="0">
                <a:solidFill>
                  <a:schemeClr val="bg1"/>
                </a:solidFill>
              </a:rPr>
              <a:t>Sanctifying and cleansing are simultaneous – in progress since Ac.2</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72357" y="1423447"/>
            <a:ext cx="8488836" cy="4722828"/>
          </a:xfrm>
        </p:spPr>
        <p:txBody>
          <a:bodyPr/>
          <a:lstStyle/>
          <a:p>
            <a:pPr>
              <a:lnSpc>
                <a:spcPct val="90000"/>
              </a:lnSpc>
              <a:spcBef>
                <a:spcPts val="600"/>
              </a:spcBef>
              <a:spcAft>
                <a:spcPts val="600"/>
              </a:spcAft>
              <a:buFont typeface="Wingdings" panose="05000000000000000000" pitchFamily="2" charset="2"/>
              <a:buChar char="§"/>
            </a:pPr>
            <a:r>
              <a:rPr lang="en-US" altLang="en-US" sz="3100" dirty="0">
                <a:solidFill>
                  <a:srgbClr val="CCFFFF"/>
                </a:solidFill>
              </a:rPr>
              <a:t>Sanctify </a:t>
            </a:r>
            <a:r>
              <a:rPr lang="en-US" altLang="en-US" sz="2800" dirty="0">
                <a:solidFill>
                  <a:srgbClr val="FFFFFF"/>
                </a:solidFill>
              </a:rPr>
              <a:t>(26):</a:t>
            </a:r>
            <a:r>
              <a:rPr lang="en-US" altLang="en-US" sz="3100" dirty="0">
                <a:solidFill>
                  <a:srgbClr val="CCFFFF"/>
                </a:solidFill>
              </a:rPr>
              <a:t> </a:t>
            </a:r>
            <a:r>
              <a:rPr lang="en-US" altLang="en-US" sz="3100" dirty="0">
                <a:solidFill>
                  <a:schemeClr val="bg1"/>
                </a:solidFill>
              </a:rPr>
              <a:t> set apart.  Jn.17:17, </a:t>
            </a:r>
            <a:r>
              <a:rPr lang="en-US" altLang="en-US" sz="3100" dirty="0">
                <a:solidFill>
                  <a:srgbClr val="FFFF99"/>
                </a:solidFill>
              </a:rPr>
              <a:t>positive</a:t>
            </a:r>
            <a:r>
              <a:rPr lang="en-US" altLang="en-US" sz="3100" dirty="0">
                <a:solidFill>
                  <a:schemeClr val="bg1"/>
                </a:solidFill>
              </a:rPr>
              <a:t> side of process. </a:t>
            </a:r>
          </a:p>
          <a:p>
            <a:pPr>
              <a:lnSpc>
                <a:spcPct val="90000"/>
              </a:lnSpc>
              <a:spcBef>
                <a:spcPts val="600"/>
              </a:spcBef>
              <a:spcAft>
                <a:spcPts val="300"/>
              </a:spcAft>
              <a:buFont typeface="Wingdings" panose="05000000000000000000" pitchFamily="2" charset="2"/>
              <a:buChar char="§"/>
            </a:pPr>
            <a:r>
              <a:rPr lang="en-US" altLang="en-US" sz="3100" dirty="0">
                <a:solidFill>
                  <a:srgbClr val="CCFFFF"/>
                </a:solidFill>
              </a:rPr>
              <a:t>Washing of water </a:t>
            </a:r>
            <a:r>
              <a:rPr lang="en-US" altLang="en-US" sz="2800" dirty="0">
                <a:solidFill>
                  <a:schemeClr val="bg1"/>
                </a:solidFill>
              </a:rPr>
              <a:t>(26):</a:t>
            </a:r>
            <a:r>
              <a:rPr lang="en-US" altLang="en-US" sz="3100" dirty="0">
                <a:solidFill>
                  <a:srgbClr val="CCFFFF"/>
                </a:solidFill>
              </a:rPr>
              <a:t>  </a:t>
            </a:r>
            <a:r>
              <a:rPr lang="en-US" altLang="en-US" sz="3100" dirty="0">
                <a:solidFill>
                  <a:srgbClr val="FFFF99"/>
                </a:solidFill>
              </a:rPr>
              <a:t>negative</a:t>
            </a:r>
            <a:r>
              <a:rPr lang="en-US" altLang="en-US" sz="3100" dirty="0">
                <a:solidFill>
                  <a:schemeClr val="bg1"/>
                </a:solidFill>
              </a:rPr>
              <a:t> side of process [removing sin and guilt] – obvious reference to water baptism.</a:t>
            </a:r>
          </a:p>
          <a:p>
            <a:pPr>
              <a:lnSpc>
                <a:spcPct val="90000"/>
              </a:lnSpc>
              <a:spcBef>
                <a:spcPts val="600"/>
              </a:spcBef>
              <a:spcAft>
                <a:spcPts val="300"/>
              </a:spcAft>
              <a:buFont typeface="Wingdings" panose="05000000000000000000" pitchFamily="2" charset="2"/>
              <a:buChar char="§"/>
            </a:pPr>
            <a:endParaRPr lang="en-US" altLang="en-US" sz="3100" dirty="0">
              <a:solidFill>
                <a:schemeClr val="bg1"/>
              </a:solidFill>
            </a:endParaRPr>
          </a:p>
          <a:p>
            <a:pPr marL="0" indent="0">
              <a:lnSpc>
                <a:spcPct val="90000"/>
              </a:lnSpc>
              <a:spcBef>
                <a:spcPts val="600"/>
              </a:spcBef>
              <a:spcAft>
                <a:spcPts val="1200"/>
              </a:spcAft>
              <a:buNone/>
            </a:pPr>
            <a:endParaRPr lang="en-US" altLang="en-US" sz="3100" dirty="0">
              <a:solidFill>
                <a:schemeClr val="bg1"/>
              </a:solidFill>
            </a:endParaRPr>
          </a:p>
        </p:txBody>
      </p:sp>
    </p:spTree>
    <p:extLst>
      <p:ext uri="{BB962C8B-B14F-4D97-AF65-F5344CB8AC3E}">
        <p14:creationId xmlns:p14="http://schemas.microsoft.com/office/powerpoint/2010/main" val="52126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09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DEC5918-1715-4FFD-80A1-3107D590A3F1}"/>
              </a:ext>
            </a:extLst>
          </p:cNvPr>
          <p:cNvSpPr>
            <a:spLocks noGrp="1" noChangeArrowheads="1"/>
          </p:cNvSpPr>
          <p:nvPr>
            <p:ph type="title"/>
          </p:nvPr>
        </p:nvSpPr>
        <p:spPr>
          <a:xfrm>
            <a:off x="494908" y="76200"/>
            <a:ext cx="8229600" cy="1130430"/>
          </a:xfrm>
        </p:spPr>
        <p:txBody>
          <a:bodyPr/>
          <a:lstStyle/>
          <a:p>
            <a:r>
              <a:rPr lang="en-US" altLang="en-US" sz="3400" dirty="0">
                <a:solidFill>
                  <a:schemeClr val="bg1"/>
                </a:solidFill>
              </a:rPr>
              <a:t>Sanctifying and cleansing are simultaneous – in progress since Ac.2</a:t>
            </a:r>
          </a:p>
        </p:txBody>
      </p:sp>
      <p:sp>
        <p:nvSpPr>
          <p:cNvPr id="4099" name="Rectangle 3">
            <a:extLst>
              <a:ext uri="{FF2B5EF4-FFF2-40B4-BE49-F238E27FC236}">
                <a16:creationId xmlns:a16="http://schemas.microsoft.com/office/drawing/2014/main" id="{B2F93335-D7E2-448C-B28C-BBDE23EC24FF}"/>
              </a:ext>
            </a:extLst>
          </p:cNvPr>
          <p:cNvSpPr>
            <a:spLocks noGrp="1" noChangeArrowheads="1"/>
          </p:cNvSpPr>
          <p:nvPr>
            <p:ph idx="1"/>
          </p:nvPr>
        </p:nvSpPr>
        <p:spPr>
          <a:xfrm>
            <a:off x="372357" y="1423447"/>
            <a:ext cx="8488836" cy="4722828"/>
          </a:xfrm>
        </p:spPr>
        <p:txBody>
          <a:bodyPr/>
          <a:lstStyle/>
          <a:p>
            <a:pPr>
              <a:lnSpc>
                <a:spcPct val="90000"/>
              </a:lnSpc>
              <a:spcBef>
                <a:spcPts val="600"/>
              </a:spcBef>
              <a:spcAft>
                <a:spcPts val="300"/>
              </a:spcAft>
              <a:buFont typeface="Wingdings" panose="05000000000000000000" pitchFamily="2" charset="2"/>
              <a:buChar char="§"/>
            </a:pPr>
            <a:r>
              <a:rPr lang="en-US" sz="3100" dirty="0">
                <a:solidFill>
                  <a:srgbClr val="FFFFCC"/>
                </a:solidFill>
              </a:rPr>
              <a:t>“When Paul says that we are washed by </a:t>
            </a:r>
            <a:r>
              <a:rPr lang="en-US" sz="3100" u="sng" dirty="0">
                <a:solidFill>
                  <a:srgbClr val="FFFFCC"/>
                </a:solidFill>
              </a:rPr>
              <a:t>baptism</a:t>
            </a:r>
            <a:r>
              <a:rPr lang="en-US" sz="3100" dirty="0">
                <a:solidFill>
                  <a:srgbClr val="FFFFCC"/>
                </a:solidFill>
              </a:rPr>
              <a:t>, his meaning is, that God employs it for declaring to us that we are washed and at the same time performs what it represents” </a:t>
            </a:r>
            <a:br>
              <a:rPr lang="en-US" sz="3100" dirty="0">
                <a:solidFill>
                  <a:srgbClr val="FFFFCC"/>
                </a:solidFill>
              </a:rPr>
            </a:br>
            <a:r>
              <a:rPr lang="en-US" sz="2400" dirty="0">
                <a:solidFill>
                  <a:schemeClr val="bg1"/>
                </a:solidFill>
              </a:rPr>
              <a:t>– John Calvin, Commentary on Eph., v</a:t>
            </a:r>
            <a:r>
              <a:rPr lang="en-US" sz="2400">
                <a:solidFill>
                  <a:schemeClr val="bg1"/>
                </a:solidFill>
              </a:rPr>
              <a:t>.26</a:t>
            </a:r>
            <a:r>
              <a:rPr lang="en-US"/>
              <a:t>me </a:t>
            </a:r>
            <a:r>
              <a:rPr lang="en-US" u="sng" dirty="0"/>
              <a:t>performs what it represents</a:t>
            </a:r>
            <a:r>
              <a:rPr lang="en-US" dirty="0"/>
              <a:t>. </a:t>
            </a:r>
            <a:endParaRPr lang="en-US" altLang="en-US" sz="3100" dirty="0">
              <a:solidFill>
                <a:schemeClr val="bg1"/>
              </a:solidFill>
            </a:endParaRPr>
          </a:p>
          <a:p>
            <a:pPr marL="0" indent="0">
              <a:lnSpc>
                <a:spcPct val="90000"/>
              </a:lnSpc>
              <a:spcBef>
                <a:spcPts val="600"/>
              </a:spcBef>
              <a:spcAft>
                <a:spcPts val="1200"/>
              </a:spcAft>
              <a:buNone/>
            </a:pPr>
            <a:endParaRPr lang="en-US" altLang="en-US" sz="3100" dirty="0">
              <a:solidFill>
                <a:schemeClr val="bg1"/>
              </a:solidFill>
            </a:endParaRPr>
          </a:p>
        </p:txBody>
      </p:sp>
    </p:spTree>
    <p:extLst>
      <p:ext uri="{BB962C8B-B14F-4D97-AF65-F5344CB8AC3E}">
        <p14:creationId xmlns:p14="http://schemas.microsoft.com/office/powerpoint/2010/main" val="3592104527"/>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276</TotalTime>
  <Words>934</Words>
  <Application>Microsoft Office PowerPoint</Application>
  <PresentationFormat>On-screen Show (4:3)</PresentationFormat>
  <Paragraphs>73</Paragraphs>
  <Slides>18</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18</vt:i4>
      </vt:variant>
    </vt:vector>
  </HeadingPairs>
  <TitlesOfParts>
    <vt:vector size="23" baseType="lpstr">
      <vt:lpstr>Arial</vt:lpstr>
      <vt:lpstr>Times New Roman</vt:lpstr>
      <vt:lpstr>Wingdings</vt:lpstr>
      <vt:lpstr>1_Default Design</vt:lpstr>
      <vt:lpstr>1_Default Design</vt:lpstr>
      <vt:lpstr>                </vt:lpstr>
      <vt:lpstr>“The church is irrelevant”</vt:lpstr>
      <vt:lpstr>“May explain number of churches offering contemporary “worship”</vt:lpstr>
      <vt:lpstr>Contrast Scriptures</vt:lpstr>
      <vt:lpstr>PowerPoint Presentation</vt:lpstr>
      <vt:lpstr>Ephesians 5</vt:lpstr>
      <vt:lpstr>When? </vt:lpstr>
      <vt:lpstr>Sanctifying and cleansing are simultaneous – in progress since Ac.2</vt:lpstr>
      <vt:lpstr>Sanctifying and cleansing are simultaneous – in progress since Ac.2</vt:lpstr>
      <vt:lpstr>Sanctifying and cleansing are simultaneous – in progress since Ac.2</vt:lpstr>
      <vt:lpstr>Objection: “But the church is cleansed, not sinners”</vt:lpstr>
      <vt:lpstr>PowerPoint Presentation</vt:lpstr>
      <vt:lpstr>What makes water effective?  “By the word”</vt:lpstr>
      <vt:lpstr>PowerPoint Presentation</vt:lpstr>
      <vt:lpstr>There is a difference between glorious and popular</vt:lpstr>
      <vt:lpstr>There is a difference between glorious and popular</vt:lpstr>
      <vt:lpstr>There is a difference between glorious and popular</vt:lpstr>
      <vt:lpstr>“Do all in the name of the church so that it will receive the glory”</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Johnson, Chase</cp:lastModifiedBy>
  <cp:revision>10</cp:revision>
  <dcterms:created xsi:type="dcterms:W3CDTF">2006-09-08T19:51:33Z</dcterms:created>
  <dcterms:modified xsi:type="dcterms:W3CDTF">2022-02-19T03:38:12Z</dcterms:modified>
</cp:coreProperties>
</file>