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9"/>
  </p:notesMasterIdLst>
  <p:sldIdLst>
    <p:sldId id="305" r:id="rId3"/>
    <p:sldId id="373" r:id="rId4"/>
    <p:sldId id="428" r:id="rId5"/>
    <p:sldId id="454" r:id="rId6"/>
    <p:sldId id="455" r:id="rId7"/>
    <p:sldId id="429" r:id="rId8"/>
    <p:sldId id="456" r:id="rId9"/>
    <p:sldId id="451" r:id="rId10"/>
    <p:sldId id="457" r:id="rId11"/>
    <p:sldId id="458" r:id="rId12"/>
    <p:sldId id="459" r:id="rId13"/>
    <p:sldId id="452" r:id="rId14"/>
    <p:sldId id="460" r:id="rId15"/>
    <p:sldId id="453" r:id="rId16"/>
    <p:sldId id="461" r:id="rId17"/>
    <p:sldId id="462" r:id="rId18"/>
    <p:sldId id="463" r:id="rId19"/>
    <p:sldId id="464" r:id="rId20"/>
    <p:sldId id="465" r:id="rId21"/>
    <p:sldId id="466" r:id="rId22"/>
    <p:sldId id="468" r:id="rId23"/>
    <p:sldId id="467" r:id="rId24"/>
    <p:sldId id="469" r:id="rId25"/>
    <p:sldId id="470" r:id="rId26"/>
    <p:sldId id="471" r:id="rId27"/>
    <p:sldId id="47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FF"/>
    <a:srgbClr val="FFFFCC"/>
    <a:srgbClr val="FFFF99"/>
    <a:srgbClr val="FFFF66"/>
    <a:srgbClr val="CCEC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706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3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448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827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364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469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540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086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79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583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217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218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44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027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36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Arguments for Mechanical Music in Worship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6096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 is a God-given talent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78FEFD4-A21B-43C8-82CB-904ED741DA9D}"/>
              </a:ext>
            </a:extLst>
          </p:cNvPr>
          <p:cNvSpPr/>
          <p:nvPr/>
        </p:nvSpPr>
        <p:spPr bwMode="auto">
          <a:xfrm>
            <a:off x="1009846" y="26670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an aid to worship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43E6DB1-2454-4A0F-9A3B-3572557574AE}"/>
              </a:ext>
            </a:extLst>
          </p:cNvPr>
          <p:cNvSpPr/>
          <p:nvPr/>
        </p:nvSpPr>
        <p:spPr bwMode="auto">
          <a:xfrm>
            <a:off x="1628481" y="12954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use them at home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52C10B9-A9A5-4293-9889-6EBCDD1A37F0}"/>
              </a:ext>
            </a:extLst>
          </p:cNvPr>
          <p:cNvSpPr/>
          <p:nvPr/>
        </p:nvSpPr>
        <p:spPr bwMode="auto">
          <a:xfrm>
            <a:off x="1628481" y="19812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NT does not condemn instruments…</a:t>
            </a:r>
          </a:p>
        </p:txBody>
      </p:sp>
    </p:spTree>
    <p:extLst>
      <p:ext uri="{BB962C8B-B14F-4D97-AF65-F5344CB8AC3E}">
        <p14:creationId xmlns:p14="http://schemas.microsoft.com/office/powerpoint/2010/main" val="205256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Aid to worship?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84" y="1143000"/>
            <a:ext cx="8535184" cy="51816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D8B6B3-CD5F-49A4-BE17-F1C177D610EB}"/>
              </a:ext>
            </a:extLst>
          </p:cNvPr>
          <p:cNvSpPr/>
          <p:nvPr/>
        </p:nvSpPr>
        <p:spPr>
          <a:xfrm>
            <a:off x="305584" y="1143000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Instruction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14C98-E1CA-4DEF-9ED4-23F97BEDA010}"/>
              </a:ext>
            </a:extLst>
          </p:cNvPr>
          <p:cNvSpPr/>
          <p:nvPr/>
        </p:nvSpPr>
        <p:spPr>
          <a:xfrm>
            <a:off x="2610439" y="1143000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Aid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52C35-0ACD-4FC4-8CAC-8D832B82CB8C}"/>
              </a:ext>
            </a:extLst>
          </p:cNvPr>
          <p:cNvSpPr/>
          <p:nvPr/>
        </p:nvSpPr>
        <p:spPr>
          <a:xfrm>
            <a:off x="5735422" y="1143000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Addition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3AC969-D2A9-4D6B-86BB-26EFB94686FE}"/>
              </a:ext>
            </a:extLst>
          </p:cNvPr>
          <p:cNvSpPr/>
          <p:nvPr/>
        </p:nvSpPr>
        <p:spPr>
          <a:xfrm>
            <a:off x="304800" y="2105319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Gn.6, ark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573E43-6CEB-4C9C-BB3D-0A41A4D090F7}"/>
              </a:ext>
            </a:extLst>
          </p:cNvPr>
          <p:cNvSpPr/>
          <p:nvPr/>
        </p:nvSpPr>
        <p:spPr>
          <a:xfrm>
            <a:off x="2609655" y="2105319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Tools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10D80B-86C5-4DB3-8A92-0DB563CA5753}"/>
              </a:ext>
            </a:extLst>
          </p:cNvPr>
          <p:cNvSpPr/>
          <p:nvPr/>
        </p:nvSpPr>
        <p:spPr>
          <a:xfrm>
            <a:off x="5734638" y="2105319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Pine?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C3989A-230A-4FF2-AE6C-F4A0E26E0B98}"/>
              </a:ext>
            </a:extLst>
          </p:cNvPr>
          <p:cNvSpPr/>
          <p:nvPr/>
        </p:nvSpPr>
        <p:spPr>
          <a:xfrm>
            <a:off x="304800" y="3067638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Mt.28, baptism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A60E5-CA7E-4C59-8FA6-44DE72F17A1E}"/>
              </a:ext>
            </a:extLst>
          </p:cNvPr>
          <p:cNvSpPr/>
          <p:nvPr/>
        </p:nvSpPr>
        <p:spPr>
          <a:xfrm>
            <a:off x="2609655" y="3067638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Baptistry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B13644-0EF8-42B8-A8A8-6F805AEAF173}"/>
              </a:ext>
            </a:extLst>
          </p:cNvPr>
          <p:cNvSpPr/>
          <p:nvPr/>
        </p:nvSpPr>
        <p:spPr>
          <a:xfrm>
            <a:off x="5734638" y="3067638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Apple pie,</a:t>
            </a:r>
            <a:br>
              <a:rPr lang="en-US" sz="3000" dirty="0">
                <a:solidFill>
                  <a:srgbClr val="FFFF00"/>
                </a:solidFill>
              </a:rPr>
            </a:br>
            <a:r>
              <a:rPr lang="en-US" sz="3000" dirty="0">
                <a:solidFill>
                  <a:srgbClr val="FFFF00"/>
                </a:solidFill>
              </a:rPr>
              <a:t>ice cream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7214E7-7B70-41F5-A6E1-4A1FB7B5C9F5}"/>
              </a:ext>
            </a:extLst>
          </p:cNvPr>
          <p:cNvSpPr/>
          <p:nvPr/>
        </p:nvSpPr>
        <p:spPr>
          <a:xfrm>
            <a:off x="304800" y="4029173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Ep.5, sing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E3A0CD-2F34-44F2-8577-781D2FF88EE9}"/>
              </a:ext>
            </a:extLst>
          </p:cNvPr>
          <p:cNvSpPr/>
          <p:nvPr/>
        </p:nvSpPr>
        <p:spPr>
          <a:xfrm>
            <a:off x="2609655" y="4029173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Book / Notes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B6A8D9-6086-4BFE-A731-AB3172900BE7}"/>
              </a:ext>
            </a:extLst>
          </p:cNvPr>
          <p:cNvSpPr/>
          <p:nvPr/>
        </p:nvSpPr>
        <p:spPr>
          <a:xfrm>
            <a:off x="5734638" y="4029173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Piano</a:t>
            </a:r>
          </a:p>
        </p:txBody>
      </p:sp>
    </p:spTree>
    <p:extLst>
      <p:ext uri="{BB962C8B-B14F-4D97-AF65-F5344CB8AC3E}">
        <p14:creationId xmlns:p14="http://schemas.microsoft.com/office/powerpoint/2010/main" val="32576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Ps.150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Musical instruments were not an aid, but a separate form of worship.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Glasses aid sight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Cain aids walking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“May I carry a cane?”  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“May I ride in a car…?”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do musical instruments aid when no one sings?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Co.10:23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6096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 is a God-given talent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78FEFD4-A21B-43C8-82CB-904ED741DA9D}"/>
              </a:ext>
            </a:extLst>
          </p:cNvPr>
          <p:cNvSpPr/>
          <p:nvPr/>
        </p:nvSpPr>
        <p:spPr bwMode="auto">
          <a:xfrm>
            <a:off x="1009846" y="33528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 err="1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43E6DB1-2454-4A0F-9A3B-3572557574AE}"/>
              </a:ext>
            </a:extLst>
          </p:cNvPr>
          <p:cNvSpPr/>
          <p:nvPr/>
        </p:nvSpPr>
        <p:spPr bwMode="auto">
          <a:xfrm>
            <a:off x="1628481" y="12954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use them at home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52C10B9-A9A5-4293-9889-6EBCDD1A37F0}"/>
              </a:ext>
            </a:extLst>
          </p:cNvPr>
          <p:cNvSpPr/>
          <p:nvPr/>
        </p:nvSpPr>
        <p:spPr bwMode="auto">
          <a:xfrm>
            <a:off x="1628481" y="19812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NT does not condemn instruments…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16D203E7-1E71-4790-80E6-D4C18462A11C}"/>
              </a:ext>
            </a:extLst>
          </p:cNvPr>
          <p:cNvSpPr/>
          <p:nvPr/>
        </p:nvSpPr>
        <p:spPr bwMode="auto">
          <a:xfrm>
            <a:off x="1629265" y="26670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is an aid to worship</a:t>
            </a:r>
          </a:p>
        </p:txBody>
      </p:sp>
    </p:spTree>
    <p:extLst>
      <p:ext uri="{BB962C8B-B14F-4D97-AF65-F5344CB8AC3E}">
        <p14:creationId xmlns:p14="http://schemas.microsoft.com/office/powerpoint/2010/main" val="1152627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Definition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90600"/>
            <a:ext cx="8458200" cy="55626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To pull and let go again, twang with the fingers.   Used of an instrument,  a bow-string,  </a:t>
            </a:r>
            <a:b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carpenter’s line, the hair, etc.  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context can determine the object.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Cf. baptize:  to dip, immerse.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usually apply the word to water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 also uses it of </a:t>
            </a:r>
            <a:r>
              <a:rPr lang="en-US" sz="31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1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suffering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and </a:t>
            </a:r>
            <a:r>
              <a:rPr lang="en-US" sz="31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HS.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context can determine its application.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Same true of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psallo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3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English translations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90600"/>
            <a:ext cx="8458200" cy="55626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Don’t have to know Greek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Would you get the idea that we should </a:t>
            </a:r>
            <a:r>
              <a:rPr lang="en-US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sing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by reading your English translation?   Yes!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Would you get the idea that we should </a:t>
            </a:r>
            <a:r>
              <a:rPr lang="en-US" u="sng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play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NT translators are members of churches that use instruments, yet remained true to facts. 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OT named the instrument with </a:t>
            </a:r>
            <a:r>
              <a:rPr lang="en-US" altLang="en-US" sz="3400" dirty="0" err="1">
                <a:solidFill>
                  <a:srgbClr val="FFFF99"/>
                </a:solidFill>
              </a:rPr>
              <a:t>psallo</a:t>
            </a:r>
            <a:endParaRPr lang="en-US" altLang="en-US" sz="34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90600"/>
            <a:ext cx="84582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Ps.98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Sing to the L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with the harp, with the harp and the sound of a psalm.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sz="3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NT names the instrument to </a:t>
            </a:r>
            <a:r>
              <a:rPr lang="en-US" sz="3400" kern="0" dirty="0" err="1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sz="34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(pluck)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Ep.5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speaking to one another in psalms and hymns and spiritual songs, singing and making melody </a:t>
            </a: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sz="3000" kern="0" dirty="0" err="1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r>
              <a:rPr lang="en-US" sz="3000" kern="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your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to the Lord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if it said ‘on your harp’?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C8C93D2-1F68-45D5-89EA-EB01CD903622}"/>
              </a:ext>
            </a:extLst>
          </p:cNvPr>
          <p:cNvSpPr/>
          <p:nvPr/>
        </p:nvSpPr>
        <p:spPr>
          <a:xfrm>
            <a:off x="914400" y="5486400"/>
            <a:ext cx="7315200" cy="7620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CC"/>
                </a:solidFill>
              </a:rPr>
              <a:t>Each would be required to play one</a:t>
            </a:r>
          </a:p>
        </p:txBody>
      </p:sp>
    </p:spTree>
    <p:extLst>
      <p:ext uri="{BB962C8B-B14F-4D97-AF65-F5344CB8AC3E}">
        <p14:creationId xmlns:p14="http://schemas.microsoft.com/office/powerpoint/2010/main" val="415253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6096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 is a God-given talent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78FEFD4-A21B-43C8-82CB-904ED741DA9D}"/>
              </a:ext>
            </a:extLst>
          </p:cNvPr>
          <p:cNvSpPr/>
          <p:nvPr/>
        </p:nvSpPr>
        <p:spPr bwMode="auto">
          <a:xfrm>
            <a:off x="1009846" y="4066881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They will be in heaven; why not in the church?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43E6DB1-2454-4A0F-9A3B-3572557574AE}"/>
              </a:ext>
            </a:extLst>
          </p:cNvPr>
          <p:cNvSpPr/>
          <p:nvPr/>
        </p:nvSpPr>
        <p:spPr bwMode="auto">
          <a:xfrm>
            <a:off x="1628481" y="12954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use them at home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52C10B9-A9A5-4293-9889-6EBCDD1A37F0}"/>
              </a:ext>
            </a:extLst>
          </p:cNvPr>
          <p:cNvSpPr/>
          <p:nvPr/>
        </p:nvSpPr>
        <p:spPr bwMode="auto">
          <a:xfrm>
            <a:off x="1628481" y="19812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NT does not condemn instruments…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16D203E7-1E71-4790-80E6-D4C18462A11C}"/>
              </a:ext>
            </a:extLst>
          </p:cNvPr>
          <p:cNvSpPr/>
          <p:nvPr/>
        </p:nvSpPr>
        <p:spPr bwMode="auto">
          <a:xfrm>
            <a:off x="1629265" y="26670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is an aid to worship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23A27F7C-F95F-4F9B-B832-558F1CC9F80C}"/>
              </a:ext>
            </a:extLst>
          </p:cNvPr>
          <p:cNvSpPr/>
          <p:nvPr/>
        </p:nvSpPr>
        <p:spPr bwMode="auto">
          <a:xfrm>
            <a:off x="1628481" y="3362227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28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Revelation communicated in symbols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90600"/>
            <a:ext cx="8458200" cy="5562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Rev.1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Revelation of Jesus Christ, which God gave Him to show His servants—things which must shortly take place. And He sent and </a:t>
            </a:r>
            <a:r>
              <a:rPr lang="en-US" sz="3100" kern="0" dirty="0">
                <a:solidFill>
                  <a:srgbClr val="FFFF66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signified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it by His angel to His servant John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symbol does not symbolize itself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Rv.1:16, 20, stars do not mean stars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Rv.5:6, Lamb?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Rv.14:2, AS three times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0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Revelation 14:2, ASV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90600"/>
            <a:ext cx="84582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 I heard a voice from heaven, </a:t>
            </a:r>
            <a:r>
              <a:rPr 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 voice of many waters, and </a:t>
            </a:r>
            <a:r>
              <a:rPr 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 voice of a great thunder: and the voice which I heard was </a:t>
            </a:r>
            <a:r>
              <a:rPr lang="en-US" sz="3100" u="sng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 voice of harpers harping with their harps    </a:t>
            </a:r>
            <a:r>
              <a:rPr lang="en-US" sz="28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[NASB / ESV ‘like’ 3x]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Mt.22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in the resurrection they neither marry nor are given in marriage, but are like angels of God in heaven.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marriage in heaven; on earth,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Hb.13:4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9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is a God-given talent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381000"/>
            <a:ext cx="8458200" cy="6172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people could find mechanical instruments in NT worship, would not have to argue about what may be in heaven.</a:t>
            </a:r>
          </a:p>
          <a:p>
            <a:pPr marL="395288" marR="0" lvl="0" indent="-395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Major premise: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every law that will exist in heaven applies to us on earth now.</a:t>
            </a:r>
          </a:p>
          <a:p>
            <a:pPr marL="395288" marR="0" lvl="0" indent="-395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Minor premise: 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God’s law forbids marriage in heaven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Therefore, we cannot marry on earth ? ? ?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5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6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6096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 is a God-given talent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78FEFD4-A21B-43C8-82CB-904ED741DA9D}"/>
              </a:ext>
            </a:extLst>
          </p:cNvPr>
          <p:cNvSpPr/>
          <p:nvPr/>
        </p:nvSpPr>
        <p:spPr bwMode="auto">
          <a:xfrm>
            <a:off x="1009846" y="4762892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David used them in O.T.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43E6DB1-2454-4A0F-9A3B-3572557574AE}"/>
              </a:ext>
            </a:extLst>
          </p:cNvPr>
          <p:cNvSpPr/>
          <p:nvPr/>
        </p:nvSpPr>
        <p:spPr bwMode="auto">
          <a:xfrm>
            <a:off x="1628481" y="12954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use them at home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752C10B9-A9A5-4293-9889-6EBCDD1A37F0}"/>
              </a:ext>
            </a:extLst>
          </p:cNvPr>
          <p:cNvSpPr/>
          <p:nvPr/>
        </p:nvSpPr>
        <p:spPr bwMode="auto">
          <a:xfrm>
            <a:off x="1628481" y="19812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NT does not condemn instruments…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16D203E7-1E71-4790-80E6-D4C18462A11C}"/>
              </a:ext>
            </a:extLst>
          </p:cNvPr>
          <p:cNvSpPr/>
          <p:nvPr/>
        </p:nvSpPr>
        <p:spPr bwMode="auto">
          <a:xfrm>
            <a:off x="1629265" y="26670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It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is an aid to worship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23A27F7C-F95F-4F9B-B832-558F1CC9F80C}"/>
              </a:ext>
            </a:extLst>
          </p:cNvPr>
          <p:cNvSpPr/>
          <p:nvPr/>
        </p:nvSpPr>
        <p:spPr bwMode="auto">
          <a:xfrm>
            <a:off x="1628481" y="3362227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Psallo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33C8C8D8-844D-4A95-B9B6-04F0EB106DE2}"/>
              </a:ext>
            </a:extLst>
          </p:cNvPr>
          <p:cNvSpPr/>
          <p:nvPr/>
        </p:nvSpPr>
        <p:spPr bwMode="auto">
          <a:xfrm>
            <a:off x="1628481" y="4057454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They will be in heaven; why not . . .?</a:t>
            </a:r>
          </a:p>
        </p:txBody>
      </p:sp>
    </p:spTree>
    <p:extLst>
      <p:ext uri="{BB962C8B-B14F-4D97-AF65-F5344CB8AC3E}">
        <p14:creationId xmlns:p14="http://schemas.microsoft.com/office/powerpoint/2010/main" val="1232988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David also offered animal sacrifices,</a:t>
            </a:r>
            <a:br>
              <a:rPr lang="en-US" altLang="en-US" sz="3400" dirty="0">
                <a:solidFill>
                  <a:srgbClr val="FFFF99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Ps.66:13-15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295400"/>
            <a:ext cx="8458200" cy="5257800"/>
          </a:xfrm>
        </p:spPr>
        <p:txBody>
          <a:bodyPr/>
          <a:lstStyle/>
          <a:p>
            <a:pPr marL="395288" marR="0" lvl="0" indent="-395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Major premise: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the church can do everything David did.</a:t>
            </a:r>
          </a:p>
          <a:p>
            <a:pPr marL="395288" marR="0" lvl="0" indent="-395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Minor premise: 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David played musical instruments in worship to God.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Therefore, we can play instruments . . 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FFFF99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BUT David also offered animal sacrifices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David also offered animal sacrifices,</a:t>
            </a:r>
            <a:br>
              <a:rPr lang="en-US" altLang="en-US" sz="3400" dirty="0">
                <a:solidFill>
                  <a:srgbClr val="FFFF99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Ps.66:13-15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219200"/>
            <a:ext cx="8458200" cy="5562600"/>
          </a:xfr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Man enters building with a lamb…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dirty="0">
                <a:solidFill>
                  <a:srgbClr val="CCFFCC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“You can’t do that!”</a:t>
            </a:r>
          </a:p>
          <a:p>
            <a:pPr lvl="2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kern="0" dirty="0">
                <a:solidFill>
                  <a:srgbClr val="CCFFCC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“But David did”</a:t>
            </a:r>
          </a:p>
          <a:p>
            <a:pPr lvl="3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kern="0" dirty="0">
                <a:solidFill>
                  <a:srgbClr val="CCFFCC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“That was OT, not NT.”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kern="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Man enters building with incense…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kern="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Man enters building with a harp…</a:t>
            </a:r>
          </a:p>
          <a:p>
            <a:pPr marL="0" indent="0">
              <a:spcAft>
                <a:spcPts val="600"/>
              </a:spcAft>
              <a:buNone/>
              <a:defRPr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2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David also offered animal sacrifices,</a:t>
            </a:r>
            <a:br>
              <a:rPr lang="en-US" altLang="en-US" sz="3400" dirty="0">
                <a:solidFill>
                  <a:srgbClr val="FFFF99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Ps.66:13-15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1143000"/>
            <a:ext cx="8458200" cy="5257800"/>
          </a:xfr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David also had many wives.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31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Gal.5</a:t>
            </a:r>
            <a:r>
              <a:rPr lang="en-US" sz="3100" baseline="300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31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sz="3100" dirty="0">
                <a:solidFill>
                  <a:srgbClr val="CC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I testify again to every man who accepts circumcision that he is obligated to keep the whole law.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We cannot keep part of the law; it’s all or nothing.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Hb.7</a:t>
            </a:r>
            <a:r>
              <a:rPr lang="en-US" sz="3100" b="1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 the priesthood being changed, of necessity there is also a change of the law</a:t>
            </a:r>
          </a:p>
        </p:txBody>
      </p:sp>
    </p:spTree>
    <p:extLst>
      <p:ext uri="{BB962C8B-B14F-4D97-AF65-F5344CB8AC3E}">
        <p14:creationId xmlns:p14="http://schemas.microsoft.com/office/powerpoint/2010/main" val="21797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Eph.5:19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“Throughout the whole passage there is a contrast implied between the Heathen and the Christian practice, </a:t>
            </a:r>
            <a:r>
              <a:rPr kumimoji="0" lang="en-US" sz="3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q.d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.   When you meet, let your enjoyment consist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in fulness of wine,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but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fulness of the Spirit;  let your songs be,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the drinking-songs of heathen feasts,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but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psalms and hymns; and their accompaniment,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the music of the lyre,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but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the melody of the heart;  while you sing them to the praise,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of Bacchus or Venus, </a:t>
            </a: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but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of the Lord Jesus Christ”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Conybeare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and Howson, 714f.</a:t>
            </a: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24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If at first you don’t succeed…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400"/>
            <a:ext cx="8458200" cy="5486400"/>
          </a:xfrm>
        </p:spPr>
        <p:txBody>
          <a:bodyPr/>
          <a:lstStyle/>
          <a:p>
            <a:pPr marL="395288" marR="0" lvl="0" indent="-395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1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1920: 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required by the Greek (inheres in </a:t>
            </a:r>
            <a:r>
              <a:rPr kumimoji="0" lang="en-US" sz="3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psallo</a:t>
            </a: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) – O. E. Payne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1923: </a:t>
            </a:r>
            <a:r>
              <a:rPr lang="en-US" sz="3100" i="1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permitted</a:t>
            </a:r>
            <a:r>
              <a:rPr lang="en-US" sz="310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by the Greek – J. B. </a:t>
            </a:r>
            <a:r>
              <a:rPr lang="en-US" sz="3100" dirty="0" err="1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Briney</a:t>
            </a:r>
            <a:endParaRPr lang="en-US" sz="3100" dirty="0">
              <a:solidFill>
                <a:srgbClr val="FFFFFF"/>
              </a:solidFill>
              <a:latin typeface="Arial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kern="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1950s: only an aid – Julian Hunt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kern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1985</a:t>
            </a:r>
            <a:r>
              <a:rPr lang="en-US" sz="3100" kern="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: congregational singing is unauthorized   – Don </a:t>
            </a:r>
            <a:r>
              <a:rPr lang="en-US" sz="3100" kern="0" dirty="0" err="1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DeWelt</a:t>
            </a:r>
            <a:endParaRPr lang="en-US" sz="3100" kern="0" dirty="0">
              <a:solidFill>
                <a:srgbClr val="FFFFFF"/>
              </a:solidFill>
              <a:latin typeface="Arial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100" kern="0" dirty="0">
                <a:solidFill>
                  <a:srgbClr val="FFFFFF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1987: no authority needed – Given Blakely</a:t>
            </a:r>
            <a:endParaRPr lang="en-US" sz="31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1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Gn.1:28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Animal trainers have great talent…  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Could Cain/Abel use animal trainers to worship God ‘by faith’?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faith Abel offered to God a more excellent sacrifice than Cain, through which he obtained witness that he was righteous, God testifying of his gifts; and through it he being dead still speaks.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did not tell them (or us) to worship according to whatever talent we have.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How most express their views…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95288" indent="-395288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Major premise: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all talents are acceptable in our worship.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Minor premise: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Playing music is a talent.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Therefore, we may play in worship.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Beer commercials require talent…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Chefs have talent…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Athletes have talent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dose of reality: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Mt.7:21-23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6096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 is a God-given talent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78FEFD4-A21B-43C8-82CB-904ED741DA9D}"/>
              </a:ext>
            </a:extLst>
          </p:cNvPr>
          <p:cNvSpPr/>
          <p:nvPr/>
        </p:nvSpPr>
        <p:spPr bwMode="auto">
          <a:xfrm>
            <a:off x="1009846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use them at home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44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Gn.4:21, Jubal…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395288" lvl="0" indent="-395288">
              <a:spcAft>
                <a:spcPts val="6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Major premise:</a:t>
            </a: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all things acceptable in the home are acceptable in worship.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8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Minor premise: </a:t>
            </a: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may play music at home</a:t>
            </a:r>
          </a:p>
          <a:p>
            <a:pPr marL="0" lvl="0" indent="0">
              <a:spcAft>
                <a:spcPts val="300"/>
              </a:spcAft>
              <a:buNone/>
            </a:pPr>
            <a:r>
              <a:rPr lang="en-US" sz="28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Therefore, we may play in worship.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may wash feet and hands at home (Mk.7:8-9) . . 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may eat meals at home (1 Co.11) . . .</a:t>
            </a:r>
          </a:p>
          <a:p>
            <a:pPr marL="0" indent="0">
              <a:spcAft>
                <a:spcPts val="4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74D479-F361-487C-919F-CB4E47EC79A5}"/>
              </a:ext>
            </a:extLst>
          </p:cNvPr>
          <p:cNvSpPr/>
          <p:nvPr/>
        </p:nvSpPr>
        <p:spPr>
          <a:xfrm>
            <a:off x="1549190" y="5181600"/>
            <a:ext cx="6045620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Many things are morally right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but religiously wrong.</a:t>
            </a: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19305" y="6096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It is a God-given talent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678FEFD4-A21B-43C8-82CB-904ED741DA9D}"/>
              </a:ext>
            </a:extLst>
          </p:cNvPr>
          <p:cNvSpPr/>
          <p:nvPr/>
        </p:nvSpPr>
        <p:spPr bwMode="auto">
          <a:xfrm>
            <a:off x="1009846" y="1981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NT does not condemn instruments in worship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43E6DB1-2454-4A0F-9A3B-3572557574AE}"/>
              </a:ext>
            </a:extLst>
          </p:cNvPr>
          <p:cNvSpPr/>
          <p:nvPr/>
        </p:nvSpPr>
        <p:spPr bwMode="auto">
          <a:xfrm>
            <a:off x="1628481" y="1295400"/>
            <a:ext cx="5888182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We use them at home</a:t>
            </a:r>
          </a:p>
        </p:txBody>
      </p:sp>
    </p:spTree>
    <p:extLst>
      <p:ext uri="{BB962C8B-B14F-4D97-AF65-F5344CB8AC3E}">
        <p14:creationId xmlns:p14="http://schemas.microsoft.com/office/powerpoint/2010/main" val="403925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Parallels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584" y="1143000"/>
            <a:ext cx="8535184" cy="51816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D8B6B3-CD5F-49A4-BE17-F1C177D610EB}"/>
              </a:ext>
            </a:extLst>
          </p:cNvPr>
          <p:cNvSpPr/>
          <p:nvPr/>
        </p:nvSpPr>
        <p:spPr>
          <a:xfrm>
            <a:off x="305584" y="1143000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People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14C98-E1CA-4DEF-9ED4-23F97BEDA010}"/>
              </a:ext>
            </a:extLst>
          </p:cNvPr>
          <p:cNvSpPr/>
          <p:nvPr/>
        </p:nvSpPr>
        <p:spPr>
          <a:xfrm>
            <a:off x="2610439" y="1143000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General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Authority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152C35-0ACD-4FC4-8CAC-8D832B82CB8C}"/>
              </a:ext>
            </a:extLst>
          </p:cNvPr>
          <p:cNvSpPr/>
          <p:nvPr/>
        </p:nvSpPr>
        <p:spPr>
          <a:xfrm>
            <a:off x="5735422" y="1143000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Specific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Authority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3AC969-D2A9-4D6B-86BB-26EFB94686FE}"/>
              </a:ext>
            </a:extLst>
          </p:cNvPr>
          <p:cNvSpPr/>
          <p:nvPr/>
        </p:nvSpPr>
        <p:spPr>
          <a:xfrm>
            <a:off x="304800" y="2105319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Noah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573E43-6CEB-4C9C-BB3D-0A41A4D090F7}"/>
              </a:ext>
            </a:extLst>
          </p:cNvPr>
          <p:cNvSpPr/>
          <p:nvPr/>
        </p:nvSpPr>
        <p:spPr>
          <a:xfrm>
            <a:off x="2609655" y="2105319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Wood</a:t>
            </a:r>
            <a:br>
              <a:rPr lang="en-US" sz="3000" dirty="0">
                <a:solidFill>
                  <a:srgbClr val="FFC0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“Pine?”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10D80B-86C5-4DB3-8A92-0DB563CA5753}"/>
              </a:ext>
            </a:extLst>
          </p:cNvPr>
          <p:cNvSpPr/>
          <p:nvPr/>
        </p:nvSpPr>
        <p:spPr>
          <a:xfrm>
            <a:off x="5734638" y="2105319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Gopher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C3989A-230A-4FF2-AE6C-F4A0E26E0B98}"/>
              </a:ext>
            </a:extLst>
          </p:cNvPr>
          <p:cNvSpPr/>
          <p:nvPr/>
        </p:nvSpPr>
        <p:spPr>
          <a:xfrm>
            <a:off x="304800" y="3067638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Naaman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0A60E5-CA7E-4C59-8FA6-44DE72F17A1E}"/>
              </a:ext>
            </a:extLst>
          </p:cNvPr>
          <p:cNvSpPr/>
          <p:nvPr/>
        </p:nvSpPr>
        <p:spPr>
          <a:xfrm>
            <a:off x="2609655" y="3067638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Water</a:t>
            </a:r>
            <a:br>
              <a:rPr lang="en-US" sz="3000" dirty="0">
                <a:solidFill>
                  <a:srgbClr val="FFC000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“Abana?”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B13644-0EF8-42B8-A8A8-6F805AEAF173}"/>
              </a:ext>
            </a:extLst>
          </p:cNvPr>
          <p:cNvSpPr/>
          <p:nvPr/>
        </p:nvSpPr>
        <p:spPr>
          <a:xfrm>
            <a:off x="5734638" y="3067638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Jordan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7214E7-7B70-41F5-A6E1-4A1FB7B5C9F5}"/>
              </a:ext>
            </a:extLst>
          </p:cNvPr>
          <p:cNvSpPr/>
          <p:nvPr/>
        </p:nvSpPr>
        <p:spPr>
          <a:xfrm>
            <a:off x="304800" y="4029173"/>
            <a:ext cx="2286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Church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E3A0CD-2F34-44F2-8577-781D2FF88EE9}"/>
              </a:ext>
            </a:extLst>
          </p:cNvPr>
          <p:cNvSpPr/>
          <p:nvPr/>
        </p:nvSpPr>
        <p:spPr>
          <a:xfrm>
            <a:off x="2609655" y="4029173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Music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“Orchestra”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B6A8D9-6086-4BFE-A731-AB3172900BE7}"/>
              </a:ext>
            </a:extLst>
          </p:cNvPr>
          <p:cNvSpPr/>
          <p:nvPr/>
        </p:nvSpPr>
        <p:spPr>
          <a:xfrm>
            <a:off x="5734638" y="4029173"/>
            <a:ext cx="3105346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Sing</a:t>
            </a: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Minor premise fallacy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395288" lvl="0" indent="-395288">
              <a:spcAft>
                <a:spcPts val="600"/>
              </a:spcAft>
              <a:buNone/>
            </a:pP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Major premise:</a:t>
            </a:r>
            <a:r>
              <a:rPr lang="en-US" sz="28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may include in worship everything not specifically condemned in NT</a:t>
            </a:r>
          </a:p>
          <a:p>
            <a:pPr marL="395288" lvl="0" indent="-395288">
              <a:spcAft>
                <a:spcPts val="600"/>
              </a:spcAft>
              <a:buNone/>
            </a:pPr>
            <a:r>
              <a:rPr lang="en-US" sz="28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Minor premise: </a:t>
            </a: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 does not specifically condemn musical instruments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Therefore, we may play in worship.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Does NT condemn flagellation?  kissing pope’s toe?   animal sacrifice?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Ac.15:24 – violates Ac.2:42…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Travel . . .  Cookbook . . .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33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11212</TotalTime>
  <Words>1426</Words>
  <Application>Microsoft Office PowerPoint</Application>
  <PresentationFormat>On-screen Show (4:3)</PresentationFormat>
  <Paragraphs>171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Courier New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Gn.1:28</vt:lpstr>
      <vt:lpstr>How most express their views…</vt:lpstr>
      <vt:lpstr>PowerPoint Presentation</vt:lpstr>
      <vt:lpstr>Gn.4:21, Jubal…</vt:lpstr>
      <vt:lpstr>PowerPoint Presentation</vt:lpstr>
      <vt:lpstr>Parallels</vt:lpstr>
      <vt:lpstr>Minor premise fallacy</vt:lpstr>
      <vt:lpstr>PowerPoint Presentation</vt:lpstr>
      <vt:lpstr>Aid to worship?</vt:lpstr>
      <vt:lpstr>Ps.150</vt:lpstr>
      <vt:lpstr>PowerPoint Presentation</vt:lpstr>
      <vt:lpstr>Definition</vt:lpstr>
      <vt:lpstr>English translations</vt:lpstr>
      <vt:lpstr>OT named the instrument with psallo</vt:lpstr>
      <vt:lpstr>PowerPoint Presentation</vt:lpstr>
      <vt:lpstr>Revelation communicated in symbols</vt:lpstr>
      <vt:lpstr>Revelation 14:2, ASV</vt:lpstr>
      <vt:lpstr>PowerPoint Presentation</vt:lpstr>
      <vt:lpstr>PowerPoint Presentation</vt:lpstr>
      <vt:lpstr>David also offered animal sacrifices, Ps.66:13-15</vt:lpstr>
      <vt:lpstr>David also offered animal sacrifices, Ps.66:13-15</vt:lpstr>
      <vt:lpstr>David also offered animal sacrifices, Ps.66:13-15</vt:lpstr>
      <vt:lpstr>Eph.5:19</vt:lpstr>
      <vt:lpstr>If at first you don’t succeed…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Johnson, Chase</cp:lastModifiedBy>
  <cp:revision>1138</cp:revision>
  <dcterms:created xsi:type="dcterms:W3CDTF">2011-08-18T15:42:19Z</dcterms:created>
  <dcterms:modified xsi:type="dcterms:W3CDTF">2022-02-19T03:38:31Z</dcterms:modified>
</cp:coreProperties>
</file>