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544" r:id="rId3"/>
    <p:sldId id="549" r:id="rId4"/>
    <p:sldId id="275" r:id="rId5"/>
    <p:sldId id="276" r:id="rId6"/>
    <p:sldId id="550" r:id="rId7"/>
    <p:sldId id="551" r:id="rId8"/>
    <p:sldId id="552" r:id="rId9"/>
    <p:sldId id="553" r:id="rId10"/>
    <p:sldId id="554" r:id="rId11"/>
    <p:sldId id="555" r:id="rId12"/>
    <p:sldId id="284" r:id="rId13"/>
    <p:sldId id="556" r:id="rId14"/>
    <p:sldId id="278" r:id="rId15"/>
    <p:sldId id="557" r:id="rId16"/>
    <p:sldId id="279"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CCFFCC"/>
    <a:srgbClr val="FFFFCC"/>
    <a:srgbClr val="CCFFFF"/>
    <a:srgbClr val="FFFF00"/>
    <a:srgbClr val="FFFF99"/>
    <a:srgbClr val="FF9933"/>
    <a:srgbClr val="66FF33"/>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82" d="100"/>
          <a:sy n="82" d="100"/>
        </p:scale>
        <p:origin x="147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A4AB3-270F-4FF0-AE79-6C5BF8CFFFF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E9E33F-4C9B-401C-8419-3D0ABB82C30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F107DC-B708-45F6-8622-29E455118AC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A8F5C28-E53D-4EE6-AF4D-E91C324FF4F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BAD7A6A-1E24-4CE4-BD1C-0D82AF0B3C9A}"/>
              </a:ext>
            </a:extLst>
          </p:cNvPr>
          <p:cNvSpPr>
            <a:spLocks noGrp="1"/>
          </p:cNvSpPr>
          <p:nvPr>
            <p:ph type="sldNum" sz="quarter" idx="12"/>
          </p:nvPr>
        </p:nvSpPr>
        <p:spPr/>
        <p:txBody>
          <a:bodyPr/>
          <a:lstStyle>
            <a:lvl1pPr>
              <a:defRPr/>
            </a:lvl1pPr>
          </a:lstStyle>
          <a:p>
            <a:fld id="{44414899-EF7F-430A-AD9E-D759097BEB81}" type="slidenum">
              <a:rPr lang="en-US" altLang="en-US"/>
              <a:pPr/>
              <a:t>‹#›</a:t>
            </a:fld>
            <a:endParaRPr lang="en-US" altLang="en-US"/>
          </a:p>
        </p:txBody>
      </p:sp>
    </p:spTree>
    <p:extLst>
      <p:ext uri="{BB962C8B-B14F-4D97-AF65-F5344CB8AC3E}">
        <p14:creationId xmlns:p14="http://schemas.microsoft.com/office/powerpoint/2010/main" val="386111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F4734-EB56-4968-BF0F-B81CF954D1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0E0689-C6F8-418F-BD90-9B180FE432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02B5B3-704A-47B4-B15B-7FFBD1609B5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17159C2-E47F-4556-9A00-C860724103A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C2D0BB4-03DF-4736-A5FF-511264B510B2}"/>
              </a:ext>
            </a:extLst>
          </p:cNvPr>
          <p:cNvSpPr>
            <a:spLocks noGrp="1"/>
          </p:cNvSpPr>
          <p:nvPr>
            <p:ph type="sldNum" sz="quarter" idx="12"/>
          </p:nvPr>
        </p:nvSpPr>
        <p:spPr/>
        <p:txBody>
          <a:bodyPr/>
          <a:lstStyle>
            <a:lvl1pPr>
              <a:defRPr/>
            </a:lvl1pPr>
          </a:lstStyle>
          <a:p>
            <a:fld id="{018B466F-88F4-45C5-9C10-3FF4EC66BC14}" type="slidenum">
              <a:rPr lang="en-US" altLang="en-US"/>
              <a:pPr/>
              <a:t>‹#›</a:t>
            </a:fld>
            <a:endParaRPr lang="en-US" altLang="en-US"/>
          </a:p>
        </p:txBody>
      </p:sp>
    </p:spTree>
    <p:extLst>
      <p:ext uri="{BB962C8B-B14F-4D97-AF65-F5344CB8AC3E}">
        <p14:creationId xmlns:p14="http://schemas.microsoft.com/office/powerpoint/2010/main" val="2188789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A7617A-CDCF-481E-9214-BBC158D0EBA7}"/>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F04934-6F9E-4E75-8CC7-F461C76542E0}"/>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3518F3-13CE-4B36-9412-FAF8C03B2A9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EA960AF-A8EB-4C31-8224-2D1BB39DC2D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196BCEA-C0DD-49EE-8FBC-1A09C393D03B}"/>
              </a:ext>
            </a:extLst>
          </p:cNvPr>
          <p:cNvSpPr>
            <a:spLocks noGrp="1"/>
          </p:cNvSpPr>
          <p:nvPr>
            <p:ph type="sldNum" sz="quarter" idx="12"/>
          </p:nvPr>
        </p:nvSpPr>
        <p:spPr/>
        <p:txBody>
          <a:bodyPr/>
          <a:lstStyle>
            <a:lvl1pPr>
              <a:defRPr/>
            </a:lvl1pPr>
          </a:lstStyle>
          <a:p>
            <a:fld id="{16479ABF-B151-4917-A3F0-DEFFA747A014}" type="slidenum">
              <a:rPr lang="en-US" altLang="en-US"/>
              <a:pPr/>
              <a:t>‹#›</a:t>
            </a:fld>
            <a:endParaRPr lang="en-US" altLang="en-US"/>
          </a:p>
        </p:txBody>
      </p:sp>
    </p:spTree>
    <p:extLst>
      <p:ext uri="{BB962C8B-B14F-4D97-AF65-F5344CB8AC3E}">
        <p14:creationId xmlns:p14="http://schemas.microsoft.com/office/powerpoint/2010/main" val="2025236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58770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50987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79052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44756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9207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97423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384178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6467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5F5A5-5DC6-4E77-B2CA-748C21DAFC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74B72F-D821-47C3-9AFB-6C22B31A87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3A6731-119A-40C0-A567-C4304FB3891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BD1ED37-8B8C-4987-BAE6-993F20617A5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93B096F-A159-4A17-8A6C-AF67B2D4892F}"/>
              </a:ext>
            </a:extLst>
          </p:cNvPr>
          <p:cNvSpPr>
            <a:spLocks noGrp="1"/>
          </p:cNvSpPr>
          <p:nvPr>
            <p:ph type="sldNum" sz="quarter" idx="12"/>
          </p:nvPr>
        </p:nvSpPr>
        <p:spPr/>
        <p:txBody>
          <a:bodyPr/>
          <a:lstStyle>
            <a:lvl1pPr>
              <a:defRPr/>
            </a:lvl1pPr>
          </a:lstStyle>
          <a:p>
            <a:fld id="{4B58FE7B-83D2-4795-883E-629E6A09663D}" type="slidenum">
              <a:rPr lang="en-US" altLang="en-US"/>
              <a:pPr/>
              <a:t>‹#›</a:t>
            </a:fld>
            <a:endParaRPr lang="en-US" altLang="en-US"/>
          </a:p>
        </p:txBody>
      </p:sp>
    </p:spTree>
    <p:extLst>
      <p:ext uri="{BB962C8B-B14F-4D97-AF65-F5344CB8AC3E}">
        <p14:creationId xmlns:p14="http://schemas.microsoft.com/office/powerpoint/2010/main" val="34870316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786957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42079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44787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4CBE6-A565-4100-8EED-A1DD4D78FC4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8C10C2-6CDD-4C81-BB86-0D036C296BF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ED10F56-1D16-4077-9A66-261E10F78E1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5B322C7-846C-447D-9E07-2007C566F4A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1A0CD25-4862-4CB3-83C3-3C6E4E4245E7}"/>
              </a:ext>
            </a:extLst>
          </p:cNvPr>
          <p:cNvSpPr>
            <a:spLocks noGrp="1"/>
          </p:cNvSpPr>
          <p:nvPr>
            <p:ph type="sldNum" sz="quarter" idx="12"/>
          </p:nvPr>
        </p:nvSpPr>
        <p:spPr/>
        <p:txBody>
          <a:bodyPr/>
          <a:lstStyle>
            <a:lvl1pPr>
              <a:defRPr/>
            </a:lvl1pPr>
          </a:lstStyle>
          <a:p>
            <a:fld id="{37C79798-F069-48CA-9539-DD141BF1AB92}" type="slidenum">
              <a:rPr lang="en-US" altLang="en-US"/>
              <a:pPr/>
              <a:t>‹#›</a:t>
            </a:fld>
            <a:endParaRPr lang="en-US" altLang="en-US"/>
          </a:p>
        </p:txBody>
      </p:sp>
    </p:spTree>
    <p:extLst>
      <p:ext uri="{BB962C8B-B14F-4D97-AF65-F5344CB8AC3E}">
        <p14:creationId xmlns:p14="http://schemas.microsoft.com/office/powerpoint/2010/main" val="1103240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33BFD-811C-49E5-BF8F-99F2E497E9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4A8E56-4D0A-4223-ACFF-CA68F9D08003}"/>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816785-77B1-4986-93B4-AD2AC462AF73}"/>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8F20CF-3A2D-46B9-B537-3A8C3A8F27D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669E8C0-A334-41E0-9858-66C471AC0E4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6F071EB-F9DB-4A75-9D2F-922D4372F7B9}"/>
              </a:ext>
            </a:extLst>
          </p:cNvPr>
          <p:cNvSpPr>
            <a:spLocks noGrp="1"/>
          </p:cNvSpPr>
          <p:nvPr>
            <p:ph type="sldNum" sz="quarter" idx="12"/>
          </p:nvPr>
        </p:nvSpPr>
        <p:spPr/>
        <p:txBody>
          <a:bodyPr/>
          <a:lstStyle>
            <a:lvl1pPr>
              <a:defRPr/>
            </a:lvl1pPr>
          </a:lstStyle>
          <a:p>
            <a:fld id="{1273EA0C-D85C-45C9-9B9C-3F76C52DE1BF}" type="slidenum">
              <a:rPr lang="en-US" altLang="en-US"/>
              <a:pPr/>
              <a:t>‹#›</a:t>
            </a:fld>
            <a:endParaRPr lang="en-US" altLang="en-US"/>
          </a:p>
        </p:txBody>
      </p:sp>
    </p:spTree>
    <p:extLst>
      <p:ext uri="{BB962C8B-B14F-4D97-AF65-F5344CB8AC3E}">
        <p14:creationId xmlns:p14="http://schemas.microsoft.com/office/powerpoint/2010/main" val="329596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F9642-07F1-4D5E-936D-666E4BA0DF2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98D74F5-396E-4C72-8167-0E2C8F1815C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191D92-666A-499F-9E71-9E2A964CA40C}"/>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AE8483-2826-4FEF-9225-C9F954DF492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8A90D6-29C5-42F1-977E-12423A03D17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4A73B6-B9C6-4505-A734-15081A004CB7}"/>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D6152FC0-90A0-4340-92A5-3F35F5AE4B04}"/>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243C08FF-930A-414D-BCE0-6CC01105A272}"/>
              </a:ext>
            </a:extLst>
          </p:cNvPr>
          <p:cNvSpPr>
            <a:spLocks noGrp="1"/>
          </p:cNvSpPr>
          <p:nvPr>
            <p:ph type="sldNum" sz="quarter" idx="12"/>
          </p:nvPr>
        </p:nvSpPr>
        <p:spPr/>
        <p:txBody>
          <a:bodyPr/>
          <a:lstStyle>
            <a:lvl1pPr>
              <a:defRPr/>
            </a:lvl1pPr>
          </a:lstStyle>
          <a:p>
            <a:fld id="{57B4E66C-54A8-4692-B8F8-C388DBE7FDA5}" type="slidenum">
              <a:rPr lang="en-US" altLang="en-US"/>
              <a:pPr/>
              <a:t>‹#›</a:t>
            </a:fld>
            <a:endParaRPr lang="en-US" altLang="en-US"/>
          </a:p>
        </p:txBody>
      </p:sp>
    </p:spTree>
    <p:extLst>
      <p:ext uri="{BB962C8B-B14F-4D97-AF65-F5344CB8AC3E}">
        <p14:creationId xmlns:p14="http://schemas.microsoft.com/office/powerpoint/2010/main" val="1759643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84450-94D2-4B07-B12E-A3B5FC73DA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3EAD1A-9A46-488F-841A-69FEC319F5AF}"/>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2F166E6E-D7E5-4E79-BA6A-CDB4747EDF96}"/>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3832DA2B-4B4F-45C7-9733-76AC6D5647FF}"/>
              </a:ext>
            </a:extLst>
          </p:cNvPr>
          <p:cNvSpPr>
            <a:spLocks noGrp="1"/>
          </p:cNvSpPr>
          <p:nvPr>
            <p:ph type="sldNum" sz="quarter" idx="12"/>
          </p:nvPr>
        </p:nvSpPr>
        <p:spPr/>
        <p:txBody>
          <a:bodyPr/>
          <a:lstStyle>
            <a:lvl1pPr>
              <a:defRPr/>
            </a:lvl1pPr>
          </a:lstStyle>
          <a:p>
            <a:fld id="{0F1F3BB4-DC63-4371-AC51-271859BED9FB}" type="slidenum">
              <a:rPr lang="en-US" altLang="en-US"/>
              <a:pPr/>
              <a:t>‹#›</a:t>
            </a:fld>
            <a:endParaRPr lang="en-US" altLang="en-US"/>
          </a:p>
        </p:txBody>
      </p:sp>
    </p:spTree>
    <p:extLst>
      <p:ext uri="{BB962C8B-B14F-4D97-AF65-F5344CB8AC3E}">
        <p14:creationId xmlns:p14="http://schemas.microsoft.com/office/powerpoint/2010/main" val="392189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93C1FA-65BF-40A0-A191-EE5612A3C883}"/>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7DE1040A-4CA2-4891-8E26-6124934C756E}"/>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B4680D7B-EED3-4ADC-8ACD-A9DBF091478C}"/>
              </a:ext>
            </a:extLst>
          </p:cNvPr>
          <p:cNvSpPr>
            <a:spLocks noGrp="1"/>
          </p:cNvSpPr>
          <p:nvPr>
            <p:ph type="sldNum" sz="quarter" idx="12"/>
          </p:nvPr>
        </p:nvSpPr>
        <p:spPr/>
        <p:txBody>
          <a:bodyPr/>
          <a:lstStyle>
            <a:lvl1pPr>
              <a:defRPr/>
            </a:lvl1pPr>
          </a:lstStyle>
          <a:p>
            <a:fld id="{A06E86D0-F7DE-476B-AE8F-DE08CB8F9598}" type="slidenum">
              <a:rPr lang="en-US" altLang="en-US"/>
              <a:pPr/>
              <a:t>‹#›</a:t>
            </a:fld>
            <a:endParaRPr lang="en-US" altLang="en-US"/>
          </a:p>
        </p:txBody>
      </p:sp>
    </p:spTree>
    <p:extLst>
      <p:ext uri="{BB962C8B-B14F-4D97-AF65-F5344CB8AC3E}">
        <p14:creationId xmlns:p14="http://schemas.microsoft.com/office/powerpoint/2010/main" val="1308371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9E417-7E59-4309-8179-DA98FF34057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944F1B-9955-4464-848E-02D85E4DE93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230DD5-7DDB-4DC4-8C5A-82E37B49415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B89982-AC4A-4F43-88EA-C324F6709B5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EF72FD3-1B35-41CF-972D-026CCDC1C24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F66C17C-0D02-420A-80AE-D139220F6CF8}"/>
              </a:ext>
            </a:extLst>
          </p:cNvPr>
          <p:cNvSpPr>
            <a:spLocks noGrp="1"/>
          </p:cNvSpPr>
          <p:nvPr>
            <p:ph type="sldNum" sz="quarter" idx="12"/>
          </p:nvPr>
        </p:nvSpPr>
        <p:spPr/>
        <p:txBody>
          <a:bodyPr/>
          <a:lstStyle>
            <a:lvl1pPr>
              <a:defRPr/>
            </a:lvl1pPr>
          </a:lstStyle>
          <a:p>
            <a:fld id="{08284C54-39DA-4262-86A9-B7C7398FAC1A}" type="slidenum">
              <a:rPr lang="en-US" altLang="en-US"/>
              <a:pPr/>
              <a:t>‹#›</a:t>
            </a:fld>
            <a:endParaRPr lang="en-US" altLang="en-US"/>
          </a:p>
        </p:txBody>
      </p:sp>
    </p:spTree>
    <p:extLst>
      <p:ext uri="{BB962C8B-B14F-4D97-AF65-F5344CB8AC3E}">
        <p14:creationId xmlns:p14="http://schemas.microsoft.com/office/powerpoint/2010/main" val="1743435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1FA6D-5D97-4EB2-9B39-714415A8C6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961E81-31D0-4629-80B0-B42D98991BF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5EC7EA-58C2-442A-8914-DB806E12004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337DAB-8EC9-4EFB-A6B9-0EC0088528D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4AE6248-4DB1-4E38-B121-801F8B2A4D7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8B15C0D-B813-42EB-9F1A-7EE3702EEA2C}"/>
              </a:ext>
            </a:extLst>
          </p:cNvPr>
          <p:cNvSpPr>
            <a:spLocks noGrp="1"/>
          </p:cNvSpPr>
          <p:nvPr>
            <p:ph type="sldNum" sz="quarter" idx="12"/>
          </p:nvPr>
        </p:nvSpPr>
        <p:spPr/>
        <p:txBody>
          <a:bodyPr/>
          <a:lstStyle>
            <a:lvl1pPr>
              <a:defRPr/>
            </a:lvl1pPr>
          </a:lstStyle>
          <a:p>
            <a:fld id="{458526F0-F1D2-4799-A6F9-B968B066F861}" type="slidenum">
              <a:rPr lang="en-US" altLang="en-US"/>
              <a:pPr/>
              <a:t>‹#›</a:t>
            </a:fld>
            <a:endParaRPr lang="en-US" altLang="en-US"/>
          </a:p>
        </p:txBody>
      </p:sp>
    </p:spTree>
    <p:extLst>
      <p:ext uri="{BB962C8B-B14F-4D97-AF65-F5344CB8AC3E}">
        <p14:creationId xmlns:p14="http://schemas.microsoft.com/office/powerpoint/2010/main" val="495109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BD4B11B-F51F-45D6-A03C-F4523A9E8B54}"/>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6BCBB8B-FAFF-4841-815B-8528499211D0}"/>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2044DF8-D53B-49B6-8EF9-B6364A5F9C17}"/>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E1D3AC61-9D36-48A9-8899-B1CFE086834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DFBF49EC-D87F-4279-B034-9E08ABD8BEE2}"/>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8B8E8C3-D8DF-4D41-AAA0-75A2BE2DA29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US" altLang="en-US"/>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4207286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912BC18D-12AB-4733-9DD9-B4F0FD097C35}"/>
              </a:ext>
            </a:extLst>
          </p:cNvPr>
          <p:cNvSpPr/>
          <p:nvPr/>
        </p:nvSpPr>
        <p:spPr>
          <a:xfrm>
            <a:off x="1697574" y="1066800"/>
            <a:ext cx="5749636" cy="1295400"/>
          </a:xfrm>
          <a:prstGeom prst="roundRect">
            <a:avLst/>
          </a:prstGeom>
          <a:solidFill>
            <a:schemeClr val="tx1"/>
          </a:solidFill>
          <a:ln w="635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You Can Run;</a:t>
            </a:r>
          </a:p>
          <a:p>
            <a:pPr algn="ctr"/>
            <a:r>
              <a:rPr lang="en-US" sz="3600" dirty="0"/>
              <a:t>You Cannot Hide</a:t>
            </a:r>
          </a:p>
        </p:txBody>
      </p:sp>
    </p:spTree>
    <p:extLst>
      <p:ext uri="{BB962C8B-B14F-4D97-AF65-F5344CB8AC3E}">
        <p14:creationId xmlns:p14="http://schemas.microsoft.com/office/powerpoint/2010/main" val="100132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912BC18D-12AB-4733-9DD9-B4F0FD097C35}"/>
              </a:ext>
            </a:extLst>
          </p:cNvPr>
          <p:cNvSpPr/>
          <p:nvPr/>
        </p:nvSpPr>
        <p:spPr>
          <a:xfrm>
            <a:off x="1428162" y="1066800"/>
            <a:ext cx="6303426" cy="533400"/>
          </a:xfrm>
          <a:prstGeom prst="roundRect">
            <a:avLst/>
          </a:prstGeom>
          <a:solidFill>
            <a:schemeClr val="accent6">
              <a:lumMod val="5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400" dirty="0">
                <a:solidFill>
                  <a:schemeClr val="bg1"/>
                </a:solidFill>
                <a:latin typeface="Verdana" panose="020B0604030504040204" pitchFamily="34" charset="0"/>
                <a:ea typeface="Verdana" panose="020B0604030504040204" pitchFamily="34" charset="0"/>
              </a:rPr>
              <a:t>I</a:t>
            </a:r>
            <a:r>
              <a:rPr lang="en-US" altLang="en-US" sz="2400" dirty="0">
                <a:solidFill>
                  <a:schemeClr val="bg1"/>
                </a:solidFill>
              </a:rPr>
              <a:t>. </a:t>
            </a:r>
            <a:r>
              <a:rPr lang="en-US" sz="2400" dirty="0"/>
              <a:t>Facts about final judgment</a:t>
            </a:r>
          </a:p>
        </p:txBody>
      </p:sp>
      <p:sp>
        <p:nvSpPr>
          <p:cNvPr id="3" name="Rectangle: Rounded Corners 2">
            <a:extLst>
              <a:ext uri="{FF2B5EF4-FFF2-40B4-BE49-F238E27FC236}">
                <a16:creationId xmlns:a16="http://schemas.microsoft.com/office/drawing/2014/main" id="{1DB226CB-EF7E-4F12-ADDF-983F6F3AA756}"/>
              </a:ext>
            </a:extLst>
          </p:cNvPr>
          <p:cNvSpPr/>
          <p:nvPr/>
        </p:nvSpPr>
        <p:spPr>
          <a:xfrm>
            <a:off x="1428946" y="1771454"/>
            <a:ext cx="6303426" cy="1295400"/>
          </a:xfrm>
          <a:prstGeom prst="roundRect">
            <a:avLst/>
          </a:prstGeom>
          <a:solidFill>
            <a:schemeClr val="accent6">
              <a:lumMod val="50000"/>
            </a:scheme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500" dirty="0">
                <a:solidFill>
                  <a:schemeClr val="bg1"/>
                </a:solidFill>
                <a:latin typeface="Verdana" panose="020B0604030504040204" pitchFamily="34" charset="0"/>
                <a:ea typeface="Verdana" panose="020B0604030504040204" pitchFamily="34" charset="0"/>
              </a:rPr>
              <a:t>II</a:t>
            </a:r>
            <a:r>
              <a:rPr lang="en-US" altLang="en-US" sz="3500" dirty="0">
                <a:solidFill>
                  <a:schemeClr val="bg1"/>
                </a:solidFill>
              </a:rPr>
              <a:t>.</a:t>
            </a:r>
            <a:r>
              <a:rPr lang="en-US" altLang="en-US" sz="3400" dirty="0">
                <a:solidFill>
                  <a:schemeClr val="bg1"/>
                </a:solidFill>
              </a:rPr>
              <a:t> </a:t>
            </a:r>
            <a:r>
              <a:rPr lang="en-US" sz="3600" dirty="0"/>
              <a:t>Finality of final judgment</a:t>
            </a:r>
          </a:p>
        </p:txBody>
      </p:sp>
    </p:spTree>
    <p:extLst>
      <p:ext uri="{BB962C8B-B14F-4D97-AF65-F5344CB8AC3E}">
        <p14:creationId xmlns:p14="http://schemas.microsoft.com/office/powerpoint/2010/main" val="1037825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8170FE27-F547-467E-80FF-696B3FC86012}"/>
              </a:ext>
            </a:extLst>
          </p:cNvPr>
          <p:cNvSpPr>
            <a:spLocks noGrp="1" noChangeArrowheads="1"/>
          </p:cNvSpPr>
          <p:nvPr>
            <p:ph type="title"/>
          </p:nvPr>
        </p:nvSpPr>
        <p:spPr>
          <a:xfrm>
            <a:off x="457200" y="76200"/>
            <a:ext cx="8229600" cy="1143000"/>
          </a:xfrm>
        </p:spPr>
        <p:txBody>
          <a:bodyPr/>
          <a:lstStyle/>
          <a:p>
            <a:r>
              <a:rPr lang="en-US" altLang="en-US" sz="3600" dirty="0">
                <a:solidFill>
                  <a:schemeClr val="bg1"/>
                </a:solidFill>
              </a:rPr>
              <a:t>Lord will pass sentence</a:t>
            </a:r>
          </a:p>
        </p:txBody>
      </p:sp>
      <p:sp>
        <p:nvSpPr>
          <p:cNvPr id="49155" name="Rectangle 3">
            <a:extLst>
              <a:ext uri="{FF2B5EF4-FFF2-40B4-BE49-F238E27FC236}">
                <a16:creationId xmlns:a16="http://schemas.microsoft.com/office/drawing/2014/main" id="{525E8668-82CB-43B1-9749-52E56B6FEADC}"/>
              </a:ext>
            </a:extLst>
          </p:cNvPr>
          <p:cNvSpPr>
            <a:spLocks noGrp="1" noChangeArrowheads="1"/>
          </p:cNvSpPr>
          <p:nvPr>
            <p:ph type="body" idx="1"/>
          </p:nvPr>
        </p:nvSpPr>
        <p:spPr>
          <a:xfrm>
            <a:off x="419492" y="1143000"/>
            <a:ext cx="8305800" cy="5105400"/>
          </a:xfrm>
        </p:spPr>
        <p:txBody>
          <a:bodyPr/>
          <a:lstStyle/>
          <a:p>
            <a:pPr marL="282575" indent="-282575">
              <a:spcAft>
                <a:spcPts val="300"/>
              </a:spcAft>
            </a:pPr>
            <a:r>
              <a:rPr lang="en-US" altLang="en-US" sz="3100" dirty="0">
                <a:solidFill>
                  <a:schemeClr val="bg1"/>
                </a:solidFill>
              </a:rPr>
              <a:t>Mt.23</a:t>
            </a:r>
            <a:r>
              <a:rPr lang="en-US" altLang="en-US" sz="3100" baseline="30000" dirty="0">
                <a:solidFill>
                  <a:schemeClr val="bg1"/>
                </a:solidFill>
              </a:rPr>
              <a:t>33</a:t>
            </a:r>
            <a:r>
              <a:rPr lang="en-US" altLang="en-US" sz="3100" dirty="0">
                <a:solidFill>
                  <a:schemeClr val="bg1"/>
                </a:solidFill>
              </a:rPr>
              <a:t> </a:t>
            </a:r>
            <a:r>
              <a:rPr lang="en-US" altLang="en-US" sz="3100" dirty="0">
                <a:solidFill>
                  <a:srgbClr val="CCFFCC"/>
                </a:solidFill>
              </a:rPr>
              <a:t>Serpents, brood of vipers! How can you escape the condemnation of hell?</a:t>
            </a:r>
          </a:p>
          <a:p>
            <a:pPr marL="682625" lvl="1" indent="-282575">
              <a:spcAft>
                <a:spcPts val="600"/>
              </a:spcAft>
            </a:pPr>
            <a:r>
              <a:rPr lang="en-US" altLang="en-US" sz="3100" dirty="0">
                <a:solidFill>
                  <a:schemeClr val="bg1"/>
                </a:solidFill>
              </a:rPr>
              <a:t>Condemnation ‘</a:t>
            </a:r>
            <a:r>
              <a:rPr lang="en-US" altLang="en-US" sz="3100" dirty="0">
                <a:solidFill>
                  <a:srgbClr val="FFFFCC"/>
                </a:solidFill>
              </a:rPr>
              <a:t>often means judgment that goes against a person, condemnation, and the sentence that follows’ </a:t>
            </a:r>
            <a:r>
              <a:rPr lang="en-US" altLang="en-US" sz="2000" dirty="0">
                <a:solidFill>
                  <a:schemeClr val="bg1"/>
                </a:solidFill>
              </a:rPr>
              <a:t>– BDAG. </a:t>
            </a:r>
          </a:p>
          <a:p>
            <a:pPr marL="282575" indent="-282575">
              <a:spcAft>
                <a:spcPts val="600"/>
              </a:spcAft>
            </a:pPr>
            <a:r>
              <a:rPr lang="en-US" altLang="en-US" sz="3100" dirty="0">
                <a:solidFill>
                  <a:schemeClr val="bg1"/>
                </a:solidFill>
              </a:rPr>
              <a:t>Only two possible destinies: heaven or hell.</a:t>
            </a:r>
          </a:p>
          <a:p>
            <a:pPr marL="282575" indent="-282575">
              <a:spcAft>
                <a:spcPts val="600"/>
              </a:spcAft>
            </a:pPr>
            <a:r>
              <a:rPr lang="en-US" altLang="en-US" sz="3100" dirty="0">
                <a:solidFill>
                  <a:schemeClr val="bg1"/>
                </a:solidFill>
              </a:rPr>
              <a:t>Mt.25:32…34…41…46</a:t>
            </a:r>
          </a:p>
          <a:p>
            <a:pPr marL="282575" indent="-282575">
              <a:spcAft>
                <a:spcPts val="600"/>
              </a:spcAft>
            </a:pPr>
            <a:endParaRPr lang="en-US" altLang="en-US" sz="31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912BC18D-12AB-4733-9DD9-B4F0FD097C35}"/>
              </a:ext>
            </a:extLst>
          </p:cNvPr>
          <p:cNvSpPr/>
          <p:nvPr/>
        </p:nvSpPr>
        <p:spPr>
          <a:xfrm>
            <a:off x="1428162" y="1066800"/>
            <a:ext cx="6303426" cy="533400"/>
          </a:xfrm>
          <a:prstGeom prst="roundRect">
            <a:avLst/>
          </a:prstGeom>
          <a:solidFill>
            <a:schemeClr val="accent6">
              <a:lumMod val="5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400" dirty="0">
                <a:solidFill>
                  <a:schemeClr val="bg1"/>
                </a:solidFill>
                <a:latin typeface="Verdana" panose="020B0604030504040204" pitchFamily="34" charset="0"/>
                <a:ea typeface="Verdana" panose="020B0604030504040204" pitchFamily="34" charset="0"/>
              </a:rPr>
              <a:t>I</a:t>
            </a:r>
            <a:r>
              <a:rPr lang="en-US" altLang="en-US" sz="2400" dirty="0">
                <a:solidFill>
                  <a:schemeClr val="bg1"/>
                </a:solidFill>
              </a:rPr>
              <a:t>. </a:t>
            </a:r>
            <a:r>
              <a:rPr lang="en-US" sz="2400" dirty="0"/>
              <a:t>Facts about final judgment</a:t>
            </a:r>
          </a:p>
        </p:txBody>
      </p:sp>
      <p:sp>
        <p:nvSpPr>
          <p:cNvPr id="3" name="Rectangle: Rounded Corners 2">
            <a:extLst>
              <a:ext uri="{FF2B5EF4-FFF2-40B4-BE49-F238E27FC236}">
                <a16:creationId xmlns:a16="http://schemas.microsoft.com/office/drawing/2014/main" id="{1DB226CB-EF7E-4F12-ADDF-983F6F3AA756}"/>
              </a:ext>
            </a:extLst>
          </p:cNvPr>
          <p:cNvSpPr/>
          <p:nvPr/>
        </p:nvSpPr>
        <p:spPr>
          <a:xfrm>
            <a:off x="1428946" y="2485535"/>
            <a:ext cx="6303426" cy="1295400"/>
          </a:xfrm>
          <a:prstGeom prst="roundRect">
            <a:avLst/>
          </a:prstGeom>
          <a:solidFill>
            <a:schemeClr val="accent6">
              <a:lumMod val="50000"/>
            </a:scheme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500" dirty="0">
                <a:solidFill>
                  <a:schemeClr val="bg1"/>
                </a:solidFill>
                <a:latin typeface="Verdana" panose="020B0604030504040204" pitchFamily="34" charset="0"/>
                <a:ea typeface="Verdana" panose="020B0604030504040204" pitchFamily="34" charset="0"/>
              </a:rPr>
              <a:t>III</a:t>
            </a:r>
            <a:r>
              <a:rPr lang="en-US" altLang="en-US" sz="3500" dirty="0">
                <a:solidFill>
                  <a:schemeClr val="bg1"/>
                </a:solidFill>
              </a:rPr>
              <a:t>.</a:t>
            </a:r>
            <a:r>
              <a:rPr lang="en-US" altLang="en-US" sz="3400" dirty="0">
                <a:solidFill>
                  <a:schemeClr val="bg1"/>
                </a:solidFill>
              </a:rPr>
              <a:t> </a:t>
            </a:r>
            <a:r>
              <a:rPr lang="en-US" sz="3600" dirty="0"/>
              <a:t>Force of final judgment</a:t>
            </a:r>
          </a:p>
        </p:txBody>
      </p:sp>
      <p:sp>
        <p:nvSpPr>
          <p:cNvPr id="4" name="Rectangle: Rounded Corners 3">
            <a:extLst>
              <a:ext uri="{FF2B5EF4-FFF2-40B4-BE49-F238E27FC236}">
                <a16:creationId xmlns:a16="http://schemas.microsoft.com/office/drawing/2014/main" id="{EADAAFA4-EBFD-430B-B975-DC57DF8E88A2}"/>
              </a:ext>
            </a:extLst>
          </p:cNvPr>
          <p:cNvSpPr/>
          <p:nvPr/>
        </p:nvSpPr>
        <p:spPr>
          <a:xfrm>
            <a:off x="1428946" y="1771454"/>
            <a:ext cx="6303426" cy="533400"/>
          </a:xfrm>
          <a:prstGeom prst="roundRect">
            <a:avLst/>
          </a:prstGeom>
          <a:solidFill>
            <a:schemeClr val="accent6">
              <a:lumMod val="5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400" dirty="0">
                <a:solidFill>
                  <a:schemeClr val="bg1"/>
                </a:solidFill>
                <a:latin typeface="Verdana" panose="020B0604030504040204" pitchFamily="34" charset="0"/>
                <a:ea typeface="Verdana" panose="020B0604030504040204" pitchFamily="34" charset="0"/>
              </a:rPr>
              <a:t>II</a:t>
            </a:r>
            <a:r>
              <a:rPr lang="en-US" altLang="en-US" sz="2400" dirty="0">
                <a:solidFill>
                  <a:schemeClr val="bg1"/>
                </a:solidFill>
              </a:rPr>
              <a:t>. </a:t>
            </a:r>
            <a:r>
              <a:rPr lang="en-US" sz="2400" dirty="0"/>
              <a:t>Finality of final judgment</a:t>
            </a:r>
          </a:p>
        </p:txBody>
      </p:sp>
    </p:spTree>
    <p:extLst>
      <p:ext uri="{BB962C8B-B14F-4D97-AF65-F5344CB8AC3E}">
        <p14:creationId xmlns:p14="http://schemas.microsoft.com/office/powerpoint/2010/main" val="202903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199D42AB-D816-4DF6-9BD8-2D7953265C48}"/>
              </a:ext>
            </a:extLst>
          </p:cNvPr>
          <p:cNvSpPr>
            <a:spLocks noGrp="1" noChangeArrowheads="1"/>
          </p:cNvSpPr>
          <p:nvPr>
            <p:ph type="title"/>
          </p:nvPr>
        </p:nvSpPr>
        <p:spPr>
          <a:xfrm>
            <a:off x="457200" y="76200"/>
            <a:ext cx="8229600" cy="944562"/>
          </a:xfrm>
        </p:spPr>
        <p:txBody>
          <a:bodyPr/>
          <a:lstStyle/>
          <a:p>
            <a:r>
              <a:rPr lang="en-US" altLang="en-US" sz="3200" dirty="0">
                <a:solidFill>
                  <a:schemeClr val="bg1"/>
                </a:solidFill>
                <a:latin typeface="Verdana" panose="020B0604030504040204" pitchFamily="34" charset="0"/>
                <a:ea typeface="Verdana" panose="020B0604030504040204" pitchFamily="34" charset="0"/>
              </a:rPr>
              <a:t>Not everyone has to prepare for</a:t>
            </a:r>
            <a:br>
              <a:rPr lang="en-US" altLang="en-US" sz="3200" dirty="0">
                <a:solidFill>
                  <a:schemeClr val="bg1"/>
                </a:solidFill>
                <a:latin typeface="Verdana" panose="020B0604030504040204" pitchFamily="34" charset="0"/>
                <a:ea typeface="Verdana" panose="020B0604030504040204" pitchFamily="34" charset="0"/>
              </a:rPr>
            </a:br>
            <a:r>
              <a:rPr lang="en-US" altLang="en-US" sz="3200" dirty="0">
                <a:solidFill>
                  <a:schemeClr val="bg1"/>
                </a:solidFill>
                <a:latin typeface="Verdana" panose="020B0604030504040204" pitchFamily="34" charset="0"/>
                <a:ea typeface="Verdana" panose="020B0604030504040204" pitchFamily="34" charset="0"/>
              </a:rPr>
              <a:t>final judgment.    </a:t>
            </a:r>
            <a:r>
              <a:rPr lang="en-US" altLang="en-US" sz="3200" dirty="0">
                <a:solidFill>
                  <a:srgbClr val="FFFFCC"/>
                </a:solidFill>
                <a:latin typeface="Verdana" panose="020B0604030504040204" pitchFamily="34" charset="0"/>
                <a:ea typeface="Verdana" panose="020B0604030504040204" pitchFamily="34" charset="0"/>
              </a:rPr>
              <a:t>Those who . . .</a:t>
            </a:r>
            <a:endParaRPr lang="en-US" altLang="en-US" sz="3200" dirty="0">
              <a:solidFill>
                <a:srgbClr val="FFFFCC"/>
              </a:solidFill>
            </a:endParaRPr>
          </a:p>
        </p:txBody>
      </p:sp>
      <p:sp>
        <p:nvSpPr>
          <p:cNvPr id="43011" name="Rectangle 3">
            <a:extLst>
              <a:ext uri="{FF2B5EF4-FFF2-40B4-BE49-F238E27FC236}">
                <a16:creationId xmlns:a16="http://schemas.microsoft.com/office/drawing/2014/main" id="{90BBBECE-B4FA-48AC-8CB8-782C18331372}"/>
              </a:ext>
            </a:extLst>
          </p:cNvPr>
          <p:cNvSpPr>
            <a:spLocks noGrp="1" noChangeArrowheads="1"/>
          </p:cNvSpPr>
          <p:nvPr>
            <p:ph type="body" idx="1"/>
          </p:nvPr>
        </p:nvSpPr>
        <p:spPr>
          <a:xfrm>
            <a:off x="381000" y="1221500"/>
            <a:ext cx="8382000" cy="5257800"/>
          </a:xfrm>
        </p:spPr>
        <p:txBody>
          <a:bodyPr/>
          <a:lstStyle/>
          <a:p>
            <a:pPr marL="0" indent="0" defTabSz="457200">
              <a:spcAft>
                <a:spcPts val="300"/>
              </a:spcAft>
              <a:buFontTx/>
              <a:buNone/>
            </a:pPr>
            <a:r>
              <a:rPr lang="en-US" altLang="en-US" sz="2400" dirty="0">
                <a:solidFill>
                  <a:srgbClr val="FFFF00"/>
                </a:solidFill>
              </a:rPr>
              <a:t>1.  </a:t>
            </a:r>
            <a:r>
              <a:rPr lang="en-US" altLang="en-US" sz="3100" dirty="0">
                <a:solidFill>
                  <a:schemeClr val="bg1"/>
                </a:solidFill>
              </a:rPr>
              <a:t>Live forever on earth.    Ps.90.   2 Pt.3</a:t>
            </a:r>
          </a:p>
          <a:p>
            <a:pPr marL="0" indent="0" defTabSz="457200">
              <a:spcAft>
                <a:spcPts val="300"/>
              </a:spcAft>
              <a:buFontTx/>
              <a:buNone/>
            </a:pPr>
            <a:r>
              <a:rPr lang="en-US" altLang="en-US" sz="2400" dirty="0">
                <a:solidFill>
                  <a:srgbClr val="FFFF00"/>
                </a:solidFill>
              </a:rPr>
              <a:t>2.  </a:t>
            </a:r>
            <a:r>
              <a:rPr lang="en-US" altLang="en-US" sz="3100" dirty="0">
                <a:solidFill>
                  <a:schemeClr val="bg1"/>
                </a:solidFill>
              </a:rPr>
              <a:t>Escape jurisdiction of God.    Hb.2:3   </a:t>
            </a:r>
          </a:p>
          <a:p>
            <a:pPr marL="0" indent="0" defTabSz="457200">
              <a:spcAft>
                <a:spcPts val="300"/>
              </a:spcAft>
              <a:buFontTx/>
              <a:buNone/>
            </a:pPr>
            <a:r>
              <a:rPr lang="en-US" altLang="en-US" sz="2400" dirty="0">
                <a:solidFill>
                  <a:srgbClr val="FFFF00"/>
                </a:solidFill>
              </a:rPr>
              <a:t>3.  </a:t>
            </a:r>
            <a:r>
              <a:rPr lang="en-US" altLang="en-US" sz="3100" dirty="0">
                <a:solidFill>
                  <a:schemeClr val="bg1"/>
                </a:solidFill>
              </a:rPr>
              <a:t>Avoid detection.    Ec.12:14</a:t>
            </a:r>
          </a:p>
          <a:p>
            <a:pPr marL="0" indent="0" defTabSz="457200">
              <a:spcAft>
                <a:spcPts val="300"/>
              </a:spcAft>
              <a:buFontTx/>
              <a:buNone/>
            </a:pPr>
            <a:r>
              <a:rPr lang="en-US" altLang="en-US" sz="2400" dirty="0">
                <a:solidFill>
                  <a:srgbClr val="FFFF00"/>
                </a:solidFill>
              </a:rPr>
              <a:t>4.  </a:t>
            </a:r>
            <a:r>
              <a:rPr lang="en-US" altLang="en-US" sz="3100" dirty="0">
                <a:solidFill>
                  <a:schemeClr val="bg1"/>
                </a:solidFill>
              </a:rPr>
              <a:t>Hire a good lawyer.   Mt.22:11-14</a:t>
            </a:r>
          </a:p>
          <a:p>
            <a:pPr marL="0" indent="0" defTabSz="457200">
              <a:spcAft>
                <a:spcPts val="300"/>
              </a:spcAft>
              <a:buFontTx/>
              <a:buNone/>
            </a:pPr>
            <a:r>
              <a:rPr lang="en-US" altLang="en-US" sz="2400" dirty="0">
                <a:solidFill>
                  <a:srgbClr val="FFFF00"/>
                </a:solidFill>
              </a:rPr>
              <a:t>5.  </a:t>
            </a:r>
            <a:r>
              <a:rPr lang="en-US" altLang="en-US" sz="3100" dirty="0">
                <a:solidFill>
                  <a:schemeClr val="bg1"/>
                </a:solidFill>
              </a:rPr>
              <a:t>Appeal to higher court.    Ac.25.   Am.4:12</a:t>
            </a:r>
          </a:p>
          <a:p>
            <a:pPr marL="0" indent="0" defTabSz="457200">
              <a:spcAft>
                <a:spcPts val="300"/>
              </a:spcAft>
              <a:buFontTx/>
              <a:buNone/>
            </a:pPr>
            <a:r>
              <a:rPr lang="en-US" altLang="en-US" sz="2400" dirty="0">
                <a:solidFill>
                  <a:srgbClr val="FFFF00"/>
                </a:solidFill>
              </a:rPr>
              <a:t>6.  </a:t>
            </a:r>
            <a:r>
              <a:rPr lang="en-US" altLang="en-US" sz="3100" dirty="0">
                <a:solidFill>
                  <a:schemeClr val="bg1"/>
                </a:solidFill>
              </a:rPr>
              <a:t>Lower the standard.    2 Pt.2:19</a:t>
            </a:r>
          </a:p>
          <a:p>
            <a:pPr marL="0" indent="0" defTabSz="457200">
              <a:spcAft>
                <a:spcPts val="300"/>
              </a:spcAft>
              <a:buFontTx/>
              <a:buNone/>
            </a:pPr>
            <a:r>
              <a:rPr lang="en-US" altLang="en-US" sz="2400" dirty="0">
                <a:solidFill>
                  <a:srgbClr val="FFFF00"/>
                </a:solidFill>
              </a:rPr>
              <a:t>7.  </a:t>
            </a:r>
            <a:r>
              <a:rPr lang="en-US" altLang="en-US" sz="3100" dirty="0">
                <a:solidFill>
                  <a:schemeClr val="bg1"/>
                </a:solidFill>
              </a:rPr>
              <a:t>Beg for mercy.    Ja.2:13.   Lk.16</a:t>
            </a:r>
          </a:p>
          <a:p>
            <a:pPr marL="0" indent="0" defTabSz="457200">
              <a:buFontTx/>
              <a:buNone/>
            </a:pPr>
            <a:r>
              <a:rPr lang="en-US" altLang="en-US" sz="2400" dirty="0">
                <a:solidFill>
                  <a:srgbClr val="FFFF00"/>
                </a:solidFill>
              </a:rPr>
              <a:t>8.  </a:t>
            </a:r>
            <a:r>
              <a:rPr lang="en-US" altLang="en-US" sz="3100" dirty="0">
                <a:solidFill>
                  <a:schemeClr val="bg1"/>
                </a:solidFill>
              </a:rPr>
              <a:t>Are good; do more good than bad</a:t>
            </a:r>
            <a:r>
              <a:rPr lang="en-US" altLang="en-US" sz="3100">
                <a:solidFill>
                  <a:schemeClr val="bg1"/>
                </a:solidFill>
              </a:rPr>
              <a:t>.    </a:t>
            </a:r>
            <a:r>
              <a:rPr lang="en-US" altLang="en-US" sz="2800" dirty="0">
                <a:solidFill>
                  <a:schemeClr val="bg1"/>
                </a:solidFill>
              </a:rPr>
              <a:t>Ja.4:17.  	Lk.16</a:t>
            </a:r>
            <a:endParaRPr lang="en-US" altLang="en-US" sz="31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3011">
                                            <p:txEl>
                                              <p:pRg st="0" end="0"/>
                                            </p:txEl>
                                          </p:spTgt>
                                        </p:tgtEl>
                                        <p:attrNameLst>
                                          <p:attrName>ppt_c</p:attrName>
                                        </p:attrNameLst>
                                      </p:cBhvr>
                                      <p:to>
                                        <a:srgbClr val="FFFFCC"/>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3011">
                                            <p:txEl>
                                              <p:pRg st="1" end="1"/>
                                            </p:txEl>
                                          </p:spTgt>
                                        </p:tgtEl>
                                        <p:attrNameLst>
                                          <p:attrName>ppt_c</p:attrName>
                                        </p:attrNameLst>
                                      </p:cBhvr>
                                      <p:to>
                                        <a:srgbClr val="FFFFCC"/>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3011">
                                            <p:txEl>
                                              <p:pRg st="2" end="2"/>
                                            </p:txEl>
                                          </p:spTgt>
                                        </p:tgtEl>
                                        <p:attrNameLst>
                                          <p:attrName>ppt_c</p:attrName>
                                        </p:attrNameLst>
                                      </p:cBhvr>
                                      <p:to>
                                        <a:srgbClr val="FFFFCC"/>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01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3011">
                                            <p:txEl>
                                              <p:pRg st="3" end="3"/>
                                            </p:txEl>
                                          </p:spTgt>
                                        </p:tgtEl>
                                        <p:attrNameLst>
                                          <p:attrName>ppt_c</p:attrName>
                                        </p:attrNameLst>
                                      </p:cBhvr>
                                      <p:to>
                                        <a:srgbClr val="FFFFCC"/>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01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43011">
                                            <p:txEl>
                                              <p:pRg st="4" end="4"/>
                                            </p:txEl>
                                          </p:spTgt>
                                        </p:tgtEl>
                                        <p:attrNameLst>
                                          <p:attrName>ppt_c</p:attrName>
                                        </p:attrNameLst>
                                      </p:cBhvr>
                                      <p:to>
                                        <a:srgbClr val="FFFFCC"/>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011">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43011">
                                            <p:txEl>
                                              <p:pRg st="5" end="5"/>
                                            </p:txEl>
                                          </p:spTgt>
                                        </p:tgtEl>
                                        <p:attrNameLst>
                                          <p:attrName>ppt_c</p:attrName>
                                        </p:attrNameLst>
                                      </p:cBhvr>
                                      <p:to>
                                        <a:srgbClr val="FFFFCC"/>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3011">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43011">
                                            <p:txEl>
                                              <p:pRg st="6" end="6"/>
                                            </p:txEl>
                                          </p:spTgt>
                                        </p:tgtEl>
                                        <p:attrNameLst>
                                          <p:attrName>ppt_c</p:attrName>
                                        </p:attrNameLst>
                                      </p:cBhvr>
                                      <p:to>
                                        <a:srgbClr val="FFFFCC"/>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30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199D42AB-D816-4DF6-9BD8-2D7953265C48}"/>
              </a:ext>
            </a:extLst>
          </p:cNvPr>
          <p:cNvSpPr>
            <a:spLocks noGrp="1" noChangeArrowheads="1"/>
          </p:cNvSpPr>
          <p:nvPr>
            <p:ph type="title"/>
          </p:nvPr>
        </p:nvSpPr>
        <p:spPr>
          <a:xfrm>
            <a:off x="457200" y="76200"/>
            <a:ext cx="8229600" cy="944562"/>
          </a:xfrm>
        </p:spPr>
        <p:txBody>
          <a:bodyPr/>
          <a:lstStyle/>
          <a:p>
            <a:r>
              <a:rPr lang="en-US" altLang="en-US" sz="3200" dirty="0">
                <a:solidFill>
                  <a:schemeClr val="bg1"/>
                </a:solidFill>
                <a:latin typeface="Verdana" panose="020B0604030504040204" pitchFamily="34" charset="0"/>
                <a:ea typeface="Verdana" panose="020B0604030504040204" pitchFamily="34" charset="0"/>
              </a:rPr>
              <a:t>Coming judgment forces sober</a:t>
            </a:r>
            <a:br>
              <a:rPr lang="en-US" altLang="en-US" sz="3200" dirty="0">
                <a:solidFill>
                  <a:schemeClr val="bg1"/>
                </a:solidFill>
                <a:latin typeface="Verdana" panose="020B0604030504040204" pitchFamily="34" charset="0"/>
                <a:ea typeface="Verdana" panose="020B0604030504040204" pitchFamily="34" charset="0"/>
              </a:rPr>
            </a:br>
            <a:r>
              <a:rPr lang="en-US" altLang="en-US" sz="3200" dirty="0">
                <a:solidFill>
                  <a:schemeClr val="bg1"/>
                </a:solidFill>
                <a:latin typeface="Verdana" panose="020B0604030504040204" pitchFamily="34" charset="0"/>
                <a:ea typeface="Verdana" panose="020B0604030504040204" pitchFamily="34" charset="0"/>
              </a:rPr>
              <a:t>people to take God seriously</a:t>
            </a:r>
            <a:endParaRPr lang="en-US" altLang="en-US" sz="3200" dirty="0">
              <a:solidFill>
                <a:srgbClr val="FFFF00"/>
              </a:solidFill>
            </a:endParaRPr>
          </a:p>
        </p:txBody>
      </p:sp>
      <p:sp>
        <p:nvSpPr>
          <p:cNvPr id="43011" name="Rectangle 3">
            <a:extLst>
              <a:ext uri="{FF2B5EF4-FFF2-40B4-BE49-F238E27FC236}">
                <a16:creationId xmlns:a16="http://schemas.microsoft.com/office/drawing/2014/main" id="{90BBBECE-B4FA-48AC-8CB8-782C18331372}"/>
              </a:ext>
            </a:extLst>
          </p:cNvPr>
          <p:cNvSpPr>
            <a:spLocks noGrp="1" noChangeArrowheads="1"/>
          </p:cNvSpPr>
          <p:nvPr>
            <p:ph type="body" idx="1"/>
          </p:nvPr>
        </p:nvSpPr>
        <p:spPr>
          <a:xfrm>
            <a:off x="381000" y="1219200"/>
            <a:ext cx="8382000" cy="5181600"/>
          </a:xfrm>
        </p:spPr>
        <p:txBody>
          <a:bodyPr/>
          <a:lstStyle/>
          <a:p>
            <a:pPr defTabSz="457200">
              <a:spcAft>
                <a:spcPts val="600"/>
              </a:spcAft>
              <a:buFont typeface="Wingdings" panose="05000000000000000000" pitchFamily="2" charset="2"/>
              <a:buChar char="§"/>
            </a:pPr>
            <a:r>
              <a:rPr lang="en-US" altLang="en-US" sz="3100" dirty="0">
                <a:solidFill>
                  <a:schemeClr val="bg1"/>
                </a:solidFill>
              </a:rPr>
              <a:t>Flee!    Mt.3:…7</a:t>
            </a:r>
          </a:p>
          <a:p>
            <a:pPr defTabSz="457200">
              <a:spcAft>
                <a:spcPts val="600"/>
              </a:spcAft>
              <a:buFont typeface="Wingdings" panose="05000000000000000000" pitchFamily="2" charset="2"/>
              <a:buChar char="§"/>
            </a:pPr>
            <a:r>
              <a:rPr lang="en-US" altLang="en-US" sz="3100" dirty="0">
                <a:solidFill>
                  <a:schemeClr val="bg1"/>
                </a:solidFill>
              </a:rPr>
              <a:t>Repent.   Mt.4:17</a:t>
            </a:r>
          </a:p>
          <a:p>
            <a:pPr defTabSz="457200">
              <a:spcAft>
                <a:spcPts val="600"/>
              </a:spcAft>
              <a:buFont typeface="Wingdings" panose="05000000000000000000" pitchFamily="2" charset="2"/>
              <a:buChar char="§"/>
            </a:pPr>
            <a:r>
              <a:rPr lang="en-US" altLang="en-US" sz="3100" dirty="0">
                <a:solidFill>
                  <a:schemeClr val="bg1"/>
                </a:solidFill>
              </a:rPr>
              <a:t>Do will of God.   Mt.7:21</a:t>
            </a:r>
          </a:p>
          <a:p>
            <a:pPr defTabSz="457200">
              <a:spcAft>
                <a:spcPts val="600"/>
              </a:spcAft>
              <a:buFont typeface="Wingdings" panose="05000000000000000000" pitchFamily="2" charset="2"/>
              <a:buChar char="§"/>
            </a:pPr>
            <a:r>
              <a:rPr lang="en-US" altLang="en-US" sz="3100" dirty="0">
                <a:solidFill>
                  <a:schemeClr val="bg1"/>
                </a:solidFill>
              </a:rPr>
              <a:t>Concern for needs of others.   Mt.25:30-46</a:t>
            </a:r>
          </a:p>
          <a:p>
            <a:pPr defTabSz="457200">
              <a:spcAft>
                <a:spcPts val="600"/>
              </a:spcAft>
              <a:buFont typeface="Wingdings" panose="05000000000000000000" pitchFamily="2" charset="2"/>
              <a:buChar char="§"/>
            </a:pPr>
            <a:r>
              <a:rPr lang="en-US" altLang="en-US" sz="3100" dirty="0">
                <a:solidFill>
                  <a:schemeClr val="bg1"/>
                </a:solidFill>
              </a:rPr>
              <a:t>Concern for salvation of others.  2 Co.5:10f.; Ph.2:3</a:t>
            </a:r>
          </a:p>
          <a:p>
            <a:pPr defTabSz="457200">
              <a:spcAft>
                <a:spcPts val="600"/>
              </a:spcAft>
              <a:buFont typeface="Wingdings" panose="05000000000000000000" pitchFamily="2" charset="2"/>
              <a:buChar char="§"/>
            </a:pPr>
            <a:r>
              <a:rPr lang="en-US" altLang="en-US" sz="3100" dirty="0">
                <a:solidFill>
                  <a:schemeClr val="bg1"/>
                </a:solidFill>
              </a:rPr>
              <a:t>Holiness.   2 Pt.3:11, 14</a:t>
            </a:r>
          </a:p>
          <a:p>
            <a:pPr defTabSz="457200">
              <a:buFont typeface="Wingdings" panose="05000000000000000000" pitchFamily="2" charset="2"/>
              <a:buChar char="§"/>
            </a:pPr>
            <a:r>
              <a:rPr lang="en-US" altLang="en-US" sz="3100" dirty="0">
                <a:solidFill>
                  <a:schemeClr val="bg1"/>
                </a:solidFill>
              </a:rPr>
              <a:t>Vigilance.   2 Pt</a:t>
            </a:r>
            <a:r>
              <a:rPr lang="en-US" altLang="en-US" sz="3100">
                <a:solidFill>
                  <a:schemeClr val="bg1"/>
                </a:solidFill>
              </a:rPr>
              <a:t>.3:12</a:t>
            </a:r>
            <a:endParaRPr lang="en-US" altLang="en-US" sz="3100" dirty="0">
              <a:solidFill>
                <a:schemeClr val="bg1"/>
              </a:solidFill>
            </a:endParaRPr>
          </a:p>
        </p:txBody>
      </p:sp>
    </p:spTree>
    <p:extLst>
      <p:ext uri="{BB962C8B-B14F-4D97-AF65-F5344CB8AC3E}">
        <p14:creationId xmlns:p14="http://schemas.microsoft.com/office/powerpoint/2010/main" val="1764691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3011">
                                            <p:txEl>
                                              <p:pRg st="0" end="0"/>
                                            </p:txEl>
                                          </p:spTgt>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3011">
                                            <p:txEl>
                                              <p:pRg st="1" end="1"/>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3011">
                                            <p:txEl>
                                              <p:pRg st="2" end="2"/>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01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3011">
                                            <p:txEl>
                                              <p:pRg st="3" end="3"/>
                                            </p:txEl>
                                          </p:spTgt>
                                        </p:tgtEl>
                                        <p:attrNameLst>
                                          <p:attrName>ppt_c</p:attrName>
                                        </p:attrNameLst>
                                      </p:cBhvr>
                                      <p:to>
                                        <a:srgbClr val="C0C0C0"/>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01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43011">
                                            <p:txEl>
                                              <p:pRg st="4" end="4"/>
                                            </p:txEl>
                                          </p:spTgt>
                                        </p:tgtEl>
                                        <p:attrNameLst>
                                          <p:attrName>ppt_c</p:attrName>
                                        </p:attrNameLst>
                                      </p:cBhvr>
                                      <p:to>
                                        <a:srgbClr val="C0C0C0"/>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011">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43011">
                                            <p:txEl>
                                              <p:pRg st="5" end="5"/>
                                            </p:txEl>
                                          </p:spTgt>
                                        </p:tgtEl>
                                        <p:attrNameLst>
                                          <p:attrName>ppt_c</p:attrName>
                                        </p:attrNameLst>
                                      </p:cBhvr>
                                      <p:to>
                                        <a:srgbClr val="C0C0C0"/>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30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D8AE6CA5-E923-4539-9E98-68B2003861E3}"/>
              </a:ext>
            </a:extLst>
          </p:cNvPr>
          <p:cNvSpPr>
            <a:spLocks noGrp="1" noChangeArrowheads="1"/>
          </p:cNvSpPr>
          <p:nvPr>
            <p:ph type="title"/>
          </p:nvPr>
        </p:nvSpPr>
        <p:spPr>
          <a:xfrm>
            <a:off x="457200" y="152400"/>
            <a:ext cx="8229600" cy="762000"/>
          </a:xfrm>
        </p:spPr>
        <p:txBody>
          <a:bodyPr/>
          <a:lstStyle/>
          <a:p>
            <a:r>
              <a:rPr lang="en-US" altLang="en-US" sz="3600" dirty="0">
                <a:solidFill>
                  <a:srgbClr val="FFFF00"/>
                </a:solidFill>
              </a:rPr>
              <a:t>Ezekiel 18:24</a:t>
            </a:r>
          </a:p>
        </p:txBody>
      </p:sp>
      <p:sp>
        <p:nvSpPr>
          <p:cNvPr id="44035" name="Rectangle 3">
            <a:extLst>
              <a:ext uri="{FF2B5EF4-FFF2-40B4-BE49-F238E27FC236}">
                <a16:creationId xmlns:a16="http://schemas.microsoft.com/office/drawing/2014/main" id="{B14518D6-BE17-411E-8606-33E2CEADF58E}"/>
              </a:ext>
            </a:extLst>
          </p:cNvPr>
          <p:cNvSpPr>
            <a:spLocks noGrp="1" noChangeArrowheads="1"/>
          </p:cNvSpPr>
          <p:nvPr>
            <p:ph type="body" idx="1"/>
          </p:nvPr>
        </p:nvSpPr>
        <p:spPr>
          <a:xfrm>
            <a:off x="457200" y="914400"/>
            <a:ext cx="8229600" cy="5257800"/>
          </a:xfrm>
        </p:spPr>
        <p:txBody>
          <a:bodyPr/>
          <a:lstStyle/>
          <a:p>
            <a:pPr defTabSz="282575">
              <a:lnSpc>
                <a:spcPct val="90000"/>
              </a:lnSpc>
              <a:spcAft>
                <a:spcPts val="300"/>
              </a:spcAft>
              <a:buFont typeface="Arial" panose="020B0604020202020204" pitchFamily="34" charset="0"/>
              <a:buChar char="•"/>
            </a:pPr>
            <a:r>
              <a:rPr lang="en-US" altLang="en-US" sz="3100" dirty="0">
                <a:solidFill>
                  <a:schemeClr val="bg1"/>
                </a:solidFill>
              </a:rPr>
              <a:t>True of . . .</a:t>
            </a:r>
          </a:p>
          <a:p>
            <a:pPr lvl="1" defTabSz="282575">
              <a:lnSpc>
                <a:spcPct val="90000"/>
              </a:lnSpc>
              <a:spcAft>
                <a:spcPts val="600"/>
              </a:spcAft>
              <a:buFont typeface="Arial" panose="020B0604020202020204" pitchFamily="34" charset="0"/>
              <a:buChar char="•"/>
            </a:pPr>
            <a:r>
              <a:rPr lang="en-US" altLang="en-US" sz="3100" dirty="0">
                <a:solidFill>
                  <a:srgbClr val="CCFFCC"/>
                </a:solidFill>
              </a:rPr>
              <a:t>Health</a:t>
            </a:r>
          </a:p>
          <a:p>
            <a:pPr lvl="1" defTabSz="282575">
              <a:lnSpc>
                <a:spcPct val="90000"/>
              </a:lnSpc>
              <a:spcAft>
                <a:spcPts val="600"/>
              </a:spcAft>
              <a:buFont typeface="Arial" panose="020B0604020202020204" pitchFamily="34" charset="0"/>
              <a:buChar char="•"/>
            </a:pPr>
            <a:r>
              <a:rPr lang="en-US" altLang="en-US" sz="3100" dirty="0">
                <a:solidFill>
                  <a:srgbClr val="CCFFCC"/>
                </a:solidFill>
              </a:rPr>
              <a:t>Money</a:t>
            </a:r>
          </a:p>
          <a:p>
            <a:pPr lvl="1" defTabSz="282575">
              <a:lnSpc>
                <a:spcPct val="90000"/>
              </a:lnSpc>
              <a:spcAft>
                <a:spcPts val="600"/>
              </a:spcAft>
              <a:buFont typeface="Arial" panose="020B0604020202020204" pitchFamily="34" charset="0"/>
              <a:buChar char="•"/>
            </a:pPr>
            <a:r>
              <a:rPr lang="en-US" altLang="en-US" sz="3100" dirty="0">
                <a:solidFill>
                  <a:srgbClr val="CCFFCC"/>
                </a:solidFill>
              </a:rPr>
              <a:t>Marriage</a:t>
            </a:r>
          </a:p>
          <a:p>
            <a:pPr lvl="1" defTabSz="282575">
              <a:lnSpc>
                <a:spcPct val="90000"/>
              </a:lnSpc>
              <a:spcAft>
                <a:spcPts val="600"/>
              </a:spcAft>
              <a:buFont typeface="Arial" panose="020B0604020202020204" pitchFamily="34" charset="0"/>
              <a:buChar char="•"/>
            </a:pPr>
            <a:r>
              <a:rPr lang="en-US" altLang="en-US" sz="3100" dirty="0">
                <a:solidFill>
                  <a:srgbClr val="CCFFCC"/>
                </a:solidFill>
              </a:rPr>
              <a:t>Murder </a:t>
            </a:r>
          </a:p>
          <a:p>
            <a:pPr marL="0" indent="0" defTabSz="282575">
              <a:lnSpc>
                <a:spcPct val="90000"/>
              </a:lnSpc>
              <a:buFontTx/>
              <a:buNone/>
            </a:pPr>
            <a:endParaRPr lang="en-US" altLang="en-US" sz="3100" dirty="0">
              <a:solidFill>
                <a:schemeClr val="bg1"/>
              </a:solidFill>
            </a:endParaRPr>
          </a:p>
          <a:p>
            <a:pPr marL="0" indent="0" defTabSz="282575">
              <a:lnSpc>
                <a:spcPct val="90000"/>
              </a:lnSpc>
              <a:buFontTx/>
              <a:buNone/>
            </a:pPr>
            <a:endParaRPr lang="en-US" altLang="en-US" sz="31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40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912BC18D-12AB-4733-9DD9-B4F0FD097C35}"/>
              </a:ext>
            </a:extLst>
          </p:cNvPr>
          <p:cNvSpPr/>
          <p:nvPr/>
        </p:nvSpPr>
        <p:spPr>
          <a:xfrm>
            <a:off x="1428162" y="1066800"/>
            <a:ext cx="6303426" cy="1295400"/>
          </a:xfrm>
          <a:prstGeom prst="roundRect">
            <a:avLst/>
          </a:prstGeom>
          <a:solidFill>
            <a:schemeClr val="accent6">
              <a:lumMod val="50000"/>
            </a:scheme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500" dirty="0">
                <a:solidFill>
                  <a:schemeClr val="bg1"/>
                </a:solidFill>
                <a:latin typeface="Verdana" panose="020B0604030504040204" pitchFamily="34" charset="0"/>
                <a:ea typeface="Verdana" panose="020B0604030504040204" pitchFamily="34" charset="0"/>
              </a:rPr>
              <a:t>I</a:t>
            </a:r>
            <a:r>
              <a:rPr lang="en-US" altLang="en-US" sz="3500" dirty="0">
                <a:solidFill>
                  <a:schemeClr val="bg1"/>
                </a:solidFill>
              </a:rPr>
              <a:t>.</a:t>
            </a:r>
            <a:r>
              <a:rPr lang="en-US" altLang="en-US" sz="3400" dirty="0">
                <a:solidFill>
                  <a:schemeClr val="bg1"/>
                </a:solidFill>
              </a:rPr>
              <a:t> </a:t>
            </a:r>
            <a:r>
              <a:rPr lang="en-US" sz="3600" dirty="0"/>
              <a:t>Facts about final judgment</a:t>
            </a:r>
          </a:p>
        </p:txBody>
      </p:sp>
    </p:spTree>
    <p:extLst>
      <p:ext uri="{BB962C8B-B14F-4D97-AF65-F5344CB8AC3E}">
        <p14:creationId xmlns:p14="http://schemas.microsoft.com/office/powerpoint/2010/main" val="1892144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EB56FC95-15DE-41F5-BC81-38AD2D81BEF0}"/>
              </a:ext>
            </a:extLst>
          </p:cNvPr>
          <p:cNvSpPr>
            <a:spLocks noGrp="1" noChangeArrowheads="1"/>
          </p:cNvSpPr>
          <p:nvPr>
            <p:ph type="title"/>
          </p:nvPr>
        </p:nvSpPr>
        <p:spPr>
          <a:xfrm>
            <a:off x="457200" y="76200"/>
            <a:ext cx="8229600" cy="868362"/>
          </a:xfrm>
        </p:spPr>
        <p:txBody>
          <a:bodyPr/>
          <a:lstStyle/>
          <a:p>
            <a:r>
              <a:rPr lang="en-US" altLang="en-US" sz="3400" dirty="0">
                <a:solidFill>
                  <a:schemeClr val="bg1"/>
                </a:solidFill>
                <a:latin typeface="Verdana" panose="020B0604030504040204" pitchFamily="34" charset="0"/>
                <a:ea typeface="Verdana" panose="020B0604030504040204" pitchFamily="34" charset="0"/>
              </a:rPr>
              <a:t>First (elementary) principle</a:t>
            </a:r>
            <a:endParaRPr lang="en-US" altLang="en-US" sz="3600" dirty="0">
              <a:solidFill>
                <a:srgbClr val="FFFF00"/>
              </a:solidFill>
            </a:endParaRPr>
          </a:p>
        </p:txBody>
      </p:sp>
      <p:sp>
        <p:nvSpPr>
          <p:cNvPr id="39939" name="Rectangle 3">
            <a:extLst>
              <a:ext uri="{FF2B5EF4-FFF2-40B4-BE49-F238E27FC236}">
                <a16:creationId xmlns:a16="http://schemas.microsoft.com/office/drawing/2014/main" id="{50826B27-9B4E-4BF7-9EDD-FE484380ED20}"/>
              </a:ext>
            </a:extLst>
          </p:cNvPr>
          <p:cNvSpPr>
            <a:spLocks noGrp="1" noChangeArrowheads="1"/>
          </p:cNvSpPr>
          <p:nvPr>
            <p:ph type="body" idx="1"/>
          </p:nvPr>
        </p:nvSpPr>
        <p:spPr>
          <a:xfrm>
            <a:off x="457200" y="990600"/>
            <a:ext cx="8229600" cy="5029200"/>
          </a:xfrm>
        </p:spPr>
        <p:txBody>
          <a:bodyPr/>
          <a:lstStyle/>
          <a:p>
            <a:pPr marL="0" indent="0">
              <a:buFontTx/>
              <a:buNone/>
            </a:pPr>
            <a:r>
              <a:rPr lang="en-US" altLang="en-US" sz="3100" dirty="0">
                <a:solidFill>
                  <a:schemeClr val="bg1"/>
                </a:solidFill>
              </a:rPr>
              <a:t>Hb.6</a:t>
            </a:r>
            <a:r>
              <a:rPr lang="en-US" altLang="en-US" sz="3100" baseline="30000" dirty="0">
                <a:solidFill>
                  <a:schemeClr val="bg1"/>
                </a:solidFill>
              </a:rPr>
              <a:t>1</a:t>
            </a:r>
            <a:r>
              <a:rPr lang="en-US" altLang="en-US" sz="3100" dirty="0">
                <a:solidFill>
                  <a:schemeClr val="bg1"/>
                </a:solidFill>
              </a:rPr>
              <a:t> </a:t>
            </a:r>
            <a:r>
              <a:rPr lang="en-US" altLang="en-US" sz="3100" dirty="0">
                <a:solidFill>
                  <a:srgbClr val="FFFFCC"/>
                </a:solidFill>
              </a:rPr>
              <a:t>Therefore, leaving the discussion of the elementary principles of Christ, let us go on to perfection, not laying again the foundation of repentance from dead works and of faith toward God,  </a:t>
            </a:r>
            <a:r>
              <a:rPr lang="en-US" altLang="en-US" sz="3100" baseline="30000" dirty="0">
                <a:solidFill>
                  <a:schemeClr val="bg1"/>
                </a:solidFill>
              </a:rPr>
              <a:t>2</a:t>
            </a:r>
            <a:r>
              <a:rPr lang="en-US" altLang="en-US" sz="3100" dirty="0">
                <a:solidFill>
                  <a:schemeClr val="bg1"/>
                </a:solidFill>
              </a:rPr>
              <a:t> </a:t>
            </a:r>
            <a:r>
              <a:rPr lang="en-US" altLang="en-US" sz="3100" dirty="0">
                <a:solidFill>
                  <a:srgbClr val="FFFFCC"/>
                </a:solidFill>
              </a:rPr>
              <a:t>of the doctrine of baptisms, </a:t>
            </a:r>
            <a:br>
              <a:rPr lang="en-US" altLang="en-US" sz="3100" dirty="0">
                <a:solidFill>
                  <a:srgbClr val="FFFFCC"/>
                </a:solidFill>
              </a:rPr>
            </a:br>
            <a:r>
              <a:rPr lang="en-US" altLang="en-US" sz="3100" dirty="0">
                <a:solidFill>
                  <a:srgbClr val="FFFFCC"/>
                </a:solidFill>
              </a:rPr>
              <a:t>of laying on of hands, of resurrection of the dead, and of eternal judgment.</a:t>
            </a:r>
          </a:p>
          <a:p>
            <a:pPr marL="0" indent="0">
              <a:buFontTx/>
              <a:buNone/>
            </a:pPr>
            <a:endParaRPr lang="en-US" alt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EEA884C-E1C0-4E37-A0CC-69D4E33B0F79}"/>
              </a:ext>
            </a:extLst>
          </p:cNvPr>
          <p:cNvSpPr>
            <a:spLocks noGrp="1" noChangeArrowheads="1"/>
          </p:cNvSpPr>
          <p:nvPr>
            <p:ph type="title"/>
          </p:nvPr>
        </p:nvSpPr>
        <p:spPr>
          <a:xfrm>
            <a:off x="457200" y="76200"/>
            <a:ext cx="8229600" cy="884237"/>
          </a:xfrm>
        </p:spPr>
        <p:txBody>
          <a:bodyPr/>
          <a:lstStyle/>
          <a:p>
            <a:r>
              <a:rPr lang="en-US" altLang="en-US" sz="3500" dirty="0">
                <a:solidFill>
                  <a:schemeClr val="bg1"/>
                </a:solidFill>
                <a:latin typeface="Verdana" panose="020B0604030504040204" pitchFamily="34" charset="0"/>
                <a:ea typeface="Verdana" panose="020B0604030504040204" pitchFamily="34" charset="0"/>
              </a:rPr>
              <a:t>No one can plead ignorance</a:t>
            </a:r>
            <a:endParaRPr lang="en-US" altLang="en-US" sz="3600" dirty="0">
              <a:solidFill>
                <a:srgbClr val="FFFF00"/>
              </a:solidFill>
            </a:endParaRPr>
          </a:p>
        </p:txBody>
      </p:sp>
      <p:sp>
        <p:nvSpPr>
          <p:cNvPr id="40963" name="Rectangle 3">
            <a:extLst>
              <a:ext uri="{FF2B5EF4-FFF2-40B4-BE49-F238E27FC236}">
                <a16:creationId xmlns:a16="http://schemas.microsoft.com/office/drawing/2014/main" id="{4741CFCE-6060-4EBE-B271-914F45B4CA37}"/>
              </a:ext>
            </a:extLst>
          </p:cNvPr>
          <p:cNvSpPr>
            <a:spLocks noGrp="1" noChangeArrowheads="1"/>
          </p:cNvSpPr>
          <p:nvPr>
            <p:ph type="body" idx="1"/>
          </p:nvPr>
        </p:nvSpPr>
        <p:spPr>
          <a:xfrm>
            <a:off x="457200" y="914400"/>
            <a:ext cx="8229600" cy="5486400"/>
          </a:xfrm>
        </p:spPr>
        <p:txBody>
          <a:bodyPr/>
          <a:lstStyle/>
          <a:p>
            <a:pPr>
              <a:spcAft>
                <a:spcPts val="600"/>
              </a:spcAft>
            </a:pPr>
            <a:r>
              <a:rPr lang="en-US" altLang="en-US" sz="3100" dirty="0">
                <a:solidFill>
                  <a:schemeClr val="bg1"/>
                </a:solidFill>
              </a:rPr>
              <a:t>Baby needs no teeth to drink milk.</a:t>
            </a:r>
          </a:p>
          <a:p>
            <a:pPr>
              <a:spcAft>
                <a:spcPts val="300"/>
              </a:spcAft>
            </a:pPr>
            <a:r>
              <a:rPr lang="en-US" altLang="en-US" sz="3100" dirty="0">
                <a:solidFill>
                  <a:schemeClr val="bg1"/>
                </a:solidFill>
              </a:rPr>
              <a:t>Gn.18</a:t>
            </a:r>
            <a:r>
              <a:rPr lang="en-US" altLang="en-US" sz="3100" baseline="30000" dirty="0">
                <a:solidFill>
                  <a:schemeClr val="bg1"/>
                </a:solidFill>
              </a:rPr>
              <a:t>25</a:t>
            </a:r>
            <a:r>
              <a:rPr lang="en-US" altLang="en-US" sz="3100" dirty="0">
                <a:solidFill>
                  <a:schemeClr val="bg1"/>
                </a:solidFill>
              </a:rPr>
              <a:t> </a:t>
            </a:r>
            <a:r>
              <a:rPr lang="en-US" sz="3100" dirty="0">
                <a:solidFill>
                  <a:srgbClr val="FFFFCC"/>
                </a:solidFill>
              </a:rPr>
              <a:t>Far be it from You to do such a thing as this, to slay the righteous with the wicked, so that the righteous should be as the wicked; far be it from You! Shall not the Judge of all the earth do right? </a:t>
            </a:r>
          </a:p>
          <a:p>
            <a:pPr>
              <a:spcAft>
                <a:spcPts val="600"/>
              </a:spcAft>
            </a:pPr>
            <a:r>
              <a:rPr lang="en-US" sz="3100" dirty="0">
                <a:solidFill>
                  <a:schemeClr val="bg1"/>
                </a:solidFill>
              </a:rPr>
              <a:t>“What about innocent heathen?”</a:t>
            </a:r>
          </a:p>
          <a:p>
            <a:pPr lvl="1">
              <a:spcAft>
                <a:spcPts val="600"/>
              </a:spcAft>
            </a:pPr>
            <a:r>
              <a:rPr lang="en-US" sz="3100" dirty="0">
                <a:solidFill>
                  <a:schemeClr val="bg1"/>
                </a:solidFill>
              </a:rPr>
              <a:t>Innocent people need not worry.</a:t>
            </a:r>
          </a:p>
          <a:p>
            <a:pPr lvl="1"/>
            <a:r>
              <a:rPr lang="en-US" sz="3100" dirty="0">
                <a:solidFill>
                  <a:schemeClr val="bg1"/>
                </a:solidFill>
              </a:rPr>
              <a:t>But…Romans 3:  who is innocent?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EEA884C-E1C0-4E37-A0CC-69D4E33B0F79}"/>
              </a:ext>
            </a:extLst>
          </p:cNvPr>
          <p:cNvSpPr>
            <a:spLocks noGrp="1" noChangeArrowheads="1"/>
          </p:cNvSpPr>
          <p:nvPr>
            <p:ph type="title"/>
          </p:nvPr>
        </p:nvSpPr>
        <p:spPr>
          <a:xfrm>
            <a:off x="457200" y="76200"/>
            <a:ext cx="8229600" cy="884237"/>
          </a:xfrm>
        </p:spPr>
        <p:txBody>
          <a:bodyPr/>
          <a:lstStyle/>
          <a:p>
            <a:r>
              <a:rPr lang="en-US" altLang="en-US" sz="3500" dirty="0">
                <a:solidFill>
                  <a:schemeClr val="bg1"/>
                </a:solidFill>
                <a:latin typeface="Verdana" panose="020B0604030504040204" pitchFamily="34" charset="0"/>
                <a:ea typeface="Verdana" panose="020B0604030504040204" pitchFamily="34" charset="0"/>
              </a:rPr>
              <a:t>Time of Judgment unknown to us</a:t>
            </a:r>
            <a:endParaRPr lang="en-US" altLang="en-US" sz="3600" dirty="0">
              <a:solidFill>
                <a:srgbClr val="FFFF00"/>
              </a:solidFill>
            </a:endParaRPr>
          </a:p>
        </p:txBody>
      </p:sp>
      <p:sp>
        <p:nvSpPr>
          <p:cNvPr id="40963" name="Rectangle 3">
            <a:extLst>
              <a:ext uri="{FF2B5EF4-FFF2-40B4-BE49-F238E27FC236}">
                <a16:creationId xmlns:a16="http://schemas.microsoft.com/office/drawing/2014/main" id="{4741CFCE-6060-4EBE-B271-914F45B4CA37}"/>
              </a:ext>
            </a:extLst>
          </p:cNvPr>
          <p:cNvSpPr>
            <a:spLocks noGrp="1" noChangeArrowheads="1"/>
          </p:cNvSpPr>
          <p:nvPr>
            <p:ph type="body" idx="1"/>
          </p:nvPr>
        </p:nvSpPr>
        <p:spPr>
          <a:xfrm>
            <a:off x="457200" y="914400"/>
            <a:ext cx="8229600" cy="5486400"/>
          </a:xfrm>
        </p:spPr>
        <p:txBody>
          <a:bodyPr/>
          <a:lstStyle/>
          <a:p>
            <a:pPr>
              <a:spcAft>
                <a:spcPts val="600"/>
              </a:spcAft>
            </a:pPr>
            <a:r>
              <a:rPr lang="en-US" altLang="en-US" sz="3100" dirty="0">
                <a:solidFill>
                  <a:schemeClr val="bg1"/>
                </a:solidFill>
              </a:rPr>
              <a:t>1 Th.5</a:t>
            </a:r>
            <a:r>
              <a:rPr lang="en-US" altLang="en-US" sz="3100" baseline="30000" dirty="0">
                <a:solidFill>
                  <a:schemeClr val="bg1"/>
                </a:solidFill>
              </a:rPr>
              <a:t>2</a:t>
            </a:r>
            <a:r>
              <a:rPr lang="en-US" altLang="en-US" sz="3100" dirty="0">
                <a:solidFill>
                  <a:schemeClr val="bg1"/>
                </a:solidFill>
              </a:rPr>
              <a:t> </a:t>
            </a:r>
            <a:r>
              <a:rPr lang="en-US" sz="3100" dirty="0">
                <a:solidFill>
                  <a:srgbClr val="FFFFCC"/>
                </a:solidFill>
              </a:rPr>
              <a:t>For you yourselves know perfectly that the day of the Lord so comes as a thief in the night</a:t>
            </a:r>
          </a:p>
          <a:p>
            <a:pPr>
              <a:spcAft>
                <a:spcPts val="600"/>
              </a:spcAft>
            </a:pPr>
            <a:r>
              <a:rPr lang="en-US" sz="3100" dirty="0">
                <a:solidFill>
                  <a:schemeClr val="bg1"/>
                </a:solidFill>
              </a:rPr>
              <a:t>God knows, Ac.17</a:t>
            </a:r>
            <a:r>
              <a:rPr lang="en-US" sz="3100" baseline="30000" dirty="0">
                <a:solidFill>
                  <a:schemeClr val="bg1"/>
                </a:solidFill>
              </a:rPr>
              <a:t>31</a:t>
            </a:r>
            <a:r>
              <a:rPr lang="en-US" sz="3100" dirty="0">
                <a:solidFill>
                  <a:schemeClr val="bg1"/>
                </a:solidFill>
              </a:rPr>
              <a:t> </a:t>
            </a:r>
            <a:r>
              <a:rPr lang="en-US" sz="3100" dirty="0">
                <a:solidFill>
                  <a:srgbClr val="FFFFCC"/>
                </a:solidFill>
              </a:rPr>
              <a:t>because He has appointed a day on which He will judge the world in righteousness by the Man whom He has ordained.  He has given assurance of this to all by raising Him from the dead</a:t>
            </a:r>
          </a:p>
          <a:p>
            <a:r>
              <a:rPr lang="en-US" sz="3100" dirty="0">
                <a:solidFill>
                  <a:schemeClr val="bg1"/>
                </a:solidFill>
              </a:rPr>
              <a:t>After death, Hb.9</a:t>
            </a:r>
            <a:r>
              <a:rPr lang="en-US" sz="3100" baseline="30000" dirty="0">
                <a:solidFill>
                  <a:schemeClr val="bg1"/>
                </a:solidFill>
              </a:rPr>
              <a:t>27</a:t>
            </a:r>
            <a:r>
              <a:rPr lang="en-US" sz="3100" dirty="0">
                <a:solidFill>
                  <a:schemeClr val="bg1"/>
                </a:solidFill>
              </a:rPr>
              <a:t> </a:t>
            </a:r>
            <a:r>
              <a:rPr lang="en-US" sz="3100" dirty="0">
                <a:solidFill>
                  <a:srgbClr val="FFFFCC"/>
                </a:solidFill>
              </a:rPr>
              <a:t>And as it is appointed for men to die once, but after this the judgment</a:t>
            </a:r>
          </a:p>
        </p:txBody>
      </p:sp>
    </p:spTree>
    <p:extLst>
      <p:ext uri="{BB962C8B-B14F-4D97-AF65-F5344CB8AC3E}">
        <p14:creationId xmlns:p14="http://schemas.microsoft.com/office/powerpoint/2010/main" val="1809402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EEA884C-E1C0-4E37-A0CC-69D4E33B0F79}"/>
              </a:ext>
            </a:extLst>
          </p:cNvPr>
          <p:cNvSpPr>
            <a:spLocks noGrp="1" noChangeArrowheads="1"/>
          </p:cNvSpPr>
          <p:nvPr>
            <p:ph type="title"/>
          </p:nvPr>
        </p:nvSpPr>
        <p:spPr>
          <a:xfrm>
            <a:off x="457200" y="76200"/>
            <a:ext cx="8229600" cy="884237"/>
          </a:xfrm>
        </p:spPr>
        <p:txBody>
          <a:bodyPr/>
          <a:lstStyle/>
          <a:p>
            <a:r>
              <a:rPr lang="en-US" altLang="en-US" sz="3500" dirty="0">
                <a:solidFill>
                  <a:schemeClr val="bg1"/>
                </a:solidFill>
                <a:latin typeface="Verdana" panose="020B0604030504040204" pitchFamily="34" charset="0"/>
                <a:ea typeface="Verdana" panose="020B0604030504040204" pitchFamily="34" charset="0"/>
              </a:rPr>
              <a:t>Universal</a:t>
            </a:r>
            <a:endParaRPr lang="en-US" altLang="en-US" sz="3600" dirty="0">
              <a:solidFill>
                <a:srgbClr val="FFFF00"/>
              </a:solidFill>
            </a:endParaRPr>
          </a:p>
        </p:txBody>
      </p:sp>
      <p:sp>
        <p:nvSpPr>
          <p:cNvPr id="40963" name="Rectangle 3">
            <a:extLst>
              <a:ext uri="{FF2B5EF4-FFF2-40B4-BE49-F238E27FC236}">
                <a16:creationId xmlns:a16="http://schemas.microsoft.com/office/drawing/2014/main" id="{4741CFCE-6060-4EBE-B271-914F45B4CA37}"/>
              </a:ext>
            </a:extLst>
          </p:cNvPr>
          <p:cNvSpPr>
            <a:spLocks noGrp="1" noChangeArrowheads="1"/>
          </p:cNvSpPr>
          <p:nvPr>
            <p:ph type="body" idx="1"/>
          </p:nvPr>
        </p:nvSpPr>
        <p:spPr>
          <a:xfrm>
            <a:off x="457200" y="914400"/>
            <a:ext cx="8229600" cy="5486400"/>
          </a:xfrm>
        </p:spPr>
        <p:txBody>
          <a:bodyPr/>
          <a:lstStyle/>
          <a:p>
            <a:pPr>
              <a:spcAft>
                <a:spcPts val="600"/>
              </a:spcAft>
            </a:pPr>
            <a:r>
              <a:rPr lang="en-US" altLang="en-US" sz="3100" dirty="0">
                <a:solidFill>
                  <a:schemeClr val="bg1"/>
                </a:solidFill>
              </a:rPr>
              <a:t>All nations, Mt.25</a:t>
            </a:r>
            <a:r>
              <a:rPr lang="en-US" altLang="en-US" sz="3100" baseline="30000" dirty="0">
                <a:solidFill>
                  <a:schemeClr val="bg1"/>
                </a:solidFill>
              </a:rPr>
              <a:t>32</a:t>
            </a:r>
            <a:r>
              <a:rPr lang="en-US" altLang="en-US" sz="3100" dirty="0">
                <a:solidFill>
                  <a:schemeClr val="bg1"/>
                </a:solidFill>
              </a:rPr>
              <a:t> </a:t>
            </a:r>
            <a:r>
              <a:rPr lang="en-US" altLang="en-US" sz="3100" dirty="0">
                <a:solidFill>
                  <a:srgbClr val="FFFFCC"/>
                </a:solidFill>
              </a:rPr>
              <a:t>All the nations will be gathered before Him, and He will separate them one from another, as a shepherd divides his sheep from the goats…</a:t>
            </a:r>
          </a:p>
          <a:p>
            <a:pPr lvl="1">
              <a:spcAft>
                <a:spcPts val="600"/>
              </a:spcAft>
            </a:pPr>
            <a:r>
              <a:rPr lang="en-US" altLang="en-US" sz="3100" dirty="0">
                <a:solidFill>
                  <a:schemeClr val="bg1"/>
                </a:solidFill>
              </a:rPr>
              <a:t>Mt.28:19 – </a:t>
            </a:r>
            <a:r>
              <a:rPr lang="en-US" altLang="en-US" sz="3100" dirty="0">
                <a:solidFill>
                  <a:srgbClr val="CCFFFF"/>
                </a:solidFill>
              </a:rPr>
              <a:t>Gospel intended for same</a:t>
            </a:r>
            <a:br>
              <a:rPr lang="en-US" altLang="en-US" sz="3100" dirty="0">
                <a:solidFill>
                  <a:srgbClr val="CCFFFF"/>
                </a:solidFill>
              </a:rPr>
            </a:br>
            <a:r>
              <a:rPr lang="en-US" altLang="en-US" sz="3100" dirty="0">
                <a:solidFill>
                  <a:srgbClr val="CCFFFF"/>
                </a:solidFill>
              </a:rPr>
              <a:t>people who will be at Judgment…</a:t>
            </a:r>
            <a:br>
              <a:rPr lang="en-US" altLang="en-US" sz="3100" dirty="0">
                <a:solidFill>
                  <a:srgbClr val="CCFFFF"/>
                </a:solidFill>
              </a:rPr>
            </a:br>
            <a:r>
              <a:rPr lang="en-US" altLang="en-US" sz="3100" dirty="0">
                <a:solidFill>
                  <a:srgbClr val="CCFFFF"/>
                </a:solidFill>
              </a:rPr>
              <a:t>every accountable person</a:t>
            </a:r>
            <a:endParaRPr lang="en-US" altLang="en-US" sz="3100" dirty="0">
              <a:solidFill>
                <a:schemeClr val="bg1"/>
              </a:solidFill>
            </a:endParaRPr>
          </a:p>
          <a:p>
            <a:r>
              <a:rPr lang="en-US" altLang="en-US" sz="3100" dirty="0">
                <a:solidFill>
                  <a:schemeClr val="bg1"/>
                </a:solidFill>
              </a:rPr>
              <a:t>Living and dead, 1 Pt.4</a:t>
            </a:r>
            <a:r>
              <a:rPr lang="en-US" altLang="en-US" sz="3100" baseline="30000" dirty="0">
                <a:solidFill>
                  <a:schemeClr val="bg1"/>
                </a:solidFill>
              </a:rPr>
              <a:t>5</a:t>
            </a:r>
            <a:r>
              <a:rPr lang="en-US" altLang="en-US" sz="3100" dirty="0">
                <a:solidFill>
                  <a:schemeClr val="bg1"/>
                </a:solidFill>
              </a:rPr>
              <a:t> </a:t>
            </a:r>
            <a:r>
              <a:rPr lang="en-US" altLang="en-US" sz="3100" dirty="0">
                <a:solidFill>
                  <a:srgbClr val="FFFFCC"/>
                </a:solidFill>
              </a:rPr>
              <a:t>They will give an account to Him who is ready to judge the living and the dead</a:t>
            </a:r>
          </a:p>
          <a:p>
            <a:endParaRPr lang="en-US" altLang="en-US" sz="3100" dirty="0">
              <a:solidFill>
                <a:schemeClr val="bg1"/>
              </a:solidFill>
            </a:endParaRPr>
          </a:p>
          <a:p>
            <a:endParaRPr lang="en-US" altLang="en-US" sz="3100" dirty="0">
              <a:solidFill>
                <a:schemeClr val="bg1"/>
              </a:solidFill>
            </a:endParaRPr>
          </a:p>
        </p:txBody>
      </p:sp>
    </p:spTree>
    <p:extLst>
      <p:ext uri="{BB962C8B-B14F-4D97-AF65-F5344CB8AC3E}">
        <p14:creationId xmlns:p14="http://schemas.microsoft.com/office/powerpoint/2010/main" val="3097725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EEA884C-E1C0-4E37-A0CC-69D4E33B0F79}"/>
              </a:ext>
            </a:extLst>
          </p:cNvPr>
          <p:cNvSpPr>
            <a:spLocks noGrp="1" noChangeArrowheads="1"/>
          </p:cNvSpPr>
          <p:nvPr>
            <p:ph type="title"/>
          </p:nvPr>
        </p:nvSpPr>
        <p:spPr>
          <a:xfrm>
            <a:off x="457200" y="76200"/>
            <a:ext cx="8229600" cy="884237"/>
          </a:xfrm>
        </p:spPr>
        <p:txBody>
          <a:bodyPr/>
          <a:lstStyle/>
          <a:p>
            <a:r>
              <a:rPr lang="en-US" altLang="en-US" sz="3500" dirty="0">
                <a:solidFill>
                  <a:schemeClr val="bg1"/>
                </a:solidFill>
                <a:latin typeface="Verdana" panose="020B0604030504040204" pitchFamily="34" charset="0"/>
                <a:ea typeface="Verdana" panose="020B0604030504040204" pitchFamily="34" charset="0"/>
              </a:rPr>
              <a:t>Universal</a:t>
            </a:r>
            <a:endParaRPr lang="en-US" altLang="en-US" sz="3600" dirty="0">
              <a:solidFill>
                <a:srgbClr val="FFFF00"/>
              </a:solidFill>
            </a:endParaRPr>
          </a:p>
        </p:txBody>
      </p:sp>
      <p:sp>
        <p:nvSpPr>
          <p:cNvPr id="40963" name="Rectangle 3">
            <a:extLst>
              <a:ext uri="{FF2B5EF4-FFF2-40B4-BE49-F238E27FC236}">
                <a16:creationId xmlns:a16="http://schemas.microsoft.com/office/drawing/2014/main" id="{4741CFCE-6060-4EBE-B271-914F45B4CA37}"/>
              </a:ext>
            </a:extLst>
          </p:cNvPr>
          <p:cNvSpPr>
            <a:spLocks noGrp="1" noChangeArrowheads="1"/>
          </p:cNvSpPr>
          <p:nvPr>
            <p:ph type="body" idx="1"/>
          </p:nvPr>
        </p:nvSpPr>
        <p:spPr>
          <a:xfrm>
            <a:off x="457200" y="914400"/>
            <a:ext cx="8229600" cy="5486400"/>
          </a:xfrm>
        </p:spPr>
        <p:txBody>
          <a:bodyPr/>
          <a:lstStyle/>
          <a:p>
            <a:r>
              <a:rPr lang="en-US" altLang="en-US" sz="3100" dirty="0">
                <a:solidFill>
                  <a:schemeClr val="bg1"/>
                </a:solidFill>
              </a:rPr>
              <a:t>Judges in human courts cannot punish the dead.    **</a:t>
            </a:r>
            <a:r>
              <a:rPr lang="en-US" altLang="en-US" sz="3100" dirty="0">
                <a:solidFill>
                  <a:srgbClr val="FFCC00"/>
                </a:solidFill>
              </a:rPr>
              <a:t>Hitler</a:t>
            </a:r>
            <a:r>
              <a:rPr lang="en-US" altLang="en-US" sz="3100" dirty="0">
                <a:solidFill>
                  <a:schemeClr val="bg1"/>
                </a:solidFill>
              </a:rPr>
              <a:t>**</a:t>
            </a:r>
          </a:p>
          <a:p>
            <a:pPr>
              <a:spcAft>
                <a:spcPts val="600"/>
              </a:spcAft>
            </a:pPr>
            <a:r>
              <a:rPr lang="en-US" altLang="en-US" sz="3100" dirty="0">
                <a:solidFill>
                  <a:schemeClr val="bg1"/>
                </a:solidFill>
              </a:rPr>
              <a:t>2 Pt.2</a:t>
            </a:r>
            <a:r>
              <a:rPr lang="en-US" altLang="en-US" sz="3100" baseline="30000" dirty="0">
                <a:solidFill>
                  <a:schemeClr val="bg1"/>
                </a:solidFill>
              </a:rPr>
              <a:t>9</a:t>
            </a:r>
            <a:r>
              <a:rPr lang="en-US" altLang="en-US" sz="3100" dirty="0">
                <a:solidFill>
                  <a:schemeClr val="bg1"/>
                </a:solidFill>
              </a:rPr>
              <a:t> </a:t>
            </a:r>
            <a:r>
              <a:rPr lang="en-US" altLang="en-US" sz="3100" dirty="0">
                <a:solidFill>
                  <a:srgbClr val="FFFFCC"/>
                </a:solidFill>
              </a:rPr>
              <a:t>then the Lord knows how to deliver the godly out of temptations and to </a:t>
            </a:r>
            <a:r>
              <a:rPr lang="en-US" altLang="en-US" sz="3100" u="sng" dirty="0">
                <a:solidFill>
                  <a:srgbClr val="FFFFCC"/>
                </a:solidFill>
              </a:rPr>
              <a:t>reserve</a:t>
            </a:r>
            <a:r>
              <a:rPr lang="en-US" altLang="en-US" sz="3100" dirty="0">
                <a:solidFill>
                  <a:srgbClr val="FFFFCC"/>
                </a:solidFill>
              </a:rPr>
              <a:t> the unjust under punishment for the </a:t>
            </a:r>
            <a:r>
              <a:rPr lang="en-US" altLang="en-US" sz="3100" u="sng" dirty="0">
                <a:solidFill>
                  <a:srgbClr val="FFFFCC"/>
                </a:solidFill>
              </a:rPr>
              <a:t>day of judgment</a:t>
            </a:r>
          </a:p>
          <a:p>
            <a:r>
              <a:rPr lang="en-US" altLang="en-US" sz="3100" dirty="0">
                <a:solidFill>
                  <a:schemeClr val="bg1"/>
                </a:solidFill>
              </a:rPr>
              <a:t>2 Pt.3</a:t>
            </a:r>
            <a:r>
              <a:rPr lang="en-US" altLang="en-US" sz="3100" baseline="30000" dirty="0">
                <a:solidFill>
                  <a:schemeClr val="bg1"/>
                </a:solidFill>
              </a:rPr>
              <a:t>7</a:t>
            </a:r>
            <a:r>
              <a:rPr lang="en-US" altLang="en-US" sz="3100" dirty="0">
                <a:solidFill>
                  <a:schemeClr val="bg1"/>
                </a:solidFill>
              </a:rPr>
              <a:t> </a:t>
            </a:r>
            <a:r>
              <a:rPr lang="en-US" altLang="en-US" sz="3100" dirty="0">
                <a:solidFill>
                  <a:srgbClr val="FFFFCC"/>
                </a:solidFill>
              </a:rPr>
              <a:t>But the heavens and the earth which are now </a:t>
            </a:r>
            <a:r>
              <a:rPr lang="en-US" altLang="en-US" sz="3100" u="sng" dirty="0">
                <a:solidFill>
                  <a:srgbClr val="FFFFCC"/>
                </a:solidFill>
              </a:rPr>
              <a:t>preserved</a:t>
            </a:r>
            <a:r>
              <a:rPr lang="en-US" altLang="en-US" sz="3100" dirty="0">
                <a:solidFill>
                  <a:srgbClr val="FFFFCC"/>
                </a:solidFill>
              </a:rPr>
              <a:t> by the same word, are reserved for fire until the </a:t>
            </a:r>
            <a:r>
              <a:rPr lang="en-US" altLang="en-US" sz="3100" u="sng" dirty="0">
                <a:solidFill>
                  <a:srgbClr val="FFFFCC"/>
                </a:solidFill>
              </a:rPr>
              <a:t>day of judgment</a:t>
            </a:r>
            <a:r>
              <a:rPr lang="en-US" altLang="en-US" sz="3100" dirty="0">
                <a:solidFill>
                  <a:srgbClr val="FFFFCC"/>
                </a:solidFill>
              </a:rPr>
              <a:t> and perdition of ungodly men</a:t>
            </a:r>
          </a:p>
          <a:p>
            <a:endParaRPr lang="en-US" altLang="en-US" sz="3100" dirty="0">
              <a:solidFill>
                <a:schemeClr val="bg1"/>
              </a:solidFill>
            </a:endParaRPr>
          </a:p>
        </p:txBody>
      </p:sp>
    </p:spTree>
    <p:extLst>
      <p:ext uri="{BB962C8B-B14F-4D97-AF65-F5344CB8AC3E}">
        <p14:creationId xmlns:p14="http://schemas.microsoft.com/office/powerpoint/2010/main" val="3338805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EEA884C-E1C0-4E37-A0CC-69D4E33B0F79}"/>
              </a:ext>
            </a:extLst>
          </p:cNvPr>
          <p:cNvSpPr>
            <a:spLocks noGrp="1" noChangeArrowheads="1"/>
          </p:cNvSpPr>
          <p:nvPr>
            <p:ph type="title"/>
          </p:nvPr>
        </p:nvSpPr>
        <p:spPr>
          <a:xfrm>
            <a:off x="457200" y="76200"/>
            <a:ext cx="8229600" cy="884237"/>
          </a:xfrm>
        </p:spPr>
        <p:txBody>
          <a:bodyPr/>
          <a:lstStyle/>
          <a:p>
            <a:r>
              <a:rPr lang="en-US" altLang="en-US" sz="3500" dirty="0">
                <a:solidFill>
                  <a:schemeClr val="bg1"/>
                </a:solidFill>
                <a:latin typeface="Verdana" panose="020B0604030504040204" pitchFamily="34" charset="0"/>
                <a:ea typeface="Verdana" panose="020B0604030504040204" pitchFamily="34" charset="0"/>
              </a:rPr>
              <a:t>Areas of accountability</a:t>
            </a:r>
            <a:endParaRPr lang="en-US" altLang="en-US" sz="3600" dirty="0">
              <a:solidFill>
                <a:srgbClr val="FFFF00"/>
              </a:solidFill>
            </a:endParaRPr>
          </a:p>
        </p:txBody>
      </p:sp>
      <p:sp>
        <p:nvSpPr>
          <p:cNvPr id="40963" name="Rectangle 3">
            <a:extLst>
              <a:ext uri="{FF2B5EF4-FFF2-40B4-BE49-F238E27FC236}">
                <a16:creationId xmlns:a16="http://schemas.microsoft.com/office/drawing/2014/main" id="{4741CFCE-6060-4EBE-B271-914F45B4CA37}"/>
              </a:ext>
            </a:extLst>
          </p:cNvPr>
          <p:cNvSpPr>
            <a:spLocks noGrp="1" noChangeArrowheads="1"/>
          </p:cNvSpPr>
          <p:nvPr>
            <p:ph type="body" idx="1"/>
          </p:nvPr>
        </p:nvSpPr>
        <p:spPr>
          <a:xfrm>
            <a:off x="457200" y="983670"/>
            <a:ext cx="8229600" cy="5486400"/>
          </a:xfrm>
        </p:spPr>
        <p:txBody>
          <a:bodyPr/>
          <a:lstStyle/>
          <a:p>
            <a:pPr marL="0" indent="0">
              <a:spcAft>
                <a:spcPts val="600"/>
              </a:spcAft>
              <a:buNone/>
            </a:pPr>
            <a:r>
              <a:rPr lang="en-US" altLang="en-US" sz="3100" dirty="0">
                <a:solidFill>
                  <a:srgbClr val="CCFFCC"/>
                </a:solidFill>
              </a:rPr>
              <a:t>Our . . . </a:t>
            </a:r>
          </a:p>
          <a:p>
            <a:pPr lvl="1">
              <a:spcAft>
                <a:spcPts val="600"/>
              </a:spcAft>
            </a:pPr>
            <a:r>
              <a:rPr lang="en-US" altLang="en-US" sz="3100" dirty="0">
                <a:solidFill>
                  <a:srgbClr val="CCFFCC"/>
                </a:solidFill>
              </a:rPr>
              <a:t>Toils.</a:t>
            </a:r>
            <a:r>
              <a:rPr lang="en-US" altLang="en-US" sz="3100" dirty="0">
                <a:solidFill>
                  <a:schemeClr val="bg1"/>
                </a:solidFill>
              </a:rPr>
              <a:t>   Ec.12:13-14, </a:t>
            </a:r>
            <a:r>
              <a:rPr lang="en-US" altLang="en-US" sz="3100" i="1" dirty="0">
                <a:solidFill>
                  <a:schemeClr val="bg1"/>
                </a:solidFill>
              </a:rPr>
              <a:t>every work</a:t>
            </a:r>
          </a:p>
          <a:p>
            <a:pPr lvl="1">
              <a:spcAft>
                <a:spcPts val="600"/>
              </a:spcAft>
            </a:pPr>
            <a:r>
              <a:rPr lang="en-US" altLang="en-US" sz="3100" dirty="0">
                <a:solidFill>
                  <a:srgbClr val="CCFFCC"/>
                </a:solidFill>
              </a:rPr>
              <a:t>Tongues.</a:t>
            </a:r>
            <a:r>
              <a:rPr lang="en-US" altLang="en-US" sz="3100" dirty="0">
                <a:solidFill>
                  <a:schemeClr val="bg1"/>
                </a:solidFill>
              </a:rPr>
              <a:t>   Mt.12:36-37, </a:t>
            </a:r>
            <a:r>
              <a:rPr lang="en-US" altLang="en-US" sz="3100" i="1" dirty="0">
                <a:solidFill>
                  <a:schemeClr val="bg1"/>
                </a:solidFill>
              </a:rPr>
              <a:t>every idle word</a:t>
            </a:r>
          </a:p>
          <a:p>
            <a:pPr lvl="1">
              <a:spcAft>
                <a:spcPts val="600"/>
              </a:spcAft>
            </a:pPr>
            <a:r>
              <a:rPr lang="en-US" altLang="en-US" sz="3100" dirty="0">
                <a:solidFill>
                  <a:srgbClr val="CCFFCC"/>
                </a:solidFill>
              </a:rPr>
              <a:t>Thoughts.</a:t>
            </a:r>
            <a:r>
              <a:rPr lang="en-US" altLang="en-US" sz="3100" dirty="0">
                <a:solidFill>
                  <a:schemeClr val="bg1"/>
                </a:solidFill>
              </a:rPr>
              <a:t>   1 Co.4:5, </a:t>
            </a:r>
            <a:r>
              <a:rPr lang="en-US" altLang="en-US" sz="3100" i="1" dirty="0">
                <a:solidFill>
                  <a:schemeClr val="bg1"/>
                </a:solidFill>
              </a:rPr>
              <a:t>each one</a:t>
            </a:r>
          </a:p>
          <a:p>
            <a:pPr lvl="1"/>
            <a:r>
              <a:rPr lang="en-US" altLang="en-US" sz="3100" dirty="0">
                <a:solidFill>
                  <a:srgbClr val="CCFFCC"/>
                </a:solidFill>
              </a:rPr>
              <a:t>Teaching.</a:t>
            </a:r>
            <a:r>
              <a:rPr lang="en-US" altLang="en-US" sz="3100" dirty="0">
                <a:solidFill>
                  <a:schemeClr val="bg1"/>
                </a:solidFill>
              </a:rPr>
              <a:t>   Ja.3:1-2, </a:t>
            </a:r>
            <a:r>
              <a:rPr lang="en-US" altLang="en-US" sz="3100" i="1" dirty="0">
                <a:solidFill>
                  <a:schemeClr val="bg1"/>
                </a:solidFill>
              </a:rPr>
              <a:t>we all stumble</a:t>
            </a:r>
            <a:endParaRPr lang="en-US" altLang="en-US" sz="3100" i="1" dirty="0">
              <a:solidFill>
                <a:srgbClr val="FFFFCC"/>
              </a:solidFill>
            </a:endParaRPr>
          </a:p>
          <a:p>
            <a:endParaRPr lang="en-US" altLang="en-US" sz="3100" dirty="0">
              <a:solidFill>
                <a:schemeClr val="bg1"/>
              </a:solidFill>
            </a:endParaRPr>
          </a:p>
        </p:txBody>
      </p:sp>
    </p:spTree>
    <p:extLst>
      <p:ext uri="{BB962C8B-B14F-4D97-AF65-F5344CB8AC3E}">
        <p14:creationId xmlns:p14="http://schemas.microsoft.com/office/powerpoint/2010/main" val="245327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EEA884C-E1C0-4E37-A0CC-69D4E33B0F79}"/>
              </a:ext>
            </a:extLst>
          </p:cNvPr>
          <p:cNvSpPr>
            <a:spLocks noGrp="1" noChangeArrowheads="1"/>
          </p:cNvSpPr>
          <p:nvPr>
            <p:ph type="title"/>
          </p:nvPr>
        </p:nvSpPr>
        <p:spPr>
          <a:xfrm>
            <a:off x="457200" y="76200"/>
            <a:ext cx="8229600" cy="884237"/>
          </a:xfrm>
        </p:spPr>
        <p:txBody>
          <a:bodyPr/>
          <a:lstStyle/>
          <a:p>
            <a:r>
              <a:rPr lang="en-US" altLang="en-US" sz="3500" dirty="0">
                <a:solidFill>
                  <a:schemeClr val="bg1"/>
                </a:solidFill>
                <a:latin typeface="Verdana" panose="020B0604030504040204" pitchFamily="34" charset="0"/>
                <a:ea typeface="Verdana" panose="020B0604030504040204" pitchFamily="34" charset="0"/>
              </a:rPr>
              <a:t>Standard: word of God</a:t>
            </a:r>
            <a:endParaRPr lang="en-US" altLang="en-US" sz="3600" dirty="0">
              <a:solidFill>
                <a:srgbClr val="FFFF00"/>
              </a:solidFill>
            </a:endParaRPr>
          </a:p>
        </p:txBody>
      </p:sp>
      <p:sp>
        <p:nvSpPr>
          <p:cNvPr id="40963" name="Rectangle 3">
            <a:extLst>
              <a:ext uri="{FF2B5EF4-FFF2-40B4-BE49-F238E27FC236}">
                <a16:creationId xmlns:a16="http://schemas.microsoft.com/office/drawing/2014/main" id="{4741CFCE-6060-4EBE-B271-914F45B4CA37}"/>
              </a:ext>
            </a:extLst>
          </p:cNvPr>
          <p:cNvSpPr>
            <a:spLocks noGrp="1" noChangeArrowheads="1"/>
          </p:cNvSpPr>
          <p:nvPr>
            <p:ph type="body" idx="1"/>
          </p:nvPr>
        </p:nvSpPr>
        <p:spPr>
          <a:xfrm>
            <a:off x="445655" y="914400"/>
            <a:ext cx="8229600" cy="5486400"/>
          </a:xfrm>
        </p:spPr>
        <p:txBody>
          <a:bodyPr/>
          <a:lstStyle/>
          <a:p>
            <a:pPr>
              <a:spcAft>
                <a:spcPts val="600"/>
              </a:spcAft>
            </a:pPr>
            <a:r>
              <a:rPr lang="en-US" altLang="en-US" sz="3100" dirty="0">
                <a:solidFill>
                  <a:schemeClr val="bg1"/>
                </a:solidFill>
              </a:rPr>
              <a:t>Jn.12</a:t>
            </a:r>
            <a:r>
              <a:rPr lang="en-US" altLang="en-US" sz="3100" baseline="30000" dirty="0">
                <a:solidFill>
                  <a:schemeClr val="bg1"/>
                </a:solidFill>
              </a:rPr>
              <a:t>48</a:t>
            </a:r>
            <a:r>
              <a:rPr lang="en-US" altLang="en-US" sz="3100" dirty="0">
                <a:solidFill>
                  <a:schemeClr val="bg1"/>
                </a:solidFill>
              </a:rPr>
              <a:t> </a:t>
            </a:r>
            <a:r>
              <a:rPr lang="en-US" sz="3100" dirty="0">
                <a:solidFill>
                  <a:srgbClr val="FFFFCC"/>
                </a:solidFill>
                <a:ea typeface="Times New Roman" panose="02020603050405020304" pitchFamily="18" charset="0"/>
              </a:rPr>
              <a:t>He who rejects Me, and does not receive My words, has that which judges him—the word that I have spoken will judge him in the last day</a:t>
            </a:r>
            <a:endParaRPr lang="en-US" altLang="en-US" sz="3100" dirty="0">
              <a:solidFill>
                <a:srgbClr val="FFFFCC"/>
              </a:solidFill>
            </a:endParaRPr>
          </a:p>
          <a:p>
            <a:r>
              <a:rPr lang="en-US" altLang="en-US" sz="3100" i="1" dirty="0">
                <a:solidFill>
                  <a:srgbClr val="CCFFFF"/>
                </a:solidFill>
              </a:rPr>
              <a:t>Cannot separate Man from plan</a:t>
            </a:r>
          </a:p>
          <a:p>
            <a:endParaRPr lang="en-US" altLang="en-US" sz="3100" dirty="0">
              <a:solidFill>
                <a:schemeClr val="bg1"/>
              </a:solidFill>
            </a:endParaRPr>
          </a:p>
        </p:txBody>
      </p:sp>
    </p:spTree>
    <p:extLst>
      <p:ext uri="{BB962C8B-B14F-4D97-AF65-F5344CB8AC3E}">
        <p14:creationId xmlns:p14="http://schemas.microsoft.com/office/powerpoint/2010/main" val="2308794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1304</TotalTime>
  <Words>778</Words>
  <Application>Microsoft Office PowerPoint</Application>
  <PresentationFormat>On-screen Show (4:3)</PresentationFormat>
  <Paragraphs>65</Paragraphs>
  <Slides>15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Verdana</vt:lpstr>
      <vt:lpstr>Wingdings</vt:lpstr>
      <vt:lpstr>Default Design</vt:lpstr>
      <vt:lpstr>1_Default Design</vt:lpstr>
      <vt:lpstr>PowerPoint Presentation</vt:lpstr>
      <vt:lpstr>PowerPoint Presentation</vt:lpstr>
      <vt:lpstr>First (elementary) principle</vt:lpstr>
      <vt:lpstr>No one can plead ignorance</vt:lpstr>
      <vt:lpstr>Time of Judgment unknown to us</vt:lpstr>
      <vt:lpstr>Universal</vt:lpstr>
      <vt:lpstr>Universal</vt:lpstr>
      <vt:lpstr>Areas of accountability</vt:lpstr>
      <vt:lpstr>Standard: word of God</vt:lpstr>
      <vt:lpstr>PowerPoint Presentation</vt:lpstr>
      <vt:lpstr>Lord will pass sentence</vt:lpstr>
      <vt:lpstr>PowerPoint Presentation</vt:lpstr>
      <vt:lpstr>Not everyone has to prepare for final judgment.    Those who . . .</vt:lpstr>
      <vt:lpstr>Coming judgment forces sober people to take God seriously</vt:lpstr>
      <vt:lpstr>Ezekiel 18:24</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Johnson, Chase</cp:lastModifiedBy>
  <cp:revision>54</cp:revision>
  <dcterms:created xsi:type="dcterms:W3CDTF">2007-01-12T02:51:17Z</dcterms:created>
  <dcterms:modified xsi:type="dcterms:W3CDTF">2022-03-11T14:41:10Z</dcterms:modified>
</cp:coreProperties>
</file>