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27"/>
  </p:notesMasterIdLst>
  <p:sldIdLst>
    <p:sldId id="610" r:id="rId2"/>
    <p:sldId id="612" r:id="rId3"/>
    <p:sldId id="633" r:id="rId4"/>
    <p:sldId id="669" r:id="rId5"/>
    <p:sldId id="647" r:id="rId6"/>
    <p:sldId id="649" r:id="rId7"/>
    <p:sldId id="650" r:id="rId8"/>
    <p:sldId id="668" r:id="rId9"/>
    <p:sldId id="652" r:id="rId10"/>
    <p:sldId id="653" r:id="rId11"/>
    <p:sldId id="634" r:id="rId12"/>
    <p:sldId id="663" r:id="rId13"/>
    <p:sldId id="664" r:id="rId14"/>
    <p:sldId id="665" r:id="rId15"/>
    <p:sldId id="666" r:id="rId16"/>
    <p:sldId id="654" r:id="rId17"/>
    <p:sldId id="643" r:id="rId18"/>
    <p:sldId id="656" r:id="rId19"/>
    <p:sldId id="657" r:id="rId20"/>
    <p:sldId id="658" r:id="rId21"/>
    <p:sldId id="659" r:id="rId22"/>
    <p:sldId id="660" r:id="rId23"/>
    <p:sldId id="667" r:id="rId24"/>
    <p:sldId id="661" r:id="rId25"/>
    <p:sldId id="662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FF"/>
    <a:srgbClr val="FFFFCC"/>
    <a:srgbClr val="CCFFCC"/>
    <a:srgbClr val="66FFFF"/>
    <a:srgbClr val="FFFF00"/>
    <a:srgbClr val="80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2D5F5-615E-4696-8E4C-BD233E9663DC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081AC-E897-4BA2-AEAD-F1C0A64DC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07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12926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139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33440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59165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47576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02756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81765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19931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68255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42739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6141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39823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03857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14967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35698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83413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42021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1229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9116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1899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3242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94610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99057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33536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7235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9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4298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0720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2098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6352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441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0752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756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285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1225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897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6500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37EF4DA-82F0-4753-9D9E-8B7A288AAFFB}"/>
              </a:ext>
            </a:extLst>
          </p:cNvPr>
          <p:cNvSpPr/>
          <p:nvPr/>
        </p:nvSpPr>
        <p:spPr>
          <a:xfrm>
            <a:off x="1761536" y="1828800"/>
            <a:ext cx="5620929" cy="1219200"/>
          </a:xfrm>
          <a:prstGeom prst="rect">
            <a:avLst/>
          </a:prstGeom>
          <a:solidFill>
            <a:schemeClr val="tx1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It’s Hard to Obey God</a:t>
            </a:r>
          </a:p>
        </p:txBody>
      </p:sp>
    </p:spTree>
    <p:extLst>
      <p:ext uri="{BB962C8B-B14F-4D97-AF65-F5344CB8AC3E}">
        <p14:creationId xmlns:p14="http://schemas.microsoft.com/office/powerpoint/2010/main" val="35227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9F4BA06-605E-4573-BBA1-1C443AC404C8}"/>
              </a:ext>
            </a:extLst>
          </p:cNvPr>
          <p:cNvSpPr/>
          <p:nvPr/>
        </p:nvSpPr>
        <p:spPr>
          <a:xfrm>
            <a:off x="1489478" y="609600"/>
            <a:ext cx="6183022" cy="5334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Objection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99270D-52F3-437F-8DB6-DD3B3DA3AE66}"/>
              </a:ext>
            </a:extLst>
          </p:cNvPr>
          <p:cNvSpPr/>
          <p:nvPr/>
        </p:nvSpPr>
        <p:spPr>
          <a:xfrm>
            <a:off x="1486292" y="1295400"/>
            <a:ext cx="6183022" cy="12192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II.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Obligation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9971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2508" y="228600"/>
            <a:ext cx="8495144" cy="64008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</a:rPr>
              <a:t>Obey exactly, </a:t>
            </a:r>
            <a:r>
              <a:rPr lang="en-US" altLang="en-US" sz="3100" dirty="0">
                <a:solidFill>
                  <a:schemeClr val="bg1"/>
                </a:solidFill>
              </a:rPr>
              <a:t>1 Sm.15</a:t>
            </a:r>
            <a:r>
              <a:rPr lang="en-US" altLang="en-US" sz="3100" baseline="30000" dirty="0">
                <a:solidFill>
                  <a:schemeClr val="bg1"/>
                </a:solidFill>
              </a:rPr>
              <a:t>22</a:t>
            </a:r>
            <a:r>
              <a:rPr lang="en-US" altLang="en-US" sz="3100" dirty="0">
                <a:solidFill>
                  <a:schemeClr val="bg1"/>
                </a:solidFill>
              </a:rPr>
              <a:t>  </a:t>
            </a:r>
            <a:br>
              <a:rPr lang="en-US" altLang="en-US" sz="3100" dirty="0">
                <a:solidFill>
                  <a:schemeClr val="bg1"/>
                </a:solidFill>
              </a:rPr>
            </a:br>
            <a:r>
              <a:rPr lang="en-US" altLang="en-US" dirty="0">
                <a:solidFill>
                  <a:schemeClr val="bg1"/>
                </a:solidFill>
              </a:rPr>
              <a:t>Samuel said: </a:t>
            </a:r>
            <a:r>
              <a:rPr lang="en-US" altLang="en-US" sz="3000" dirty="0">
                <a:solidFill>
                  <a:schemeClr val="bg1"/>
                </a:solidFill>
              </a:rPr>
              <a:t>Has the </a:t>
            </a:r>
            <a:r>
              <a:rPr lang="en-US" altLang="en-US" dirty="0">
                <a:solidFill>
                  <a:schemeClr val="bg1"/>
                </a:solidFill>
              </a:rPr>
              <a:t>L</a:t>
            </a:r>
            <a:r>
              <a:rPr lang="en-US" altLang="en-US" sz="2600" dirty="0">
                <a:solidFill>
                  <a:schemeClr val="bg1"/>
                </a:solidFill>
              </a:rPr>
              <a:t>ORD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chemeClr val="bg1"/>
                </a:solidFill>
              </a:rPr>
              <a:t>as great delight in burnt offerings and sacrifices, As in obeying the voice of the </a:t>
            </a:r>
            <a:r>
              <a:rPr lang="en-US" altLang="en-US" dirty="0">
                <a:solidFill>
                  <a:schemeClr val="bg1"/>
                </a:solidFill>
              </a:rPr>
              <a:t>L</a:t>
            </a:r>
            <a:r>
              <a:rPr lang="en-US" altLang="en-US" sz="2600" dirty="0">
                <a:solidFill>
                  <a:schemeClr val="bg1"/>
                </a:solidFill>
              </a:rPr>
              <a:t>ORD</a:t>
            </a:r>
            <a:r>
              <a:rPr lang="en-US" altLang="en-US" dirty="0">
                <a:solidFill>
                  <a:schemeClr val="bg1"/>
                </a:solidFill>
              </a:rPr>
              <a:t>?  </a:t>
            </a:r>
            <a:r>
              <a:rPr lang="en-US" altLang="en-US" sz="3000" dirty="0">
                <a:solidFill>
                  <a:schemeClr val="bg1"/>
                </a:solidFill>
              </a:rPr>
              <a:t>Behold, to obey is better than sacrifice, And to heed than the fat of rams.</a:t>
            </a:r>
          </a:p>
          <a:p>
            <a:pPr marL="796925" indent="-457200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000" dirty="0">
                <a:solidFill>
                  <a:srgbClr val="FFFFCC"/>
                </a:solidFill>
              </a:rPr>
              <a:t>If Saul did 99% . . . was he obedient?</a:t>
            </a:r>
          </a:p>
          <a:p>
            <a:pPr marL="796925" indent="-457200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000" dirty="0">
                <a:solidFill>
                  <a:srgbClr val="FFFFCC"/>
                </a:solidFill>
              </a:rPr>
              <a:t>Pioneer father to son:</a:t>
            </a:r>
          </a:p>
          <a:p>
            <a:pPr marL="739775" lvl="1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altLang="en-US" sz="2600" dirty="0">
                <a:solidFill>
                  <a:srgbClr val="FFC000"/>
                </a:solidFill>
              </a:rPr>
              <a:t>			  1. </a:t>
            </a:r>
            <a:r>
              <a:rPr lang="en-US" altLang="en-US" sz="3000" dirty="0">
                <a:solidFill>
                  <a:schemeClr val="bg1"/>
                </a:solidFill>
              </a:rPr>
              <a:t>Clear land</a:t>
            </a:r>
          </a:p>
          <a:p>
            <a:pPr marL="739775" lvl="1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altLang="en-US" sz="2600" dirty="0">
                <a:solidFill>
                  <a:srgbClr val="FFC000"/>
                </a:solidFill>
              </a:rPr>
              <a:t>2. </a:t>
            </a:r>
            <a:r>
              <a:rPr lang="en-US" altLang="en-US" sz="3000" dirty="0">
                <a:solidFill>
                  <a:schemeClr val="bg1"/>
                </a:solidFill>
              </a:rPr>
              <a:t>House on W		  </a:t>
            </a:r>
            <a:r>
              <a:rPr lang="en-US" altLang="en-US" sz="2600" dirty="0">
                <a:solidFill>
                  <a:srgbClr val="FFC000"/>
                </a:solidFill>
              </a:rPr>
              <a:t>3. </a:t>
            </a:r>
            <a:r>
              <a:rPr lang="en-US" altLang="en-US" sz="3000" dirty="0">
                <a:solidFill>
                  <a:schemeClr val="bg1"/>
                </a:solidFill>
              </a:rPr>
              <a:t>Barn on E</a:t>
            </a:r>
          </a:p>
          <a:p>
            <a:pPr marL="7397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2600" dirty="0">
                <a:solidFill>
                  <a:srgbClr val="FFC000"/>
                </a:solidFill>
              </a:rPr>
              <a:t>			  4. </a:t>
            </a:r>
            <a:r>
              <a:rPr lang="en-US" altLang="en-US" sz="3000" dirty="0">
                <a:solidFill>
                  <a:schemeClr val="bg1"/>
                </a:solidFill>
              </a:rPr>
              <a:t>Well on S</a:t>
            </a:r>
          </a:p>
        </p:txBody>
      </p:sp>
    </p:spTree>
    <p:extLst>
      <p:ext uri="{BB962C8B-B14F-4D97-AF65-F5344CB8AC3E}">
        <p14:creationId xmlns:p14="http://schemas.microsoft.com/office/powerpoint/2010/main" val="20309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2508" y="228600"/>
            <a:ext cx="8495144" cy="61722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</a:rPr>
              <a:t>Obey exactly, </a:t>
            </a:r>
            <a:r>
              <a:rPr lang="en-US" altLang="en-US" sz="3100" dirty="0">
                <a:solidFill>
                  <a:schemeClr val="bg1"/>
                </a:solidFill>
              </a:rPr>
              <a:t>1 Sm.15</a:t>
            </a:r>
            <a:r>
              <a:rPr lang="en-US" altLang="en-US" sz="3100" baseline="30000" dirty="0">
                <a:solidFill>
                  <a:schemeClr val="bg1"/>
                </a:solidFill>
              </a:rPr>
              <a:t>22</a:t>
            </a:r>
            <a:endParaRPr lang="en-US" altLang="en-US" sz="30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</a:rPr>
              <a:t>Obey without question, </a:t>
            </a:r>
            <a:r>
              <a:rPr lang="en-US" altLang="en-US" sz="3100" dirty="0">
                <a:solidFill>
                  <a:schemeClr val="bg1"/>
                </a:solidFill>
              </a:rPr>
              <a:t>Mk.1</a:t>
            </a:r>
            <a:r>
              <a:rPr lang="en-US" altLang="en-US" sz="3100" baseline="30000" dirty="0">
                <a:solidFill>
                  <a:schemeClr val="bg1"/>
                </a:solidFill>
              </a:rPr>
              <a:t>26</a:t>
            </a:r>
            <a:r>
              <a:rPr lang="en-US" altLang="en-US" sz="3100" dirty="0">
                <a:solidFill>
                  <a:schemeClr val="bg1"/>
                </a:solidFill>
              </a:rPr>
              <a:t> And when the unclean spirit had convulsed him and cried out with a loud voice, he came out of him. </a:t>
            </a:r>
            <a:r>
              <a:rPr lang="en-US" altLang="en-US" sz="3100" baseline="30000" dirty="0">
                <a:solidFill>
                  <a:schemeClr val="bg1"/>
                </a:solidFill>
              </a:rPr>
              <a:t>27</a:t>
            </a:r>
            <a:r>
              <a:rPr lang="en-US" altLang="en-US" sz="3100" dirty="0">
                <a:solidFill>
                  <a:schemeClr val="bg1"/>
                </a:solidFill>
              </a:rPr>
              <a:t> Then they were all amazed, so that they questioned among themselves, saying, “What is this? What new doctrine is this? </a:t>
            </a:r>
            <a:br>
              <a:rPr lang="en-US" altLang="en-US" sz="3100" dirty="0">
                <a:solidFill>
                  <a:schemeClr val="bg1"/>
                </a:solidFill>
              </a:rPr>
            </a:br>
            <a:r>
              <a:rPr lang="en-US" altLang="en-US" sz="3100" dirty="0">
                <a:solidFill>
                  <a:schemeClr val="bg1"/>
                </a:solidFill>
              </a:rPr>
              <a:t>For with authority He commands even the unclean spirits, and they obey Him.”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58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2508" y="228600"/>
            <a:ext cx="8495144" cy="61722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</a:rPr>
              <a:t>Obey exactly, </a:t>
            </a:r>
            <a:r>
              <a:rPr lang="en-US" altLang="en-US" sz="3100" dirty="0">
                <a:solidFill>
                  <a:schemeClr val="bg1"/>
                </a:solidFill>
              </a:rPr>
              <a:t>1 Sm.15</a:t>
            </a:r>
            <a:r>
              <a:rPr lang="en-US" altLang="en-US" sz="3100" baseline="30000" dirty="0">
                <a:solidFill>
                  <a:schemeClr val="bg1"/>
                </a:solidFill>
              </a:rPr>
              <a:t>22</a:t>
            </a:r>
            <a:endParaRPr lang="en-US" altLang="en-US" sz="30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</a:rPr>
              <a:t>Obey without question, </a:t>
            </a:r>
            <a:r>
              <a:rPr lang="en-US" altLang="en-US" sz="3100" dirty="0">
                <a:solidFill>
                  <a:schemeClr val="bg1"/>
                </a:solidFill>
              </a:rPr>
              <a:t>Mk.1</a:t>
            </a:r>
            <a:r>
              <a:rPr lang="en-US" altLang="en-US" sz="3100" baseline="30000" dirty="0">
                <a:solidFill>
                  <a:schemeClr val="bg1"/>
                </a:solidFill>
              </a:rPr>
              <a:t>26-27</a:t>
            </a:r>
            <a:r>
              <a:rPr lang="en-US" altLang="en-US" sz="3100" baseline="30000" dirty="0">
                <a:solidFill>
                  <a:srgbClr val="CCFFCC"/>
                </a:solidFill>
              </a:rPr>
              <a:t>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</a:rPr>
              <a:t>Obey regardless of consequences, </a:t>
            </a:r>
            <a:r>
              <a:rPr lang="en-US" altLang="en-US" sz="3100" dirty="0">
                <a:solidFill>
                  <a:schemeClr val="bg1"/>
                </a:solidFill>
              </a:rPr>
              <a:t>Ac.5</a:t>
            </a:r>
            <a:r>
              <a:rPr lang="en-US" altLang="en-US" sz="3100" baseline="30000" dirty="0">
                <a:solidFill>
                  <a:schemeClr val="bg1"/>
                </a:solidFill>
              </a:rPr>
              <a:t>29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br>
              <a:rPr lang="en-US" altLang="en-US" sz="3100" dirty="0">
                <a:solidFill>
                  <a:schemeClr val="bg1"/>
                </a:solidFill>
              </a:rPr>
            </a:br>
            <a:r>
              <a:rPr lang="en-US" altLang="en-US" sz="3000" dirty="0">
                <a:solidFill>
                  <a:schemeClr val="bg1"/>
                </a:solidFill>
              </a:rPr>
              <a:t>We ought to obey God rather than men.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00399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2508" y="228600"/>
            <a:ext cx="8495144" cy="61722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</a:rPr>
              <a:t>Obey exactly, </a:t>
            </a:r>
            <a:r>
              <a:rPr lang="en-US" altLang="en-US" sz="3100" dirty="0">
                <a:solidFill>
                  <a:schemeClr val="bg1"/>
                </a:solidFill>
              </a:rPr>
              <a:t>1 Sm.15</a:t>
            </a:r>
            <a:r>
              <a:rPr lang="en-US" altLang="en-US" sz="3100" baseline="30000" dirty="0">
                <a:solidFill>
                  <a:schemeClr val="bg1"/>
                </a:solidFill>
              </a:rPr>
              <a:t>22</a:t>
            </a:r>
            <a:endParaRPr lang="en-US" altLang="en-US" sz="30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</a:rPr>
              <a:t>Obey without question, </a:t>
            </a:r>
            <a:r>
              <a:rPr lang="en-US" altLang="en-US" sz="3100" dirty="0">
                <a:solidFill>
                  <a:schemeClr val="bg1"/>
                </a:solidFill>
              </a:rPr>
              <a:t>Mk.1</a:t>
            </a:r>
            <a:r>
              <a:rPr lang="en-US" altLang="en-US" sz="3100" baseline="30000" dirty="0">
                <a:solidFill>
                  <a:schemeClr val="bg1"/>
                </a:solidFill>
              </a:rPr>
              <a:t>26-27</a:t>
            </a:r>
            <a:r>
              <a:rPr lang="en-US" altLang="en-US" sz="3100" baseline="30000" dirty="0">
                <a:solidFill>
                  <a:srgbClr val="CCFFCC"/>
                </a:solidFill>
              </a:rPr>
              <a:t>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</a:rPr>
              <a:t>Obey regardless of consequences, </a:t>
            </a:r>
            <a:r>
              <a:rPr lang="en-US" altLang="en-US" sz="3100" dirty="0">
                <a:solidFill>
                  <a:schemeClr val="bg1"/>
                </a:solidFill>
              </a:rPr>
              <a:t>Ac.5</a:t>
            </a:r>
            <a:r>
              <a:rPr lang="en-US" altLang="en-US" sz="3100" baseline="30000" dirty="0">
                <a:solidFill>
                  <a:schemeClr val="bg1"/>
                </a:solidFill>
              </a:rPr>
              <a:t>29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</a:rPr>
              <a:t>Obey because Jesus is Savior, </a:t>
            </a:r>
            <a:r>
              <a:rPr lang="en-US" altLang="en-US" sz="3100" dirty="0">
                <a:solidFill>
                  <a:schemeClr val="bg1"/>
                </a:solidFill>
              </a:rPr>
              <a:t>Hb.5</a:t>
            </a:r>
            <a:r>
              <a:rPr lang="en-US" altLang="en-US" sz="3100" baseline="30000" dirty="0">
                <a:solidFill>
                  <a:schemeClr val="bg1"/>
                </a:solidFill>
              </a:rPr>
              <a:t>9 </a:t>
            </a:r>
            <a:r>
              <a:rPr lang="en-US" altLang="en-US" sz="3100" dirty="0">
                <a:solidFill>
                  <a:schemeClr val="bg1"/>
                </a:solidFill>
              </a:rPr>
              <a:t>And having been perfected, He became the author of eternal salvation to all who obey Him.</a:t>
            </a:r>
          </a:p>
        </p:txBody>
      </p:sp>
    </p:spTree>
    <p:extLst>
      <p:ext uri="{BB962C8B-B14F-4D97-AF65-F5344CB8AC3E}">
        <p14:creationId xmlns:p14="http://schemas.microsoft.com/office/powerpoint/2010/main" val="3619359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2508" y="228600"/>
            <a:ext cx="8495144" cy="61722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</a:rPr>
              <a:t>Obey exactly, </a:t>
            </a:r>
            <a:r>
              <a:rPr lang="en-US" altLang="en-US" sz="3100" dirty="0">
                <a:solidFill>
                  <a:schemeClr val="bg1"/>
                </a:solidFill>
              </a:rPr>
              <a:t>1 Sm.15</a:t>
            </a:r>
            <a:r>
              <a:rPr lang="en-US" altLang="en-US" sz="3100" baseline="30000" dirty="0">
                <a:solidFill>
                  <a:schemeClr val="bg1"/>
                </a:solidFill>
              </a:rPr>
              <a:t>22</a:t>
            </a:r>
            <a:endParaRPr lang="en-US" altLang="en-US" sz="30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</a:rPr>
              <a:t>Obey without question, </a:t>
            </a:r>
            <a:r>
              <a:rPr lang="en-US" altLang="en-US" sz="3100" dirty="0">
                <a:solidFill>
                  <a:schemeClr val="bg1"/>
                </a:solidFill>
              </a:rPr>
              <a:t>Mk.1</a:t>
            </a:r>
            <a:r>
              <a:rPr lang="en-US" altLang="en-US" sz="3100" baseline="30000" dirty="0">
                <a:solidFill>
                  <a:schemeClr val="bg1"/>
                </a:solidFill>
              </a:rPr>
              <a:t>26-27</a:t>
            </a:r>
            <a:r>
              <a:rPr lang="en-US" altLang="en-US" sz="3100" baseline="30000" dirty="0">
                <a:solidFill>
                  <a:srgbClr val="CCFFCC"/>
                </a:solidFill>
              </a:rPr>
              <a:t>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</a:rPr>
              <a:t>Obey regardless of consequences, </a:t>
            </a:r>
            <a:r>
              <a:rPr lang="en-US" altLang="en-US" sz="3100" dirty="0">
                <a:solidFill>
                  <a:schemeClr val="bg1"/>
                </a:solidFill>
              </a:rPr>
              <a:t>Ac.5</a:t>
            </a:r>
            <a:r>
              <a:rPr lang="en-US" altLang="en-US" sz="3100" baseline="30000" dirty="0">
                <a:solidFill>
                  <a:schemeClr val="bg1"/>
                </a:solidFill>
              </a:rPr>
              <a:t>29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</a:rPr>
              <a:t>Obey because Jesus is Savior, </a:t>
            </a:r>
            <a:r>
              <a:rPr lang="en-US" altLang="en-US" sz="3100" dirty="0">
                <a:solidFill>
                  <a:schemeClr val="bg1"/>
                </a:solidFill>
              </a:rPr>
              <a:t>Hb.5</a:t>
            </a:r>
            <a:r>
              <a:rPr lang="en-US" altLang="en-US" sz="3100" baseline="30000" dirty="0">
                <a:solidFill>
                  <a:schemeClr val="bg1"/>
                </a:solidFill>
              </a:rPr>
              <a:t>9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</a:rPr>
              <a:t>Obey to avoid condemnation, </a:t>
            </a:r>
            <a:r>
              <a:rPr lang="en-US" altLang="en-US" sz="3100" dirty="0">
                <a:solidFill>
                  <a:schemeClr val="bg1"/>
                </a:solidFill>
              </a:rPr>
              <a:t>1 Pt.4</a:t>
            </a:r>
            <a:r>
              <a:rPr lang="en-US" altLang="en-US" sz="3100" baseline="30000" dirty="0">
                <a:solidFill>
                  <a:schemeClr val="bg1"/>
                </a:solidFill>
              </a:rPr>
              <a:t>17</a:t>
            </a:r>
            <a:r>
              <a:rPr lang="en-US" altLang="en-US" sz="3100" dirty="0">
                <a:solidFill>
                  <a:schemeClr val="bg1"/>
                </a:solidFill>
              </a:rPr>
              <a:t> For the time has come for judgment to begin at the house of God; and if it begins with us first, what will be the end of those who do not obey the gospel of God?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2309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9F4BA06-605E-4573-BBA1-1C443AC404C8}"/>
              </a:ext>
            </a:extLst>
          </p:cNvPr>
          <p:cNvSpPr/>
          <p:nvPr/>
        </p:nvSpPr>
        <p:spPr>
          <a:xfrm>
            <a:off x="1489478" y="609600"/>
            <a:ext cx="6183022" cy="5334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Objection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99270D-52F3-437F-8DB6-DD3B3DA3AE66}"/>
              </a:ext>
            </a:extLst>
          </p:cNvPr>
          <p:cNvSpPr/>
          <p:nvPr/>
        </p:nvSpPr>
        <p:spPr>
          <a:xfrm>
            <a:off x="1486292" y="1981200"/>
            <a:ext cx="6183022" cy="12192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III.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Obstacles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FE2E36-6337-41D9-96A4-E753E9BFD576}"/>
              </a:ext>
            </a:extLst>
          </p:cNvPr>
          <p:cNvSpPr/>
          <p:nvPr/>
        </p:nvSpPr>
        <p:spPr>
          <a:xfrm>
            <a:off x="1486292" y="1295400"/>
            <a:ext cx="6183022" cy="5334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II.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Obligation</a:t>
            </a:r>
          </a:p>
        </p:txBody>
      </p:sp>
    </p:spTree>
    <p:extLst>
      <p:ext uri="{BB962C8B-B14F-4D97-AF65-F5344CB8AC3E}">
        <p14:creationId xmlns:p14="http://schemas.microsoft.com/office/powerpoint/2010/main" val="6369440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Inconvenience</a:t>
            </a:r>
            <a:endParaRPr lang="en-US" altLang="en-US" sz="35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2508" y="762000"/>
            <a:ext cx="8495144" cy="5638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dirty="0">
                <a:solidFill>
                  <a:srgbClr val="CCFFCC"/>
                </a:solidFill>
              </a:rPr>
              <a:t>All periods of life make it hard to obey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1. </a:t>
            </a:r>
            <a:r>
              <a:rPr lang="en-US" altLang="en-US" sz="3100" u="sng" dirty="0">
                <a:solidFill>
                  <a:srgbClr val="FFFF99"/>
                </a:solidFill>
              </a:rPr>
              <a:t>Adolescence</a:t>
            </a:r>
            <a:r>
              <a:rPr lang="en-US" altLang="en-US" sz="3100" dirty="0">
                <a:solidFill>
                  <a:schemeClr val="bg1"/>
                </a:solidFill>
              </a:rPr>
              <a:t>.  2 Tim.2:22 </a:t>
            </a:r>
          </a:p>
          <a:p>
            <a:pPr lvl="1" defTabSz="395288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Peer pressure.   </a:t>
            </a:r>
          </a:p>
          <a:p>
            <a:pPr lvl="1" defTabSz="395288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Temptation to adopt worldly standards</a:t>
            </a:r>
          </a:p>
          <a:p>
            <a:pPr lvl="1" defTabSz="395288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Delinquency, dancing, drug abuse, drinking, smoking, immodesty…   Prov.1</a:t>
            </a:r>
          </a:p>
          <a:p>
            <a:pPr lvl="1" defTabSz="395288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“Respectable worldliness” – job, college,  recreation . . . forget God</a:t>
            </a:r>
            <a:endParaRPr lang="en-US" altLang="en-US" sz="27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96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Inconvenience</a:t>
            </a:r>
            <a:endParaRPr lang="en-US" altLang="en-US" sz="35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2508" y="762000"/>
            <a:ext cx="8495144" cy="5638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dirty="0">
                <a:solidFill>
                  <a:srgbClr val="CCFFCC"/>
                </a:solidFill>
              </a:rPr>
              <a:t>All periods of life make it hard to obey</a:t>
            </a:r>
          </a:p>
          <a:p>
            <a:pPr marL="339725" indent="-339725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altLang="en-US" sz="2400" dirty="0">
                <a:solidFill>
                  <a:schemeClr val="bg1"/>
                </a:solidFill>
              </a:rPr>
              <a:t>Adolescence. 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2.</a:t>
            </a:r>
            <a:r>
              <a:rPr lang="en-US" altLang="en-US" sz="3100" dirty="0">
                <a:solidFill>
                  <a:srgbClr val="FFFF99"/>
                </a:solidFill>
              </a:rPr>
              <a:t> </a:t>
            </a:r>
            <a:r>
              <a:rPr lang="en-US" altLang="en-US" sz="3100" u="sng" dirty="0">
                <a:solidFill>
                  <a:srgbClr val="FFFF99"/>
                </a:solidFill>
              </a:rPr>
              <a:t>Early adulthood</a:t>
            </a:r>
            <a:r>
              <a:rPr lang="en-US" altLang="en-US" sz="3100" dirty="0">
                <a:solidFill>
                  <a:srgbClr val="FFFF99"/>
                </a:solidFill>
              </a:rPr>
              <a:t>.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Marriage – choice of companion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Employment – what about church?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Employers – unscrupulous, ruthless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Ja.4:13-17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01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Inconvenience</a:t>
            </a:r>
            <a:endParaRPr lang="en-US" altLang="en-US" sz="35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2508" y="762000"/>
            <a:ext cx="8495144" cy="5638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dirty="0">
                <a:solidFill>
                  <a:srgbClr val="CCFFCC"/>
                </a:solidFill>
              </a:rPr>
              <a:t>All periods of life make it hard to obey</a:t>
            </a:r>
          </a:p>
          <a:p>
            <a:pPr marL="339725" indent="-339725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altLang="en-US" sz="2400" dirty="0">
                <a:solidFill>
                  <a:schemeClr val="bg1"/>
                </a:solidFill>
              </a:rPr>
              <a:t>Adolescence.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2. Early adulthood</a:t>
            </a:r>
            <a:r>
              <a:rPr lang="en-US" altLang="en-US" sz="3100" dirty="0">
                <a:solidFill>
                  <a:schemeClr val="bg1"/>
                </a:solidFill>
              </a:rPr>
              <a:t>.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3. </a:t>
            </a:r>
            <a:r>
              <a:rPr lang="en-US" altLang="en-US" sz="3100" u="sng" dirty="0">
                <a:solidFill>
                  <a:srgbClr val="FFFF99"/>
                </a:solidFill>
              </a:rPr>
              <a:t>Parents</a:t>
            </a:r>
            <a:r>
              <a:rPr lang="en-US" altLang="en-US" sz="3100" dirty="0">
                <a:solidFill>
                  <a:srgbClr val="FFFF99"/>
                </a:solidFill>
              </a:rPr>
              <a:t>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“Parental slavery” – children take over…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Leave no time to study the Bible…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Wrong emphasis.   Gn.13:10-11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2744A70-D254-4992-9A73-20AEA8442DC4}"/>
              </a:ext>
            </a:extLst>
          </p:cNvPr>
          <p:cNvSpPr/>
          <p:nvPr/>
        </p:nvSpPr>
        <p:spPr>
          <a:xfrm>
            <a:off x="571892" y="4800600"/>
            <a:ext cx="8001000" cy="1196529"/>
          </a:xfrm>
          <a:prstGeom prst="round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99"/>
                </a:solidFill>
              </a:rPr>
              <a:t>Lot emphasized prosperity.</a:t>
            </a:r>
          </a:p>
          <a:p>
            <a:pPr algn="ctr"/>
            <a:r>
              <a:rPr lang="en-US" sz="3000" dirty="0">
                <a:solidFill>
                  <a:srgbClr val="FFFF99"/>
                </a:solidFill>
              </a:rPr>
              <a:t>Left him without prosperity or godly children.</a:t>
            </a:r>
          </a:p>
        </p:txBody>
      </p:sp>
    </p:spTree>
    <p:extLst>
      <p:ext uri="{BB962C8B-B14F-4D97-AF65-F5344CB8AC3E}">
        <p14:creationId xmlns:p14="http://schemas.microsoft.com/office/powerpoint/2010/main" val="44653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Relationships illustrate difficulties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62000"/>
            <a:ext cx="8305800" cy="56388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Parents:</a:t>
            </a:r>
            <a:r>
              <a:rPr lang="en-US" altLang="en-US" sz="3100" dirty="0">
                <a:solidFill>
                  <a:srgbClr val="CCFFFF"/>
                </a:solidFill>
              </a:rPr>
              <a:t> clean your room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FF"/>
                </a:solidFill>
              </a:rPr>
              <a:t>Children:</a:t>
            </a:r>
            <a:r>
              <a:rPr lang="en-US" altLang="en-US" sz="2700" dirty="0">
                <a:solidFill>
                  <a:srgbClr val="CCFFFF"/>
                </a:solidFill>
              </a:rPr>
              <a:t> </a:t>
            </a:r>
            <a:r>
              <a:rPr lang="en-US" altLang="en-US" sz="3100" dirty="0">
                <a:solidFill>
                  <a:schemeClr val="bg1"/>
                </a:solidFill>
              </a:rPr>
              <a:t>abuse!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School: </a:t>
            </a:r>
            <a:r>
              <a:rPr lang="en-US" altLang="en-US" sz="3100" dirty="0">
                <a:solidFill>
                  <a:srgbClr val="CCFFFF"/>
                </a:solidFill>
              </a:rPr>
              <a:t>opportunity </a:t>
            </a:r>
            <a:r>
              <a:rPr lang="en-US" altLang="en-US" sz="3100" dirty="0">
                <a:solidFill>
                  <a:schemeClr val="bg1"/>
                </a:solidFill>
              </a:rPr>
              <a:t>or</a:t>
            </a:r>
            <a:r>
              <a:rPr lang="en-US" altLang="en-US" sz="3100" dirty="0">
                <a:solidFill>
                  <a:srgbClr val="CCFFFF"/>
                </a:solidFill>
              </a:rPr>
              <a:t> prison?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Boot camp:  </a:t>
            </a:r>
            <a:r>
              <a:rPr lang="en-US" altLang="en-US" sz="3100" dirty="0">
                <a:solidFill>
                  <a:srgbClr val="CCFFFF"/>
                </a:solidFill>
              </a:rPr>
              <a:t>“Much easier than working on farm” . . .  “One of hardest things I ever did”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rgbClr val="CCFFFF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rgbClr val="CCFFFF"/>
              </a:solidFill>
            </a:endParaRPr>
          </a:p>
          <a:p>
            <a:pPr marL="0" indent="0" algn="ctr"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00"/>
                </a:solidFill>
              </a:rPr>
              <a:t>1 Pt.4:17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2A4A1B4-F70A-4363-B9C8-8CBF6791C36F}"/>
              </a:ext>
            </a:extLst>
          </p:cNvPr>
          <p:cNvSpPr/>
          <p:nvPr/>
        </p:nvSpPr>
        <p:spPr>
          <a:xfrm>
            <a:off x="1234314" y="3810000"/>
            <a:ext cx="6675372" cy="1143000"/>
          </a:xfrm>
          <a:prstGeom prst="round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Sometimes it’s hard to obey God . . . </a:t>
            </a:r>
            <a:br>
              <a:rPr lang="en-US" sz="3100" dirty="0"/>
            </a:br>
            <a:r>
              <a:rPr lang="en-US" sz="3100" dirty="0"/>
              <a:t>But it’s harder not to obey</a:t>
            </a:r>
          </a:p>
        </p:txBody>
      </p:sp>
    </p:spTree>
    <p:extLst>
      <p:ext uri="{BB962C8B-B14F-4D97-AF65-F5344CB8AC3E}">
        <p14:creationId xmlns:p14="http://schemas.microsoft.com/office/powerpoint/2010/main" val="398934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Inconvenience</a:t>
            </a:r>
            <a:endParaRPr lang="en-US" altLang="en-US" sz="35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2508" y="762000"/>
            <a:ext cx="8495144" cy="5638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dirty="0">
                <a:solidFill>
                  <a:srgbClr val="CCFFCC"/>
                </a:solidFill>
              </a:rPr>
              <a:t>All periods of life make it hard to obey</a:t>
            </a:r>
          </a:p>
          <a:p>
            <a:pPr marL="339725" indent="-339725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altLang="en-US" sz="2400" dirty="0">
                <a:solidFill>
                  <a:schemeClr val="bg1"/>
                </a:solidFill>
              </a:rPr>
              <a:t>Adolescence.  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2. Early adulthood. 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3. Parents.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4. </a:t>
            </a:r>
            <a:r>
              <a:rPr lang="en-US" altLang="en-US" sz="3100" u="sng" dirty="0">
                <a:solidFill>
                  <a:srgbClr val="FFFF99"/>
                </a:solidFill>
              </a:rPr>
              <a:t>Middle age</a:t>
            </a:r>
            <a:r>
              <a:rPr lang="en-US" altLang="en-US" sz="3100" dirty="0">
                <a:solidFill>
                  <a:srgbClr val="FFFF99"/>
                </a:solidFill>
              </a:rPr>
              <a:t>.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Low energy; work fatigue; weekend is only family time… 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Years of spiritual neglect weakened their resolve; easy to miss assemblies.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62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Inconvenience</a:t>
            </a:r>
            <a:endParaRPr lang="en-US" altLang="en-US" sz="35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2508" y="762000"/>
            <a:ext cx="8495144" cy="5638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dirty="0">
                <a:solidFill>
                  <a:srgbClr val="CCFFCC"/>
                </a:solidFill>
              </a:rPr>
              <a:t>All periods of life make it hard to obey</a:t>
            </a:r>
          </a:p>
          <a:p>
            <a:pPr marL="339725" indent="-339725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altLang="en-US" sz="2400" dirty="0">
                <a:solidFill>
                  <a:schemeClr val="bg1"/>
                </a:solidFill>
              </a:rPr>
              <a:t>Adolescence.  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2. Early adulthood. 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3. Parents.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4. Middle age.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5. </a:t>
            </a:r>
            <a:r>
              <a:rPr lang="en-US" altLang="en-US" sz="3100" u="sng" dirty="0">
                <a:solidFill>
                  <a:srgbClr val="FFFF99"/>
                </a:solidFill>
              </a:rPr>
              <a:t>Retirement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Time to travel, recreation, relaxation? 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Many are busier than ever before.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39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Inconvenience</a:t>
            </a:r>
            <a:endParaRPr lang="en-US" altLang="en-US" sz="35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2508" y="762000"/>
            <a:ext cx="8495144" cy="5638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dirty="0">
                <a:solidFill>
                  <a:srgbClr val="CCFFCC"/>
                </a:solidFill>
              </a:rPr>
              <a:t>All periods of life make it hard to obey</a:t>
            </a:r>
          </a:p>
          <a:p>
            <a:pPr marL="339725" indent="-339725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altLang="en-US" sz="2400" dirty="0">
                <a:solidFill>
                  <a:schemeClr val="bg1"/>
                </a:solidFill>
              </a:rPr>
              <a:t>Adolescence.  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2. Early adulthood. 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3. Parents.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4. Middle age.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5. Retirement.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C00000"/>
                </a:solidFill>
              </a:rPr>
              <a:t>6. </a:t>
            </a:r>
            <a:r>
              <a:rPr lang="en-US" altLang="en-US" sz="3100" u="sng" dirty="0">
                <a:solidFill>
                  <a:srgbClr val="FFFF99"/>
                </a:solidFill>
              </a:rPr>
              <a:t>Old age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Ec.12</a:t>
            </a:r>
            <a:r>
              <a:rPr lang="en-US" altLang="en-US" sz="3100" baseline="30000" dirty="0">
                <a:solidFill>
                  <a:schemeClr val="bg1"/>
                </a:solidFill>
              </a:rPr>
              <a:t>1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sz="3000" dirty="0">
                <a:solidFill>
                  <a:srgbClr val="CCFFCC"/>
                </a:solidFill>
              </a:rPr>
              <a:t>Remember now your Creator in the days of your youth, Before the difficult days come, And the years draw near when you say, “I have no pleasure in them</a:t>
            </a:r>
            <a:endParaRPr lang="en-US" altLang="en-US" sz="3000" dirty="0">
              <a:solidFill>
                <a:srgbClr val="CC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605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Inconvenience</a:t>
            </a:r>
            <a:endParaRPr lang="en-US" altLang="en-US" sz="35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2508" y="762000"/>
            <a:ext cx="8495144" cy="5638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dirty="0">
                <a:solidFill>
                  <a:srgbClr val="CCFFCC"/>
                </a:solidFill>
              </a:rPr>
              <a:t>All periods of life make it hard to obey</a:t>
            </a:r>
          </a:p>
          <a:p>
            <a:pPr marL="339725" indent="-339725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altLang="en-US" sz="2400" dirty="0">
                <a:solidFill>
                  <a:schemeClr val="bg1"/>
                </a:solidFill>
              </a:rPr>
              <a:t>Adolescence.  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2. Early adulthood. 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3. Parents.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4. Middle age.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5. Retirement.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6. Old age.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00000"/>
                </a:solidFill>
              </a:rPr>
              <a:t>7. </a:t>
            </a:r>
            <a:r>
              <a:rPr lang="en-US" altLang="en-US" sz="3100" u="sng" dirty="0">
                <a:solidFill>
                  <a:srgbClr val="FFFF99"/>
                </a:solidFill>
              </a:rPr>
              <a:t>Finally…perfect day arrives…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Acts 24:24-25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Ec.12:7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002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</a:rPr>
              <a:t>Inconvenience</a:t>
            </a:r>
            <a:br>
              <a:rPr lang="en-US" altLang="en-US" sz="3600" dirty="0">
                <a:solidFill>
                  <a:srgbClr val="CCFFFF"/>
                </a:solidFill>
              </a:rPr>
            </a:br>
            <a:r>
              <a:rPr lang="en-US" altLang="en-US" sz="3600" dirty="0">
                <a:solidFill>
                  <a:srgbClr val="CCFFFF"/>
                </a:solidFill>
              </a:rPr>
              <a:t>Opposition and persecution</a:t>
            </a:r>
            <a:endParaRPr lang="en-US" altLang="en-US" sz="35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2508" y="1066800"/>
            <a:ext cx="8495144" cy="53340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Mt.10:34-37, foes, even in the family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2 Tim.3:12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4A5193A-E72E-4996-8919-81318B3972DD}"/>
              </a:ext>
            </a:extLst>
          </p:cNvPr>
          <p:cNvSpPr/>
          <p:nvPr/>
        </p:nvSpPr>
        <p:spPr>
          <a:xfrm>
            <a:off x="504335" y="2362200"/>
            <a:ext cx="8153400" cy="39624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100" dirty="0"/>
              <a:t>Third century Epistle to </a:t>
            </a:r>
            <a:r>
              <a:rPr lang="en-US" sz="3100" dirty="0" err="1"/>
              <a:t>Diognetus</a:t>
            </a:r>
            <a:r>
              <a:rPr lang="en-US" sz="3100" dirty="0"/>
              <a:t>:  </a:t>
            </a:r>
            <a:r>
              <a:rPr lang="en-US" sz="3100" dirty="0">
                <a:solidFill>
                  <a:srgbClr val="FFFFCC"/>
                </a:solidFill>
              </a:rPr>
              <a:t>“They</a:t>
            </a:r>
            <a:br>
              <a:rPr lang="en-US" sz="3100" dirty="0">
                <a:solidFill>
                  <a:srgbClr val="FFFFCC"/>
                </a:solidFill>
              </a:rPr>
            </a:br>
            <a:r>
              <a:rPr lang="en-US" sz="3100" dirty="0">
                <a:solidFill>
                  <a:srgbClr val="FFFFCC"/>
                </a:solidFill>
              </a:rPr>
              <a:t>love all men, and they are persecuted by all.  They are reviled, and they bless; they are insulted, and they respect.  Doing good they are punished as evildoers; being punished they rejoice as if they were thereby quick-</a:t>
            </a:r>
            <a:r>
              <a:rPr lang="en-US" sz="3100" dirty="0" err="1">
                <a:solidFill>
                  <a:srgbClr val="FFFFCC"/>
                </a:solidFill>
              </a:rPr>
              <a:t>ened</a:t>
            </a:r>
            <a:r>
              <a:rPr lang="en-US" sz="3100" dirty="0">
                <a:solidFill>
                  <a:srgbClr val="FFFFCC"/>
                </a:solidFill>
              </a:rPr>
              <a:t> by life.  In a word, what the soul is in the body, this the Christians are in the world.” </a:t>
            </a:r>
          </a:p>
        </p:txBody>
      </p:sp>
    </p:spTree>
    <p:extLst>
      <p:ext uri="{BB962C8B-B14F-4D97-AF65-F5344CB8AC3E}">
        <p14:creationId xmlns:p14="http://schemas.microsoft.com/office/powerpoint/2010/main" val="3510808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5240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</a:rPr>
              <a:t>Inconvenience</a:t>
            </a:r>
            <a:br>
              <a:rPr lang="en-US" altLang="en-US" sz="3600" dirty="0">
                <a:solidFill>
                  <a:srgbClr val="CCFFFF"/>
                </a:solidFill>
              </a:rPr>
            </a:br>
            <a:r>
              <a:rPr lang="en-US" altLang="en-US" sz="2800" dirty="0">
                <a:solidFill>
                  <a:schemeClr val="bg1"/>
                </a:solidFill>
              </a:rPr>
              <a:t>Opposition and persecution</a:t>
            </a:r>
            <a:br>
              <a:rPr lang="en-US" altLang="en-US" sz="2800" dirty="0">
                <a:solidFill>
                  <a:srgbClr val="CCFFFF"/>
                </a:solidFill>
              </a:rPr>
            </a:br>
            <a:r>
              <a:rPr lang="en-US" altLang="en-US" sz="3600" dirty="0">
                <a:solidFill>
                  <a:srgbClr val="CCFFFF"/>
                </a:solidFill>
              </a:rPr>
              <a:t>Length of service</a:t>
            </a:r>
            <a:endParaRPr lang="en-US" altLang="en-US" sz="35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2508" y="1600200"/>
            <a:ext cx="8495144" cy="48006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In a race, starting is not as important as finishing.</a:t>
            </a:r>
          </a:p>
          <a:p>
            <a:pPr marL="574675" lvl="1" indent="-2349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Dieting</a:t>
            </a:r>
          </a:p>
          <a:p>
            <a:pPr marL="574675" lvl="1" indent="-2349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Exercise</a:t>
            </a:r>
          </a:p>
          <a:p>
            <a:pPr marL="574675" lvl="1" indent="-2349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Marriage</a:t>
            </a:r>
          </a:p>
          <a:p>
            <a:pPr marL="574675" lvl="1" indent="-2349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Serving God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97173B5-ABA2-40A4-96D8-6DD1322DEE5B}"/>
              </a:ext>
            </a:extLst>
          </p:cNvPr>
          <p:cNvSpPr/>
          <p:nvPr/>
        </p:nvSpPr>
        <p:spPr>
          <a:xfrm>
            <a:off x="3429000" y="3085708"/>
            <a:ext cx="5334000" cy="17526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2900" dirty="0"/>
              <a:t>2 Tim.4</a:t>
            </a:r>
            <a:r>
              <a:rPr lang="en-US" sz="2900" baseline="30000" dirty="0">
                <a:solidFill>
                  <a:srgbClr val="CCFFCC"/>
                </a:solidFill>
              </a:rPr>
              <a:t>7</a:t>
            </a:r>
            <a:r>
              <a:rPr lang="en-US" sz="2900" dirty="0"/>
              <a:t> I have </a:t>
            </a:r>
            <a:r>
              <a:rPr lang="en-US" sz="2900" dirty="0">
                <a:solidFill>
                  <a:srgbClr val="FFFFCC"/>
                </a:solidFill>
              </a:rPr>
              <a:t>fought</a:t>
            </a:r>
            <a:r>
              <a:rPr lang="en-US" sz="2900" dirty="0"/>
              <a:t> the good fight, I have </a:t>
            </a:r>
            <a:r>
              <a:rPr lang="en-US" sz="2900" dirty="0">
                <a:solidFill>
                  <a:srgbClr val="FFFFCC"/>
                </a:solidFill>
              </a:rPr>
              <a:t>finished</a:t>
            </a:r>
            <a:r>
              <a:rPr lang="en-US" sz="2900" dirty="0"/>
              <a:t> the race,</a:t>
            </a:r>
            <a:br>
              <a:rPr lang="en-US" sz="2900" dirty="0"/>
            </a:br>
            <a:r>
              <a:rPr lang="en-US" sz="2900" dirty="0"/>
              <a:t>I   have </a:t>
            </a:r>
            <a:r>
              <a:rPr lang="en-US" sz="2900" dirty="0">
                <a:solidFill>
                  <a:srgbClr val="FFFFCC"/>
                </a:solidFill>
              </a:rPr>
              <a:t>kept</a:t>
            </a:r>
            <a:r>
              <a:rPr lang="en-US" sz="2900" dirty="0"/>
              <a:t> the faith. </a:t>
            </a:r>
            <a:endParaRPr lang="en-US" sz="29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55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9F4BA06-605E-4573-BBA1-1C443AC404C8}"/>
              </a:ext>
            </a:extLst>
          </p:cNvPr>
          <p:cNvSpPr/>
          <p:nvPr/>
        </p:nvSpPr>
        <p:spPr>
          <a:xfrm>
            <a:off x="1489478" y="1143000"/>
            <a:ext cx="6183022" cy="12192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I.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Objection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678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1 Jn.5:3, </a:t>
            </a:r>
            <a:r>
              <a:rPr lang="en-US" altLang="en-US" sz="3400" dirty="0">
                <a:solidFill>
                  <a:srgbClr val="FFFF00"/>
                </a:solidFill>
              </a:rPr>
              <a:t>not burdensome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62000"/>
            <a:ext cx="8305800" cy="56388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CCFFFF"/>
                </a:solidFill>
              </a:rPr>
              <a:t>1: </a:t>
            </a:r>
            <a:r>
              <a:rPr lang="en-US" altLang="en-US" sz="3100" i="1" dirty="0">
                <a:solidFill>
                  <a:srgbClr val="FFFFCC"/>
                </a:solidFill>
              </a:rPr>
              <a:t>whoever believes…</a:t>
            </a:r>
            <a:r>
              <a:rPr lang="en-US" altLang="en-US" sz="3100" dirty="0">
                <a:solidFill>
                  <a:schemeClr val="bg1"/>
                </a:solidFill>
              </a:rPr>
              <a:t> (Ac.2:44-45)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CCFFFF"/>
                </a:solidFill>
              </a:rPr>
              <a:t>2-3a:</a:t>
            </a:r>
            <a:r>
              <a:rPr lang="en-US" altLang="en-US" sz="3100" dirty="0">
                <a:solidFill>
                  <a:schemeClr val="bg1"/>
                </a:solidFill>
              </a:rPr>
              <a:t> one who claims to love God is telling the truth only if he </a:t>
            </a:r>
            <a:r>
              <a:rPr lang="en-US" altLang="en-US" sz="3100" baseline="30000" dirty="0">
                <a:solidFill>
                  <a:srgbClr val="FFC000"/>
                </a:solidFill>
              </a:rPr>
              <a:t>1</a:t>
            </a:r>
            <a:r>
              <a:rPr lang="en-US" altLang="en-US" sz="3100" dirty="0">
                <a:solidFill>
                  <a:schemeClr val="bg1"/>
                </a:solidFill>
              </a:rPr>
              <a:t>obeys God’s commands and </a:t>
            </a:r>
            <a:r>
              <a:rPr lang="en-US" altLang="en-US" sz="3100" baseline="30000" dirty="0">
                <a:solidFill>
                  <a:srgbClr val="FFC000"/>
                </a:solidFill>
              </a:rPr>
              <a:t>2</a:t>
            </a:r>
            <a:r>
              <a:rPr lang="en-US" altLang="en-US" sz="3100" dirty="0">
                <a:solidFill>
                  <a:schemeClr val="bg1"/>
                </a:solidFill>
              </a:rPr>
              <a:t>loves God’s children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100" dirty="0">
              <a:solidFill>
                <a:srgbClr val="CCFFFF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100" dirty="0">
              <a:solidFill>
                <a:srgbClr val="CCFFFF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CCFFFF"/>
                </a:solidFill>
              </a:rPr>
              <a:t>3b: </a:t>
            </a:r>
            <a:r>
              <a:rPr lang="en-US" altLang="en-US" sz="3100" dirty="0">
                <a:solidFill>
                  <a:srgbClr val="FFFFCC"/>
                </a:solidFill>
              </a:rPr>
              <a:t>not burdensome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Burden: too heavy to carry, troublesome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16330C1-DCBF-44CB-BC6B-91CFFF224751}"/>
              </a:ext>
            </a:extLst>
          </p:cNvPr>
          <p:cNvSpPr/>
          <p:nvPr/>
        </p:nvSpPr>
        <p:spPr>
          <a:xfrm>
            <a:off x="914400" y="3048000"/>
            <a:ext cx="7315200" cy="838200"/>
          </a:xfrm>
          <a:prstGeom prst="roundRect">
            <a:avLst/>
          </a:prstGeom>
          <a:solidFill>
            <a:schemeClr val="tx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C000"/>
                </a:solidFill>
              </a:rPr>
              <a:t>Obedience is the only proof of love</a:t>
            </a:r>
          </a:p>
        </p:txBody>
      </p:sp>
    </p:spTree>
    <p:extLst>
      <p:ext uri="{BB962C8B-B14F-4D97-AF65-F5344CB8AC3E}">
        <p14:creationId xmlns:p14="http://schemas.microsoft.com/office/powerpoint/2010/main" val="4609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‘Not burdensome’ seems to contradict…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62000"/>
            <a:ext cx="8305800" cy="56388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FF"/>
                </a:solidFill>
              </a:rPr>
              <a:t>Other passages –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Mt.7</a:t>
            </a:r>
            <a:r>
              <a:rPr lang="en-US" altLang="en-US" sz="3000" baseline="30000" dirty="0">
                <a:solidFill>
                  <a:srgbClr val="FFC000"/>
                </a:solidFill>
              </a:rPr>
              <a:t>13</a:t>
            </a:r>
            <a:r>
              <a:rPr lang="en-US" altLang="en-US" sz="3000" dirty="0">
                <a:solidFill>
                  <a:schemeClr val="bg1"/>
                </a:solidFill>
              </a:rPr>
              <a:t> Enter by the narrow gate; for wide is the gate and broad is the way that leads to destruction, and there are many who go in by it. </a:t>
            </a:r>
            <a:r>
              <a:rPr lang="en-US" altLang="en-US" sz="3000" baseline="30000" dirty="0">
                <a:solidFill>
                  <a:srgbClr val="FFC000"/>
                </a:solidFill>
              </a:rPr>
              <a:t>14</a:t>
            </a:r>
            <a:r>
              <a:rPr lang="en-US" altLang="en-US" sz="3000" dirty="0">
                <a:solidFill>
                  <a:schemeClr val="bg1"/>
                </a:solidFill>
              </a:rPr>
              <a:t> Because narrow is the gate and </a:t>
            </a:r>
            <a:r>
              <a:rPr lang="en-US" altLang="en-US" sz="3000" u="sng" dirty="0">
                <a:solidFill>
                  <a:srgbClr val="CCFFFF"/>
                </a:solidFill>
              </a:rPr>
              <a:t>difficult</a:t>
            </a:r>
            <a:r>
              <a:rPr lang="en-US" altLang="en-US" sz="3000" dirty="0">
                <a:solidFill>
                  <a:schemeClr val="bg1"/>
                </a:solidFill>
              </a:rPr>
              <a:t> is the way which leads to life, and there are </a:t>
            </a:r>
            <a:r>
              <a:rPr lang="en-US" altLang="en-US" sz="3000" dirty="0">
                <a:solidFill>
                  <a:srgbClr val="CCFFFF"/>
                </a:solidFill>
              </a:rPr>
              <a:t>few</a:t>
            </a:r>
            <a:r>
              <a:rPr lang="en-US" altLang="en-US" sz="3000" dirty="0">
                <a:solidFill>
                  <a:schemeClr val="bg1"/>
                </a:solidFill>
              </a:rPr>
              <a:t> who find it.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Lk.13</a:t>
            </a:r>
            <a:r>
              <a:rPr lang="en-US" altLang="en-US" sz="3000" baseline="30000" dirty="0">
                <a:solidFill>
                  <a:srgbClr val="FFC000"/>
                </a:solidFill>
              </a:rPr>
              <a:t>24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u="sng" dirty="0">
                <a:solidFill>
                  <a:srgbClr val="CCFFFF"/>
                </a:solidFill>
              </a:rPr>
              <a:t>strive</a:t>
            </a:r>
            <a:r>
              <a:rPr lang="en-US" altLang="en-US" sz="3000" dirty="0">
                <a:solidFill>
                  <a:schemeClr val="bg1"/>
                </a:solidFill>
              </a:rPr>
              <a:t> to enter through the narrow gate, for many, I say to you, will seek to enter and will </a:t>
            </a:r>
            <a:r>
              <a:rPr lang="en-US" altLang="en-US" sz="3000" u="sng" dirty="0">
                <a:solidFill>
                  <a:srgbClr val="CCFFFF"/>
                </a:solidFill>
              </a:rPr>
              <a:t>not</a:t>
            </a:r>
            <a:r>
              <a:rPr lang="en-US" altLang="en-US" sz="3000" dirty="0">
                <a:solidFill>
                  <a:srgbClr val="CCFFFF"/>
                </a:solidFill>
              </a:rPr>
              <a:t> be </a:t>
            </a:r>
            <a:r>
              <a:rPr lang="en-US" altLang="en-US" sz="3000" u="sng" dirty="0">
                <a:solidFill>
                  <a:srgbClr val="CCFFFF"/>
                </a:solidFill>
              </a:rPr>
              <a:t>able</a:t>
            </a:r>
            <a:r>
              <a:rPr lang="en-US" altLang="en-US" sz="30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536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‘Not burdensome’ seems to contradict…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62000"/>
            <a:ext cx="8305800" cy="56388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FF"/>
                </a:solidFill>
              </a:rPr>
              <a:t>Common experience –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Romans 7:</a:t>
            </a:r>
          </a:p>
          <a:p>
            <a:pPr lvl="1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14, sold under sin</a:t>
            </a:r>
          </a:p>
          <a:p>
            <a:pPr lvl="1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17, sin dwells in him (controls)</a:t>
            </a:r>
          </a:p>
          <a:p>
            <a:pPr lvl="1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22-23, despite good intentions, temptations overwhelm him</a:t>
            </a:r>
          </a:p>
          <a:p>
            <a:pPr lvl="1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24, Law accused but could not cure</a:t>
            </a:r>
          </a:p>
          <a:p>
            <a:pPr lvl="1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25: Answer: Jesus, the Way (8:1-4). 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Gal.5:17, Christians also struggle with sin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59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The solution: 1 Jn.5:2-3, </a:t>
            </a:r>
            <a:r>
              <a:rPr lang="en-US" altLang="en-US" sz="3400" dirty="0">
                <a:solidFill>
                  <a:srgbClr val="CCFFFF"/>
                </a:solidFill>
              </a:rPr>
              <a:t>love for God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62000"/>
            <a:ext cx="83058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Gn.29:…20, Jacob, working for Rachel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Gn.31:38-42, Jacob, working for Laban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‘He’s no’ a burden.  He’s my brother’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Nurse stays up all night with patient . . .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Nurse stays up all night with own child . . 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CB95C82-D910-458D-AAFB-04E8D7F2E702}"/>
              </a:ext>
            </a:extLst>
          </p:cNvPr>
          <p:cNvSpPr/>
          <p:nvPr/>
        </p:nvSpPr>
        <p:spPr>
          <a:xfrm>
            <a:off x="1486215" y="4114800"/>
            <a:ext cx="6171570" cy="1143000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FF"/>
                </a:solidFill>
              </a:rPr>
              <a:t>“If you do what you love, you’ll never work a day in your life” </a:t>
            </a:r>
          </a:p>
        </p:txBody>
      </p:sp>
    </p:spTree>
    <p:extLst>
      <p:ext uri="{BB962C8B-B14F-4D97-AF65-F5344CB8AC3E}">
        <p14:creationId xmlns:p14="http://schemas.microsoft.com/office/powerpoint/2010/main" val="156493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Many passages echo this truth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952892"/>
            <a:ext cx="8305800" cy="5410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u="sng" dirty="0">
                <a:solidFill>
                  <a:schemeClr val="bg1"/>
                </a:solidFill>
              </a:rPr>
              <a:t>Mt.11</a:t>
            </a:r>
            <a:r>
              <a:rPr lang="en-US" altLang="en-US" sz="3100" dirty="0">
                <a:solidFill>
                  <a:schemeClr val="bg1"/>
                </a:solidFill>
              </a:rPr>
              <a:t>:28-30, exhausted by guilt / traditions (23:4)</a:t>
            </a:r>
            <a:endParaRPr lang="en-US" altLang="en-US" sz="3000" dirty="0">
              <a:solidFill>
                <a:srgbClr val="FFFFCC"/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Lord’s “rest” is not inactivity, but relief</a:t>
            </a:r>
          </a:p>
          <a:p>
            <a:pPr lvl="1">
              <a:spcBef>
                <a:spcPts val="6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We take His yoke by submitting to His authority . . .</a:t>
            </a:r>
          </a:p>
        </p:txBody>
      </p:sp>
    </p:spTree>
    <p:extLst>
      <p:ext uri="{BB962C8B-B14F-4D97-AF65-F5344CB8AC3E}">
        <p14:creationId xmlns:p14="http://schemas.microsoft.com/office/powerpoint/2010/main" val="15498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Many passages echo this truth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914400"/>
            <a:ext cx="8305800" cy="5638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u="sng" dirty="0">
                <a:solidFill>
                  <a:schemeClr val="bg1"/>
                </a:solidFill>
              </a:rPr>
              <a:t>Hb.8</a:t>
            </a:r>
            <a:r>
              <a:rPr lang="en-US" altLang="en-US" sz="3100" dirty="0">
                <a:solidFill>
                  <a:schemeClr val="bg1"/>
                </a:solidFill>
              </a:rPr>
              <a:t>:10, heart is the key, in all areas of life...</a:t>
            </a:r>
          </a:p>
          <a:p>
            <a:pPr lvl="1">
              <a:spcBef>
                <a:spcPts val="6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Student</a:t>
            </a:r>
            <a:r>
              <a:rPr lang="en-US" altLang="en-US" sz="3000" dirty="0">
                <a:solidFill>
                  <a:schemeClr val="bg1"/>
                </a:solidFill>
              </a:rPr>
              <a:t> – homework</a:t>
            </a:r>
          </a:p>
          <a:p>
            <a:pPr lvl="1">
              <a:spcBef>
                <a:spcPts val="6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Drowning man </a:t>
            </a:r>
            <a:r>
              <a:rPr lang="en-US" altLang="en-US" sz="3000" dirty="0">
                <a:solidFill>
                  <a:schemeClr val="bg1"/>
                </a:solidFill>
              </a:rPr>
              <a:t>– forced to hold rope</a:t>
            </a:r>
          </a:p>
          <a:p>
            <a:pPr lvl="1">
              <a:spcBef>
                <a:spcPts val="6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Painful operation</a:t>
            </a:r>
            <a:r>
              <a:rPr lang="en-US" altLang="en-US" sz="3000" dirty="0">
                <a:solidFill>
                  <a:schemeClr val="bg1"/>
                </a:solidFill>
              </a:rPr>
              <a:t> – slow recovery…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Word of God </a:t>
            </a:r>
            <a:r>
              <a:rPr lang="en-US" altLang="en-US" sz="3000" dirty="0">
                <a:solidFill>
                  <a:schemeClr val="bg1"/>
                </a:solidFill>
              </a:rPr>
              <a:t>teaches right attitudes…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5057F25-917B-4AD0-A698-D3629227B5AC}"/>
              </a:ext>
            </a:extLst>
          </p:cNvPr>
          <p:cNvSpPr/>
          <p:nvPr/>
        </p:nvSpPr>
        <p:spPr>
          <a:xfrm>
            <a:off x="1295400" y="4191000"/>
            <a:ext cx="6553200" cy="1752600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CC"/>
                </a:solidFill>
              </a:rPr>
              <a:t>Can we look at what</a:t>
            </a:r>
            <a:br>
              <a:rPr lang="en-US" sz="3100" dirty="0">
                <a:solidFill>
                  <a:srgbClr val="CCFFCC"/>
                </a:solidFill>
              </a:rPr>
            </a:br>
            <a:r>
              <a:rPr lang="en-US" sz="3100" dirty="0">
                <a:solidFill>
                  <a:srgbClr val="CCFFCC"/>
                </a:solidFill>
              </a:rPr>
              <a:t>Jesus suffered for us</a:t>
            </a:r>
            <a:br>
              <a:rPr lang="en-US" sz="3100" dirty="0">
                <a:solidFill>
                  <a:srgbClr val="CCFFCC"/>
                </a:solidFill>
              </a:rPr>
            </a:br>
            <a:r>
              <a:rPr lang="en-US" sz="3100" dirty="0">
                <a:solidFill>
                  <a:srgbClr val="CCFFCC"/>
                </a:solidFill>
              </a:rPr>
              <a:t>and complain about our lot in life?</a:t>
            </a:r>
          </a:p>
        </p:txBody>
      </p:sp>
    </p:spTree>
    <p:extLst>
      <p:ext uri="{BB962C8B-B14F-4D97-AF65-F5344CB8AC3E}">
        <p14:creationId xmlns:p14="http://schemas.microsoft.com/office/powerpoint/2010/main" val="200867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2688</TotalTime>
  <Words>1362</Words>
  <Application>Microsoft Office PowerPoint</Application>
  <PresentationFormat>On-screen Show (4:3)</PresentationFormat>
  <Paragraphs>173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Courier New</vt:lpstr>
      <vt:lpstr>Tahoma</vt:lpstr>
      <vt:lpstr>Verdana</vt:lpstr>
      <vt:lpstr>Wingdings</vt:lpstr>
      <vt:lpstr>3_Default Design</vt:lpstr>
      <vt:lpstr>PowerPoint Presentation</vt:lpstr>
      <vt:lpstr>Relationships illustrate difficulties</vt:lpstr>
      <vt:lpstr>PowerPoint Presentation</vt:lpstr>
      <vt:lpstr>1 Jn.5:3, not burdensome</vt:lpstr>
      <vt:lpstr>‘Not burdensome’ seems to contradict…</vt:lpstr>
      <vt:lpstr>‘Not burdensome’ seems to contradict…</vt:lpstr>
      <vt:lpstr>The solution: 1 Jn.5:2-3, love for God</vt:lpstr>
      <vt:lpstr>Many passages echo this truth</vt:lpstr>
      <vt:lpstr>Many passages echo this truth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Inconvenience</vt:lpstr>
      <vt:lpstr>Inconvenience</vt:lpstr>
      <vt:lpstr>Inconvenience</vt:lpstr>
      <vt:lpstr>Inconvenience</vt:lpstr>
      <vt:lpstr>Inconvenience</vt:lpstr>
      <vt:lpstr>Inconvenience</vt:lpstr>
      <vt:lpstr>Inconvenience</vt:lpstr>
      <vt:lpstr>Inconvenience Opposition and persecution</vt:lpstr>
      <vt:lpstr>Inconvenience Opposition and persecution Length of service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Corrupt World by Rick Duggin</dc:title>
  <dc:creator>System Administrator</dc:creator>
  <cp:lastModifiedBy>Johnson, Chase</cp:lastModifiedBy>
  <cp:revision>92</cp:revision>
  <dcterms:created xsi:type="dcterms:W3CDTF">2008-01-16T19:15:47Z</dcterms:created>
  <dcterms:modified xsi:type="dcterms:W3CDTF">2022-03-11T15:01:17Z</dcterms:modified>
</cp:coreProperties>
</file>