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39" r:id="rId2"/>
  </p:sldMasterIdLst>
  <p:notesMasterIdLst>
    <p:notesMasterId r:id="rId28"/>
  </p:notesMasterIdLst>
  <p:sldIdLst>
    <p:sldId id="305" r:id="rId3"/>
    <p:sldId id="374" r:id="rId4"/>
    <p:sldId id="454" r:id="rId5"/>
    <p:sldId id="457" r:id="rId6"/>
    <p:sldId id="455" r:id="rId7"/>
    <p:sldId id="456" r:id="rId8"/>
    <p:sldId id="458" r:id="rId9"/>
    <p:sldId id="373" r:id="rId10"/>
    <p:sldId id="428" r:id="rId11"/>
    <p:sldId id="459" r:id="rId12"/>
    <p:sldId id="460" r:id="rId13"/>
    <p:sldId id="461" r:id="rId14"/>
    <p:sldId id="462" r:id="rId15"/>
    <p:sldId id="463" r:id="rId16"/>
    <p:sldId id="450" r:id="rId17"/>
    <p:sldId id="429" r:id="rId18"/>
    <p:sldId id="464" r:id="rId19"/>
    <p:sldId id="465" r:id="rId20"/>
    <p:sldId id="466" r:id="rId21"/>
    <p:sldId id="467" r:id="rId22"/>
    <p:sldId id="451" r:id="rId23"/>
    <p:sldId id="468" r:id="rId24"/>
    <p:sldId id="469" r:id="rId25"/>
    <p:sldId id="452" r:id="rId26"/>
    <p:sldId id="471"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FFCC"/>
    <a:srgbClr val="CCFFCC"/>
    <a:srgbClr val="CCECFF"/>
    <a:srgbClr val="FFFF99"/>
    <a:srgbClr val="800000"/>
    <a:srgbClr val="CC0066"/>
    <a:srgbClr val="777777"/>
    <a:srgbClr val="96969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2" d="100"/>
          <a:sy n="82" d="100"/>
        </p:scale>
        <p:origin x="1474" y="7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18165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06999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32204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79249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69646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687241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004336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824247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171695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642299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55744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11285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33726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61263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32793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61543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79047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86275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36672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16779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74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5844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52825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17830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046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6183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068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3719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913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070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1939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47532370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ref.ly/logosres/nkjv?ref=BibleNKJV.Pr26.14&amp;off=3&amp;ctx=+the+2%EF%BB%BFstreets!%E2%80%9D%0a14+~As+a+door+turns+on+i"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2">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p:cNvSpPr/>
          <p:nvPr/>
        </p:nvSpPr>
        <p:spPr>
          <a:xfrm>
            <a:off x="2438400" y="2379408"/>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000000"/>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335586" y="1600200"/>
            <a:ext cx="6477000" cy="1295400"/>
          </a:xfrm>
          <a:prstGeom prst="roundRect">
            <a:avLst/>
          </a:prstGeom>
          <a:solidFill>
            <a:schemeClr val="tx1"/>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800" b="0" i="0" u="none" strike="noStrike" kern="1200" cap="none" spc="0" normalizeH="0" baseline="0" noProof="0" dirty="0">
                <a:ln>
                  <a:noFill/>
                </a:ln>
                <a:solidFill>
                  <a:srgbClr val="CCFFFF"/>
                </a:solidFill>
                <a:effectLst/>
                <a:uLnTx/>
                <a:uFillTx/>
                <a:latin typeface="Arial"/>
                <a:ea typeface="+mn-ea"/>
                <a:cs typeface="+mn-cs"/>
              </a:rPr>
              <a:t>Closed Doors</a:t>
            </a:r>
            <a:endParaRPr kumimoji="0" lang="en-US" sz="30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Matthew 6:6</a:t>
            </a:r>
          </a:p>
        </p:txBody>
      </p:sp>
      <p:sp>
        <p:nvSpPr>
          <p:cNvPr id="3075" name="Rectangle 3"/>
          <p:cNvSpPr>
            <a:spLocks noGrp="1" noChangeArrowheads="1"/>
          </p:cNvSpPr>
          <p:nvPr>
            <p:ph type="body" idx="1"/>
          </p:nvPr>
        </p:nvSpPr>
        <p:spPr>
          <a:xfrm>
            <a:off x="457200" y="914400"/>
            <a:ext cx="8229600" cy="5638800"/>
          </a:xfrm>
        </p:spPr>
        <p:txBody>
          <a:bodyPr/>
          <a:lstStyle/>
          <a:p>
            <a:pPr>
              <a:spcAft>
                <a:spcPts val="3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This passage does NOT forbid …</a:t>
            </a:r>
          </a:p>
          <a:p>
            <a:pPr lvl="1">
              <a:spcAft>
                <a:spcPts val="0"/>
              </a:spcAft>
              <a:buFont typeface="Arial" panose="020B0604020202020204" pitchFamily="34" charset="0"/>
              <a:buChar char="•"/>
            </a:pPr>
            <a:r>
              <a:rPr lang="en-US" sz="2400" kern="0" dirty="0">
                <a:solidFill>
                  <a:schemeClr val="bg1"/>
                </a:solidFill>
                <a:ea typeface="Verdana" panose="020B0604030504040204" pitchFamily="34" charset="0"/>
                <a:cs typeface="Times New Roman" panose="02020603050405020304" pitchFamily="18" charset="0"/>
              </a:rPr>
              <a:t>Public prayer  </a:t>
            </a:r>
          </a:p>
          <a:p>
            <a:pPr lvl="1">
              <a:spcAft>
                <a:spcPts val="0"/>
              </a:spcAft>
              <a:buFont typeface="Arial" panose="020B0604020202020204" pitchFamily="34" charset="0"/>
              <a:buChar char="•"/>
            </a:pPr>
            <a:r>
              <a:rPr lang="en-US" sz="3100" kern="0" dirty="0">
                <a:solidFill>
                  <a:srgbClr val="CCECFF"/>
                </a:solidFill>
                <a:ea typeface="Verdana" panose="020B0604030504040204" pitchFamily="34" charset="0"/>
                <a:cs typeface="Times New Roman" panose="02020603050405020304" pitchFamily="18" charset="0"/>
              </a:rPr>
              <a:t>Praying in assemblies </a:t>
            </a:r>
          </a:p>
          <a:p>
            <a:pPr lvl="2">
              <a:spcAft>
                <a:spcPts val="6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1 Co.14:16-17</a:t>
            </a:r>
            <a:endParaRPr lang="en-US" sz="3100" kern="0" dirty="0">
              <a:solidFill>
                <a:schemeClr val="bg1"/>
              </a:solidFill>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Tree>
    <p:extLst>
      <p:ext uri="{BB962C8B-B14F-4D97-AF65-F5344CB8AC3E}">
        <p14:creationId xmlns:p14="http://schemas.microsoft.com/office/powerpoint/2010/main" val="2914496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Matthew 6:6</a:t>
            </a:r>
          </a:p>
        </p:txBody>
      </p:sp>
      <p:sp>
        <p:nvSpPr>
          <p:cNvPr id="3075" name="Rectangle 3"/>
          <p:cNvSpPr>
            <a:spLocks noGrp="1" noChangeArrowheads="1"/>
          </p:cNvSpPr>
          <p:nvPr>
            <p:ph type="body" idx="1"/>
          </p:nvPr>
        </p:nvSpPr>
        <p:spPr>
          <a:xfrm>
            <a:off x="457200" y="914400"/>
            <a:ext cx="8229600" cy="5638800"/>
          </a:xfrm>
        </p:spPr>
        <p:txBody>
          <a:bodyPr/>
          <a:lstStyle/>
          <a:p>
            <a:pPr>
              <a:spcAft>
                <a:spcPts val="3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This passage does NOT forbid …</a:t>
            </a:r>
          </a:p>
          <a:p>
            <a:pPr lvl="1">
              <a:spcAft>
                <a:spcPts val="0"/>
              </a:spcAft>
              <a:buFont typeface="Arial" panose="020B0604020202020204" pitchFamily="34" charset="0"/>
              <a:buChar char="•"/>
            </a:pPr>
            <a:r>
              <a:rPr lang="en-US" sz="2400" kern="0" dirty="0">
                <a:solidFill>
                  <a:schemeClr val="bg1"/>
                </a:solidFill>
                <a:ea typeface="Verdana" panose="020B0604030504040204" pitchFamily="34" charset="0"/>
                <a:cs typeface="Times New Roman" panose="02020603050405020304" pitchFamily="18" charset="0"/>
              </a:rPr>
              <a:t>Public prayer  </a:t>
            </a:r>
          </a:p>
          <a:p>
            <a:pPr lvl="1">
              <a:spcAft>
                <a:spcPts val="0"/>
              </a:spcAft>
              <a:buFont typeface="Arial" panose="020B0604020202020204" pitchFamily="34" charset="0"/>
              <a:buChar char="•"/>
            </a:pPr>
            <a:r>
              <a:rPr lang="en-US" sz="2400" kern="0" dirty="0">
                <a:solidFill>
                  <a:schemeClr val="bg1"/>
                </a:solidFill>
                <a:ea typeface="Verdana" panose="020B0604030504040204" pitchFamily="34" charset="0"/>
                <a:cs typeface="Times New Roman" panose="02020603050405020304" pitchFamily="18" charset="0"/>
              </a:rPr>
              <a:t>Praying in assemblies </a:t>
            </a:r>
          </a:p>
          <a:p>
            <a:pPr lvl="1">
              <a:spcAft>
                <a:spcPts val="300"/>
              </a:spcAft>
              <a:buFont typeface="Arial" panose="020B0604020202020204" pitchFamily="34" charset="0"/>
              <a:buChar char="•"/>
            </a:pPr>
            <a:r>
              <a:rPr lang="en-US" sz="3100" kern="0" dirty="0">
                <a:solidFill>
                  <a:srgbClr val="CCECFF"/>
                </a:solidFill>
                <a:ea typeface="Verdana" panose="020B0604030504040204" pitchFamily="34" charset="0"/>
                <a:cs typeface="Times New Roman" panose="02020603050405020304" pitchFamily="18" charset="0"/>
              </a:rPr>
              <a:t>Praying during work, travel, etc.</a:t>
            </a:r>
          </a:p>
          <a:p>
            <a:pPr lvl="2">
              <a:spcAft>
                <a:spcPts val="6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2 Sm.15:31</a:t>
            </a:r>
          </a:p>
          <a:p>
            <a:pPr lvl="2">
              <a:spcAft>
                <a:spcPts val="6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Neh.2:4</a:t>
            </a:r>
          </a:p>
          <a:p>
            <a:pPr lvl="2">
              <a:spcAft>
                <a:spcPts val="6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Mk.1:35, no closet; no door to shut</a:t>
            </a:r>
          </a:p>
          <a:p>
            <a:pPr lvl="2">
              <a:spcAft>
                <a:spcPts val="6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Mk.6:41, 46, mountain  </a:t>
            </a:r>
          </a:p>
        </p:txBody>
      </p:sp>
    </p:spTree>
    <p:extLst>
      <p:ext uri="{BB962C8B-B14F-4D97-AF65-F5344CB8AC3E}">
        <p14:creationId xmlns:p14="http://schemas.microsoft.com/office/powerpoint/2010/main" val="1562921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Matthew 6:6</a:t>
            </a:r>
          </a:p>
        </p:txBody>
      </p:sp>
      <p:sp>
        <p:nvSpPr>
          <p:cNvPr id="3075" name="Rectangle 3"/>
          <p:cNvSpPr>
            <a:spLocks noGrp="1" noChangeArrowheads="1"/>
          </p:cNvSpPr>
          <p:nvPr>
            <p:ph type="body" idx="1"/>
          </p:nvPr>
        </p:nvSpPr>
        <p:spPr>
          <a:xfrm>
            <a:off x="457200" y="914400"/>
            <a:ext cx="8229600" cy="5638800"/>
          </a:xfrm>
        </p:spPr>
        <p:txBody>
          <a:bodyPr/>
          <a:lstStyle/>
          <a:p>
            <a:pPr>
              <a:spcAft>
                <a:spcPts val="3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This passage </a:t>
            </a:r>
            <a:r>
              <a:rPr lang="en-US" sz="3100" i="1" dirty="0">
                <a:solidFill>
                  <a:schemeClr val="bg1"/>
                </a:solidFill>
                <a:ea typeface="Verdana" panose="020B0604030504040204" pitchFamily="34" charset="0"/>
                <a:cs typeface="Times New Roman" panose="02020603050405020304" pitchFamily="18" charset="0"/>
              </a:rPr>
              <a:t>does </a:t>
            </a:r>
            <a:r>
              <a:rPr lang="en-US" sz="3100" dirty="0">
                <a:solidFill>
                  <a:schemeClr val="bg1"/>
                </a:solidFill>
                <a:ea typeface="Verdana" panose="020B0604030504040204" pitchFamily="34" charset="0"/>
                <a:cs typeface="Times New Roman" panose="02020603050405020304" pitchFamily="18" charset="0"/>
              </a:rPr>
              <a:t>warn against …</a:t>
            </a:r>
          </a:p>
          <a:p>
            <a:pPr marL="457200" lvl="1" indent="0">
              <a:spcAft>
                <a:spcPts val="300"/>
              </a:spcAft>
              <a:buNone/>
            </a:pPr>
            <a:r>
              <a:rPr lang="en-US" sz="2400" dirty="0">
                <a:solidFill>
                  <a:schemeClr val="bg1"/>
                </a:solidFill>
                <a:ea typeface="Verdana" panose="020B0604030504040204" pitchFamily="34" charset="0"/>
                <a:cs typeface="Times New Roman" panose="02020603050405020304" pitchFamily="18" charset="0"/>
              </a:rPr>
              <a:t>1. </a:t>
            </a:r>
            <a:r>
              <a:rPr lang="en-US" sz="3100" dirty="0">
                <a:solidFill>
                  <a:srgbClr val="CCFFCC"/>
                </a:solidFill>
                <a:ea typeface="Verdana" panose="020B0604030504040204" pitchFamily="34" charset="0"/>
                <a:cs typeface="Times New Roman" panose="02020603050405020304" pitchFamily="18" charset="0"/>
              </a:rPr>
              <a:t>Insincerity in prayer.   </a:t>
            </a:r>
            <a:r>
              <a:rPr lang="en-US" sz="3000" dirty="0">
                <a:solidFill>
                  <a:schemeClr val="bg1"/>
                </a:solidFill>
                <a:ea typeface="Verdana" panose="020B0604030504040204" pitchFamily="34" charset="0"/>
                <a:cs typeface="Times New Roman" panose="02020603050405020304" pitchFamily="18" charset="0"/>
              </a:rPr>
              <a:t>“</a:t>
            </a:r>
            <a:r>
              <a:rPr lang="en-US" sz="3000" i="1" u="sng" dirty="0">
                <a:solidFill>
                  <a:schemeClr val="bg1"/>
                </a:solidFill>
                <a:ea typeface="Verdana" panose="020B0604030504040204" pitchFamily="34" charset="0"/>
                <a:cs typeface="Times New Roman" panose="02020603050405020304" pitchFamily="18" charset="0"/>
              </a:rPr>
              <a:t>But you</a:t>
            </a:r>
            <a:r>
              <a:rPr lang="en-US" sz="3000" dirty="0">
                <a:solidFill>
                  <a:schemeClr val="bg1"/>
                </a:solidFill>
                <a:ea typeface="Verdana" panose="020B0604030504040204" pitchFamily="34" charset="0"/>
                <a:cs typeface="Times New Roman" panose="02020603050405020304" pitchFamily="18" charset="0"/>
              </a:rPr>
              <a:t>…”</a:t>
            </a:r>
          </a:p>
          <a:p>
            <a:pPr lvl="2">
              <a:spcAft>
                <a:spcPts val="300"/>
              </a:spcAft>
              <a:buFont typeface="Wingdings" panose="05000000000000000000" pitchFamily="2" charset="2"/>
              <a:buChar char="§"/>
            </a:pPr>
            <a:r>
              <a:rPr lang="en-US" sz="3100" dirty="0">
                <a:solidFill>
                  <a:schemeClr val="bg1"/>
                </a:solidFill>
                <a:ea typeface="Verdana" panose="020B0604030504040204" pitchFamily="34" charset="0"/>
                <a:cs typeface="Times New Roman" panose="02020603050405020304" pitchFamily="18" charset="0"/>
              </a:rPr>
              <a:t>Contrasts disciples and hypocrites </a:t>
            </a:r>
            <a:r>
              <a:rPr lang="en-US" sz="3000" dirty="0">
                <a:solidFill>
                  <a:schemeClr val="bg1"/>
                </a:solidFill>
                <a:ea typeface="Verdana" panose="020B0604030504040204" pitchFamily="34" charset="0"/>
                <a:cs typeface="Times New Roman" panose="02020603050405020304" pitchFamily="18" charset="0"/>
              </a:rPr>
              <a:t>(1-5)</a:t>
            </a:r>
          </a:p>
          <a:p>
            <a:pPr lvl="2">
              <a:spcAft>
                <a:spcPts val="300"/>
              </a:spcAft>
              <a:buFont typeface="Wingdings" panose="05000000000000000000" pitchFamily="2" charset="2"/>
              <a:buChar char="§"/>
            </a:pPr>
            <a:r>
              <a:rPr lang="en-US" sz="3100" dirty="0">
                <a:solidFill>
                  <a:schemeClr val="bg1"/>
                </a:solidFill>
                <a:ea typeface="Verdana" panose="020B0604030504040204" pitchFamily="34" charset="0"/>
                <a:cs typeface="Times New Roman" panose="02020603050405020304" pitchFamily="18" charset="0"/>
              </a:rPr>
              <a:t>Pharisee frames flowery sentences to impress listeners</a:t>
            </a:r>
          </a:p>
          <a:p>
            <a:pPr lvl="2">
              <a:spcAft>
                <a:spcPts val="300"/>
              </a:spcAft>
              <a:buFont typeface="Wingdings" panose="05000000000000000000" pitchFamily="2" charset="2"/>
              <a:buChar char="§"/>
            </a:pPr>
            <a:r>
              <a:rPr lang="en-US" sz="3100" dirty="0">
                <a:solidFill>
                  <a:schemeClr val="bg1"/>
                </a:solidFill>
                <a:ea typeface="Verdana" panose="020B0604030504040204" pitchFamily="34" charset="0"/>
                <a:cs typeface="Times New Roman" panose="02020603050405020304" pitchFamily="18" charset="0"/>
              </a:rPr>
              <a:t>Humble disciple pours out his heart in sincere praise…   Cf. </a:t>
            </a:r>
            <a:r>
              <a:rPr lang="en-US" sz="3000" dirty="0">
                <a:solidFill>
                  <a:schemeClr val="bg1"/>
                </a:solidFill>
                <a:ea typeface="Verdana" panose="020B0604030504040204" pitchFamily="34" charset="0"/>
                <a:cs typeface="Times New Roman" panose="02020603050405020304" pitchFamily="18" charset="0"/>
              </a:rPr>
              <a:t>Lk.18</a:t>
            </a:r>
          </a:p>
          <a:p>
            <a:pPr>
              <a:spcAft>
                <a:spcPts val="0"/>
              </a:spcAft>
            </a:pPr>
            <a:endParaRPr lang="en-US" altLang="en-US" dirty="0">
              <a:solidFill>
                <a:schemeClr val="bg1"/>
              </a:solidFill>
            </a:endParaRPr>
          </a:p>
        </p:txBody>
      </p:sp>
    </p:spTree>
    <p:extLst>
      <p:ext uri="{BB962C8B-B14F-4D97-AF65-F5344CB8AC3E}">
        <p14:creationId xmlns:p14="http://schemas.microsoft.com/office/powerpoint/2010/main" val="1263749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Matthew 6:6</a:t>
            </a:r>
          </a:p>
        </p:txBody>
      </p:sp>
      <p:sp>
        <p:nvSpPr>
          <p:cNvPr id="3075" name="Rectangle 3"/>
          <p:cNvSpPr>
            <a:spLocks noGrp="1" noChangeArrowheads="1"/>
          </p:cNvSpPr>
          <p:nvPr>
            <p:ph type="body" idx="1"/>
          </p:nvPr>
        </p:nvSpPr>
        <p:spPr>
          <a:xfrm>
            <a:off x="457200" y="914400"/>
            <a:ext cx="8229600" cy="5638800"/>
          </a:xfrm>
        </p:spPr>
        <p:txBody>
          <a:bodyPr/>
          <a:lstStyle/>
          <a:p>
            <a:pPr>
              <a:spcAft>
                <a:spcPts val="3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This passage </a:t>
            </a:r>
            <a:r>
              <a:rPr lang="en-US" sz="3100" i="1" dirty="0">
                <a:solidFill>
                  <a:schemeClr val="bg1"/>
                </a:solidFill>
                <a:ea typeface="Verdana" panose="020B0604030504040204" pitchFamily="34" charset="0"/>
                <a:cs typeface="Times New Roman" panose="02020603050405020304" pitchFamily="18" charset="0"/>
              </a:rPr>
              <a:t>does </a:t>
            </a:r>
            <a:r>
              <a:rPr lang="en-US" sz="3100" dirty="0">
                <a:solidFill>
                  <a:schemeClr val="bg1"/>
                </a:solidFill>
                <a:ea typeface="Verdana" panose="020B0604030504040204" pitchFamily="34" charset="0"/>
                <a:cs typeface="Times New Roman" panose="02020603050405020304" pitchFamily="18" charset="0"/>
              </a:rPr>
              <a:t>warn against …</a:t>
            </a:r>
          </a:p>
          <a:p>
            <a:pPr marL="457200" lvl="1" indent="0">
              <a:spcAft>
                <a:spcPts val="300"/>
              </a:spcAft>
              <a:buNone/>
            </a:pPr>
            <a:r>
              <a:rPr lang="en-US" sz="2400" dirty="0">
                <a:solidFill>
                  <a:schemeClr val="bg1"/>
                </a:solidFill>
                <a:ea typeface="Verdana" panose="020B0604030504040204" pitchFamily="34" charset="0"/>
                <a:cs typeface="Times New Roman" panose="02020603050405020304" pitchFamily="18" charset="0"/>
              </a:rPr>
              <a:t>1. </a:t>
            </a:r>
            <a:r>
              <a:rPr lang="en-US" sz="2400" dirty="0">
                <a:solidFill>
                  <a:srgbClr val="CCFFCC"/>
                </a:solidFill>
                <a:ea typeface="Verdana" panose="020B0604030504040204" pitchFamily="34" charset="0"/>
                <a:cs typeface="Times New Roman" panose="02020603050405020304" pitchFamily="18" charset="0"/>
              </a:rPr>
              <a:t>Insincerity in prayer.  </a:t>
            </a:r>
            <a:r>
              <a:rPr lang="en-US" sz="2400" dirty="0">
                <a:solidFill>
                  <a:schemeClr val="bg1"/>
                </a:solidFill>
                <a:ea typeface="Verdana" panose="020B0604030504040204" pitchFamily="34" charset="0"/>
                <a:cs typeface="Times New Roman" panose="02020603050405020304" pitchFamily="18" charset="0"/>
              </a:rPr>
              <a:t>“But you…”</a:t>
            </a:r>
          </a:p>
          <a:p>
            <a:pPr marL="457200" lvl="1" indent="0">
              <a:spcAft>
                <a:spcPts val="300"/>
              </a:spcAft>
              <a:buNone/>
            </a:pPr>
            <a:r>
              <a:rPr lang="en-US" sz="2400" dirty="0">
                <a:solidFill>
                  <a:schemeClr val="bg1"/>
                </a:solidFill>
                <a:ea typeface="Verdana" panose="020B0604030504040204" pitchFamily="34" charset="0"/>
                <a:cs typeface="Times New Roman" panose="02020603050405020304" pitchFamily="18" charset="0"/>
              </a:rPr>
              <a:t>2. </a:t>
            </a:r>
            <a:r>
              <a:rPr lang="en-US" sz="3100" dirty="0">
                <a:solidFill>
                  <a:srgbClr val="CCFFCC"/>
                </a:solidFill>
                <a:ea typeface="Verdana" panose="020B0604030504040204" pitchFamily="34" charset="0"/>
                <a:cs typeface="Times New Roman" panose="02020603050405020304" pitchFamily="18" charset="0"/>
              </a:rPr>
              <a:t>Irregularity in prayer.  </a:t>
            </a:r>
            <a:r>
              <a:rPr lang="en-US" sz="3000" dirty="0">
                <a:solidFill>
                  <a:schemeClr val="bg1"/>
                </a:solidFill>
                <a:ea typeface="Verdana" panose="020B0604030504040204" pitchFamily="34" charset="0"/>
                <a:cs typeface="Times New Roman" panose="02020603050405020304" pitchFamily="18" charset="0"/>
              </a:rPr>
              <a:t>“</a:t>
            </a:r>
            <a:r>
              <a:rPr lang="en-US" sz="3000" i="1" u="sng" dirty="0">
                <a:solidFill>
                  <a:schemeClr val="bg1"/>
                </a:solidFill>
                <a:ea typeface="Verdana" panose="020B0604030504040204" pitchFamily="34" charset="0"/>
                <a:cs typeface="Times New Roman" panose="02020603050405020304" pitchFamily="18" charset="0"/>
              </a:rPr>
              <a:t>Whenever</a:t>
            </a:r>
            <a:r>
              <a:rPr lang="en-US" sz="3000" dirty="0">
                <a:solidFill>
                  <a:schemeClr val="bg1"/>
                </a:solidFill>
                <a:ea typeface="Verdana" panose="020B0604030504040204" pitchFamily="34" charset="0"/>
                <a:cs typeface="Times New Roman" panose="02020603050405020304" pitchFamily="18" charset="0"/>
              </a:rPr>
              <a:t>…”</a:t>
            </a:r>
          </a:p>
          <a:p>
            <a:pPr lvl="2">
              <a:spcAft>
                <a:spcPts val="300"/>
              </a:spcAft>
              <a:buFont typeface="Wingdings" panose="05000000000000000000" pitchFamily="2" charset="2"/>
              <a:buChar char="§"/>
            </a:pPr>
            <a:r>
              <a:rPr lang="en-US" sz="3100" dirty="0">
                <a:solidFill>
                  <a:schemeClr val="bg1"/>
                </a:solidFill>
                <a:ea typeface="Verdana" panose="020B0604030504040204" pitchFamily="34" charset="0"/>
                <a:cs typeface="Times New Roman" panose="02020603050405020304" pitchFamily="18" charset="0"/>
              </a:rPr>
              <a:t>Ph.4:6-7</a:t>
            </a:r>
          </a:p>
          <a:p>
            <a:pPr lvl="2">
              <a:spcAft>
                <a:spcPts val="300"/>
              </a:spcAft>
              <a:buFont typeface="Wingdings" panose="05000000000000000000" pitchFamily="2" charset="2"/>
              <a:buChar char="§"/>
            </a:pPr>
            <a:r>
              <a:rPr lang="en-US" sz="3100" dirty="0">
                <a:solidFill>
                  <a:srgbClr val="CCFFFF"/>
                </a:solidFill>
                <a:ea typeface="Verdana" panose="020B0604030504040204" pitchFamily="34" charset="0"/>
                <a:cs typeface="Times New Roman" panose="02020603050405020304" pitchFamily="18" charset="0"/>
              </a:rPr>
              <a:t>Nothing</a:t>
            </a:r>
            <a:r>
              <a:rPr lang="en-US" sz="3100" dirty="0">
                <a:solidFill>
                  <a:schemeClr val="bg1"/>
                </a:solidFill>
                <a:ea typeface="Verdana" panose="020B0604030504040204" pitchFamily="34" charset="0"/>
                <a:cs typeface="Times New Roman" panose="02020603050405020304" pitchFamily="18" charset="0"/>
              </a:rPr>
              <a:t> – anxiety is sign of unbelief </a:t>
            </a:r>
          </a:p>
          <a:p>
            <a:pPr lvl="2">
              <a:spcAft>
                <a:spcPts val="300"/>
              </a:spcAft>
              <a:buFont typeface="Wingdings" panose="05000000000000000000" pitchFamily="2" charset="2"/>
              <a:buChar char="§"/>
            </a:pPr>
            <a:r>
              <a:rPr lang="en-US" sz="3100" dirty="0">
                <a:solidFill>
                  <a:srgbClr val="CCFFFF"/>
                </a:solidFill>
                <a:ea typeface="Verdana" panose="020B0604030504040204" pitchFamily="34" charset="0"/>
                <a:cs typeface="Times New Roman" panose="02020603050405020304" pitchFamily="18" charset="0"/>
              </a:rPr>
              <a:t>Everything</a:t>
            </a:r>
            <a:r>
              <a:rPr lang="en-US" sz="3100" dirty="0">
                <a:solidFill>
                  <a:schemeClr val="bg1"/>
                </a:solidFill>
                <a:ea typeface="Verdana" panose="020B0604030504040204" pitchFamily="34" charset="0"/>
                <a:cs typeface="Times New Roman" panose="02020603050405020304" pitchFamily="18" charset="0"/>
              </a:rPr>
              <a:t>… pray with thanksgiving  </a:t>
            </a:r>
          </a:p>
          <a:p>
            <a:pPr lvl="3">
              <a:spcAft>
                <a:spcPts val="300"/>
              </a:spcAft>
              <a:buFont typeface="Wingdings" panose="05000000000000000000" pitchFamily="2" charset="2"/>
              <a:buChar char="§"/>
            </a:pPr>
            <a:r>
              <a:rPr lang="en-US" sz="3100" dirty="0">
                <a:solidFill>
                  <a:schemeClr val="bg1"/>
                </a:solidFill>
                <a:ea typeface="Verdana" panose="020B0604030504040204" pitchFamily="34" charset="0"/>
                <a:cs typeface="Times New Roman" panose="02020603050405020304" pitchFamily="18" charset="0"/>
              </a:rPr>
              <a:t>Ep.5:20</a:t>
            </a:r>
            <a:endParaRPr lang="en-US" altLang="en-US" dirty="0">
              <a:solidFill>
                <a:schemeClr val="bg1"/>
              </a:solidFill>
            </a:endParaRPr>
          </a:p>
        </p:txBody>
      </p:sp>
    </p:spTree>
    <p:extLst>
      <p:ext uri="{BB962C8B-B14F-4D97-AF65-F5344CB8AC3E}">
        <p14:creationId xmlns:p14="http://schemas.microsoft.com/office/powerpoint/2010/main" val="4245215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Matthew 6:6</a:t>
            </a:r>
          </a:p>
        </p:txBody>
      </p:sp>
      <p:sp>
        <p:nvSpPr>
          <p:cNvPr id="3075" name="Rectangle 3"/>
          <p:cNvSpPr>
            <a:spLocks noGrp="1" noChangeArrowheads="1"/>
          </p:cNvSpPr>
          <p:nvPr>
            <p:ph type="body" idx="1"/>
          </p:nvPr>
        </p:nvSpPr>
        <p:spPr>
          <a:xfrm>
            <a:off x="457200" y="914400"/>
            <a:ext cx="8229600" cy="5638800"/>
          </a:xfrm>
        </p:spPr>
        <p:txBody>
          <a:bodyPr/>
          <a:lstStyle/>
          <a:p>
            <a:pPr>
              <a:spcAft>
                <a:spcPts val="3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This passage </a:t>
            </a:r>
            <a:r>
              <a:rPr lang="en-US" sz="3100" i="1" dirty="0">
                <a:solidFill>
                  <a:schemeClr val="bg1"/>
                </a:solidFill>
                <a:ea typeface="Verdana" panose="020B0604030504040204" pitchFamily="34" charset="0"/>
                <a:cs typeface="Times New Roman" panose="02020603050405020304" pitchFamily="18" charset="0"/>
              </a:rPr>
              <a:t>does </a:t>
            </a:r>
            <a:r>
              <a:rPr lang="en-US" sz="3100" dirty="0">
                <a:solidFill>
                  <a:schemeClr val="bg1"/>
                </a:solidFill>
                <a:ea typeface="Verdana" panose="020B0604030504040204" pitchFamily="34" charset="0"/>
                <a:cs typeface="Times New Roman" panose="02020603050405020304" pitchFamily="18" charset="0"/>
              </a:rPr>
              <a:t>warn against …</a:t>
            </a:r>
          </a:p>
          <a:p>
            <a:pPr marL="457200" lvl="1" indent="0">
              <a:spcAft>
                <a:spcPts val="300"/>
              </a:spcAft>
              <a:buNone/>
            </a:pPr>
            <a:r>
              <a:rPr lang="en-US" sz="2400" dirty="0">
                <a:solidFill>
                  <a:schemeClr val="bg1"/>
                </a:solidFill>
                <a:ea typeface="Verdana" panose="020B0604030504040204" pitchFamily="34" charset="0"/>
                <a:cs typeface="Times New Roman" panose="02020603050405020304" pitchFamily="18" charset="0"/>
              </a:rPr>
              <a:t>1. </a:t>
            </a:r>
            <a:r>
              <a:rPr lang="en-US" sz="2400" dirty="0">
                <a:solidFill>
                  <a:srgbClr val="CCFFCC"/>
                </a:solidFill>
                <a:ea typeface="Verdana" panose="020B0604030504040204" pitchFamily="34" charset="0"/>
                <a:cs typeface="Times New Roman" panose="02020603050405020304" pitchFamily="18" charset="0"/>
              </a:rPr>
              <a:t>Insincerity in prayer.  </a:t>
            </a:r>
            <a:r>
              <a:rPr lang="en-US" sz="2400" dirty="0">
                <a:solidFill>
                  <a:schemeClr val="bg1"/>
                </a:solidFill>
                <a:ea typeface="Verdana" panose="020B0604030504040204" pitchFamily="34" charset="0"/>
                <a:cs typeface="Times New Roman" panose="02020603050405020304" pitchFamily="18" charset="0"/>
              </a:rPr>
              <a:t>“But you…”</a:t>
            </a:r>
          </a:p>
          <a:p>
            <a:pPr marL="457200" lvl="1" indent="0">
              <a:spcAft>
                <a:spcPts val="300"/>
              </a:spcAft>
              <a:buNone/>
            </a:pPr>
            <a:r>
              <a:rPr lang="en-US" sz="2400" dirty="0">
                <a:solidFill>
                  <a:schemeClr val="bg1"/>
                </a:solidFill>
                <a:ea typeface="Verdana" panose="020B0604030504040204" pitchFamily="34" charset="0"/>
                <a:cs typeface="Times New Roman" panose="02020603050405020304" pitchFamily="18" charset="0"/>
              </a:rPr>
              <a:t>2. </a:t>
            </a:r>
            <a:r>
              <a:rPr lang="en-US" sz="2400" dirty="0">
                <a:solidFill>
                  <a:srgbClr val="CCFFCC"/>
                </a:solidFill>
                <a:ea typeface="Verdana" panose="020B0604030504040204" pitchFamily="34" charset="0"/>
                <a:cs typeface="Times New Roman" panose="02020603050405020304" pitchFamily="18" charset="0"/>
              </a:rPr>
              <a:t>Irregularity in prayer.  </a:t>
            </a:r>
            <a:r>
              <a:rPr lang="en-US" sz="2400" dirty="0">
                <a:solidFill>
                  <a:schemeClr val="bg1"/>
                </a:solidFill>
                <a:ea typeface="Verdana" panose="020B0604030504040204" pitchFamily="34" charset="0"/>
                <a:cs typeface="Times New Roman" panose="02020603050405020304" pitchFamily="18" charset="0"/>
              </a:rPr>
              <a:t>“Whenever…”</a:t>
            </a:r>
          </a:p>
          <a:p>
            <a:pPr marL="457200" lvl="1" indent="0">
              <a:spcAft>
                <a:spcPts val="0"/>
              </a:spcAft>
              <a:buNone/>
            </a:pPr>
            <a:r>
              <a:rPr lang="en-US" sz="2400" dirty="0">
                <a:solidFill>
                  <a:schemeClr val="bg1"/>
                </a:solidFill>
                <a:ea typeface="Verdana" panose="020B0604030504040204" pitchFamily="34" charset="0"/>
                <a:cs typeface="Times New Roman" panose="02020603050405020304" pitchFamily="18" charset="0"/>
              </a:rPr>
              <a:t>3. </a:t>
            </a:r>
            <a:r>
              <a:rPr lang="en-US" sz="3100" dirty="0">
                <a:solidFill>
                  <a:srgbClr val="CCFFCC"/>
                </a:solidFill>
                <a:ea typeface="Verdana" panose="020B0604030504040204" pitchFamily="34" charset="0"/>
                <a:cs typeface="Times New Roman" panose="02020603050405020304" pitchFamily="18" charset="0"/>
              </a:rPr>
              <a:t>Interferences and interruptions.  </a:t>
            </a:r>
            <a:r>
              <a:rPr lang="en-US" sz="3000" dirty="0">
                <a:solidFill>
                  <a:schemeClr val="bg1"/>
                </a:solidFill>
                <a:ea typeface="Verdana" panose="020B0604030504040204" pitchFamily="34" charset="0"/>
                <a:cs typeface="Times New Roman" panose="02020603050405020304" pitchFamily="18" charset="0"/>
              </a:rPr>
              <a:t>“</a:t>
            </a:r>
            <a:r>
              <a:rPr lang="en-US" sz="3000" i="1" u="sng" dirty="0">
                <a:solidFill>
                  <a:schemeClr val="bg1"/>
                </a:solidFill>
                <a:ea typeface="Verdana" panose="020B0604030504040204" pitchFamily="34" charset="0"/>
                <a:cs typeface="Times New Roman" panose="02020603050405020304" pitchFamily="18" charset="0"/>
              </a:rPr>
              <a:t>Pray</a:t>
            </a:r>
            <a:r>
              <a:rPr lang="en-US" sz="3000" dirty="0">
                <a:solidFill>
                  <a:schemeClr val="bg1"/>
                </a:solidFill>
                <a:ea typeface="Verdana" panose="020B0604030504040204" pitchFamily="34" charset="0"/>
                <a:cs typeface="Times New Roman" panose="02020603050405020304" pitchFamily="18" charset="0"/>
              </a:rPr>
              <a:t>…”</a:t>
            </a:r>
          </a:p>
          <a:p>
            <a:pPr lvl="2">
              <a:spcAft>
                <a:spcPts val="0"/>
              </a:spcAft>
              <a:buFont typeface="Wingdings" panose="05000000000000000000" pitchFamily="2" charset="2"/>
              <a:buChar char="§"/>
            </a:pPr>
            <a:r>
              <a:rPr lang="en-US" sz="3000" dirty="0">
                <a:solidFill>
                  <a:schemeClr val="bg1"/>
                </a:solidFill>
                <a:ea typeface="Verdana" panose="020B0604030504040204" pitchFamily="34" charset="0"/>
                <a:cs typeface="Times New Roman" panose="02020603050405020304" pitchFamily="18" charset="0"/>
              </a:rPr>
              <a:t>Minds get distracted.</a:t>
            </a:r>
          </a:p>
          <a:p>
            <a:pPr lvl="2">
              <a:spcAft>
                <a:spcPts val="300"/>
              </a:spcAft>
              <a:buFont typeface="Wingdings" panose="05000000000000000000" pitchFamily="2" charset="2"/>
              <a:buChar char="§"/>
            </a:pPr>
            <a:r>
              <a:rPr lang="en-US" sz="3000" dirty="0">
                <a:solidFill>
                  <a:schemeClr val="bg1"/>
                </a:solidFill>
                <a:ea typeface="Verdana" panose="020B0604030504040204" pitchFamily="34" charset="0"/>
                <a:cs typeface="Times New Roman" panose="02020603050405020304" pitchFamily="18" charset="0"/>
              </a:rPr>
              <a:t>Praying during work </a:t>
            </a:r>
            <a:r>
              <a:rPr lang="en-US" sz="3000" dirty="0">
                <a:solidFill>
                  <a:schemeClr val="bg1"/>
                </a:solidFill>
              </a:rPr>
              <a:t>and travel cannot substitute for quiet time alone with God without distractions.  </a:t>
            </a:r>
          </a:p>
          <a:p>
            <a:pPr lvl="2">
              <a:spcAft>
                <a:spcPts val="300"/>
              </a:spcAft>
              <a:buFont typeface="Wingdings" panose="05000000000000000000" pitchFamily="2" charset="2"/>
              <a:buChar char="§"/>
            </a:pPr>
            <a:r>
              <a:rPr lang="en-US" sz="3000" dirty="0">
                <a:solidFill>
                  <a:schemeClr val="bg1"/>
                </a:solidFill>
              </a:rPr>
              <a:t>If Jesus needed it, we do too.   Mk.1.</a:t>
            </a:r>
          </a:p>
          <a:p>
            <a:pPr lvl="2">
              <a:spcAft>
                <a:spcPts val="300"/>
              </a:spcAft>
              <a:buFont typeface="Wingdings" panose="05000000000000000000" pitchFamily="2" charset="2"/>
              <a:buChar char="§"/>
            </a:pPr>
            <a:endParaRPr lang="en-US" sz="3100" dirty="0">
              <a:solidFill>
                <a:schemeClr val="bg1"/>
              </a:solidFill>
              <a:ea typeface="Verdana" panose="020B0604030504040204" pitchFamily="34" charset="0"/>
              <a:cs typeface="Times New Roman" panose="02020603050405020304" pitchFamily="18" charset="0"/>
            </a:endParaRPr>
          </a:p>
          <a:p>
            <a:pPr>
              <a:spcAft>
                <a:spcPts val="0"/>
              </a:spcAft>
            </a:pPr>
            <a:endParaRPr lang="en-US" altLang="en-US" dirty="0">
              <a:solidFill>
                <a:schemeClr val="bg1"/>
              </a:solidFill>
            </a:endParaRPr>
          </a:p>
        </p:txBody>
      </p:sp>
    </p:spTree>
    <p:extLst>
      <p:ext uri="{BB962C8B-B14F-4D97-AF65-F5344CB8AC3E}">
        <p14:creationId xmlns:p14="http://schemas.microsoft.com/office/powerpoint/2010/main" val="2353021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009650" y="533400"/>
            <a:ext cx="7124700"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The door that shuts the Lord in</a:t>
            </a:r>
            <a:endParaRPr kumimoji="0" lang="en-US" sz="20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3" name="Rounded Rectangle 3">
            <a:extLst>
              <a:ext uri="{FF2B5EF4-FFF2-40B4-BE49-F238E27FC236}">
                <a16:creationId xmlns:a16="http://schemas.microsoft.com/office/drawing/2014/main" id="{5E4D6947-71C7-4DEB-B735-23F46E09D52D}"/>
              </a:ext>
            </a:extLst>
          </p:cNvPr>
          <p:cNvSpPr/>
          <p:nvPr/>
        </p:nvSpPr>
        <p:spPr bwMode="auto">
          <a:xfrm>
            <a:off x="1018308" y="1295400"/>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The door that shuts the</a:t>
            </a:r>
            <a:b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b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Lord out – indifference</a:t>
            </a:r>
            <a:endParaRPr kumimoji="0" lang="en-US" sz="32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97313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295400"/>
          </a:xfrm>
        </p:spPr>
        <p:txBody>
          <a:bodyPr/>
          <a:lstStyle/>
          <a:p>
            <a:r>
              <a:rPr lang="en-US" altLang="en-US" sz="3600" dirty="0">
                <a:solidFill>
                  <a:schemeClr val="bg1"/>
                </a:solidFill>
              </a:rPr>
              <a:t>Rv.3:20, </a:t>
            </a:r>
            <a:r>
              <a:rPr lang="en-US" altLang="en-US" sz="3600" dirty="0">
                <a:solidFill>
                  <a:srgbClr val="FFFF00"/>
                </a:solidFill>
              </a:rPr>
              <a:t>amazing picture</a:t>
            </a:r>
          </a:p>
        </p:txBody>
      </p:sp>
      <p:sp>
        <p:nvSpPr>
          <p:cNvPr id="3075" name="Rectangle 3"/>
          <p:cNvSpPr>
            <a:spLocks noGrp="1" noChangeArrowheads="1"/>
          </p:cNvSpPr>
          <p:nvPr>
            <p:ph type="body" idx="1"/>
          </p:nvPr>
        </p:nvSpPr>
        <p:spPr>
          <a:xfrm>
            <a:off x="457200" y="1143000"/>
            <a:ext cx="8229600" cy="5257800"/>
          </a:xfrm>
        </p:spPr>
        <p:txBody>
          <a:bodyPr/>
          <a:lstStyle/>
          <a:p>
            <a:pPr>
              <a:spcAft>
                <a:spcPts val="4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Rv.1:13-17</a:t>
            </a:r>
          </a:p>
          <a:p>
            <a:pPr>
              <a:spcAft>
                <a:spcPts val="400"/>
              </a:spcAft>
              <a:buFont typeface="Arial" panose="020B0604020202020204" pitchFamily="34" charset="0"/>
              <a:buChar char="•"/>
            </a:pPr>
            <a:r>
              <a:rPr lang="en-US" altLang="en-US" sz="3100" dirty="0">
                <a:solidFill>
                  <a:schemeClr val="bg1"/>
                </a:solidFill>
                <a:ea typeface="Verdana" panose="020B0604030504040204" pitchFamily="34" charset="0"/>
                <a:cs typeface="Times New Roman" panose="02020603050405020304" pitchFamily="18" charset="0"/>
              </a:rPr>
              <a:t>Jesus could ‘crash’ through any door.  </a:t>
            </a:r>
            <a:r>
              <a:rPr lang="en-US" altLang="en-US" sz="3000" dirty="0">
                <a:solidFill>
                  <a:schemeClr val="bg1"/>
                </a:solidFill>
                <a:ea typeface="Verdana" panose="020B0604030504040204" pitchFamily="34" charset="0"/>
                <a:cs typeface="Times New Roman" panose="02020603050405020304" pitchFamily="18" charset="0"/>
              </a:rPr>
              <a:t>(Jn.20:19)</a:t>
            </a:r>
          </a:p>
          <a:p>
            <a:pPr>
              <a:spcAft>
                <a:spcPts val="400"/>
              </a:spcAft>
              <a:buFont typeface="Arial" panose="020B0604020202020204" pitchFamily="34" charset="0"/>
              <a:buChar char="•"/>
            </a:pPr>
            <a:r>
              <a:rPr lang="en-US" altLang="en-US" sz="3100" dirty="0">
                <a:solidFill>
                  <a:schemeClr val="bg1"/>
                </a:solidFill>
                <a:ea typeface="Verdana" panose="020B0604030504040204" pitchFamily="34" charset="0"/>
                <a:cs typeface="Times New Roman" panose="02020603050405020304" pitchFamily="18" charset="0"/>
              </a:rPr>
              <a:t>Rv.3:20 – Jesus never enters or remains where He is not welcome.  </a:t>
            </a:r>
            <a:endParaRPr lang="en-US" altLang="en-US" dirty="0">
              <a:solidFill>
                <a:schemeClr val="bg1"/>
              </a:solidFill>
            </a:endParaRPr>
          </a:p>
        </p:txBody>
      </p:sp>
    </p:spTree>
    <p:extLst>
      <p:ext uri="{BB962C8B-B14F-4D97-AF65-F5344CB8AC3E}">
        <p14:creationId xmlns:p14="http://schemas.microsoft.com/office/powerpoint/2010/main" val="1282961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295400"/>
          </a:xfrm>
        </p:spPr>
        <p:txBody>
          <a:bodyPr/>
          <a:lstStyle/>
          <a:p>
            <a:r>
              <a:rPr lang="en-US" altLang="en-US" sz="3600" dirty="0">
                <a:solidFill>
                  <a:schemeClr val="bg1"/>
                </a:solidFill>
              </a:rPr>
              <a:t>Rv.3:20, </a:t>
            </a:r>
            <a:r>
              <a:rPr lang="en-US" altLang="en-US" sz="3600" dirty="0">
                <a:solidFill>
                  <a:srgbClr val="FFFF00"/>
                </a:solidFill>
              </a:rPr>
              <a:t>amazing love</a:t>
            </a:r>
          </a:p>
        </p:txBody>
      </p:sp>
      <p:sp>
        <p:nvSpPr>
          <p:cNvPr id="3075" name="Rectangle 3"/>
          <p:cNvSpPr>
            <a:spLocks noGrp="1" noChangeArrowheads="1"/>
          </p:cNvSpPr>
          <p:nvPr>
            <p:ph type="body" idx="1"/>
          </p:nvPr>
        </p:nvSpPr>
        <p:spPr>
          <a:xfrm>
            <a:off x="457200" y="1219200"/>
            <a:ext cx="8229600" cy="5257800"/>
          </a:xfrm>
        </p:spPr>
        <p:txBody>
          <a:bodyPr/>
          <a:lstStyle/>
          <a:p>
            <a:pPr>
              <a:spcAft>
                <a:spcPts val="600"/>
              </a:spcAft>
              <a:buFont typeface="Arial" panose="020B0604020202020204" pitchFamily="34" charset="0"/>
              <a:buChar char="•"/>
            </a:pPr>
            <a:r>
              <a:rPr lang="en-US" altLang="en-US" sz="3100" dirty="0">
                <a:solidFill>
                  <a:schemeClr val="bg1"/>
                </a:solidFill>
                <a:ea typeface="Verdana" panose="020B0604030504040204" pitchFamily="34" charset="0"/>
                <a:cs typeface="Times New Roman" panose="02020603050405020304" pitchFamily="18" charset="0"/>
              </a:rPr>
              <a:t>He does not wait from afar for us to come to Him; He stands at the door and knocks.</a:t>
            </a:r>
          </a:p>
          <a:p>
            <a:pPr>
              <a:spcAft>
                <a:spcPts val="400"/>
              </a:spcAft>
              <a:buFont typeface="Arial" panose="020B0604020202020204" pitchFamily="34" charset="0"/>
              <a:buChar char="•"/>
            </a:pPr>
            <a:r>
              <a:rPr lang="en-US" altLang="en-US" sz="3100" dirty="0">
                <a:solidFill>
                  <a:schemeClr val="bg1"/>
                </a:solidFill>
                <a:ea typeface="Verdana" panose="020B0604030504040204" pitchFamily="34" charset="0"/>
                <a:cs typeface="Times New Roman" panose="02020603050405020304" pitchFamily="18" charset="0"/>
              </a:rPr>
              <a:t>The eternal King comes from His throne </a:t>
            </a:r>
            <a:r>
              <a:rPr lang="en-US" altLang="en-US" sz="2800" dirty="0">
                <a:solidFill>
                  <a:schemeClr val="bg1"/>
                </a:solidFill>
                <a:ea typeface="Verdana" panose="020B0604030504040204" pitchFamily="34" charset="0"/>
                <a:cs typeface="Times New Roman" panose="02020603050405020304" pitchFamily="18" charset="0"/>
              </a:rPr>
              <a:t>(21) </a:t>
            </a:r>
            <a:r>
              <a:rPr lang="en-US" altLang="en-US" sz="3100" dirty="0">
                <a:solidFill>
                  <a:schemeClr val="bg1"/>
                </a:solidFill>
                <a:ea typeface="Verdana" panose="020B0604030504040204" pitchFamily="34" charset="0"/>
                <a:cs typeface="Times New Roman" panose="02020603050405020304" pitchFamily="18" charset="0"/>
              </a:rPr>
              <a:t>to ask a beggar </a:t>
            </a:r>
            <a:r>
              <a:rPr lang="en-US" altLang="en-US" sz="2800" dirty="0">
                <a:solidFill>
                  <a:schemeClr val="bg1"/>
                </a:solidFill>
                <a:ea typeface="Verdana" panose="020B0604030504040204" pitchFamily="34" charset="0"/>
                <a:cs typeface="Times New Roman" panose="02020603050405020304" pitchFamily="18" charset="0"/>
              </a:rPr>
              <a:t>(17) </a:t>
            </a:r>
            <a:r>
              <a:rPr lang="en-US" altLang="en-US" sz="3100" dirty="0">
                <a:solidFill>
                  <a:schemeClr val="bg1"/>
                </a:solidFill>
                <a:ea typeface="Verdana" panose="020B0604030504040204" pitchFamily="34" charset="0"/>
                <a:cs typeface="Times New Roman" panose="02020603050405020304" pitchFamily="18" charset="0"/>
              </a:rPr>
              <a:t>to receive Him.</a:t>
            </a:r>
            <a:endParaRPr lang="en-US" altLang="en-US" dirty="0">
              <a:solidFill>
                <a:schemeClr val="bg1"/>
              </a:solidFill>
            </a:endParaRPr>
          </a:p>
        </p:txBody>
      </p:sp>
    </p:spTree>
    <p:extLst>
      <p:ext uri="{BB962C8B-B14F-4D97-AF65-F5344CB8AC3E}">
        <p14:creationId xmlns:p14="http://schemas.microsoft.com/office/powerpoint/2010/main" val="1143138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295400"/>
          </a:xfrm>
        </p:spPr>
        <p:txBody>
          <a:bodyPr/>
          <a:lstStyle/>
          <a:p>
            <a:r>
              <a:rPr lang="en-US" altLang="en-US" sz="3600" dirty="0">
                <a:solidFill>
                  <a:schemeClr val="bg1"/>
                </a:solidFill>
              </a:rPr>
              <a:t>Rv.3:20, </a:t>
            </a:r>
            <a:r>
              <a:rPr lang="en-US" altLang="en-US" sz="3600" dirty="0">
                <a:solidFill>
                  <a:srgbClr val="FFFF00"/>
                </a:solidFill>
              </a:rPr>
              <a:t>amazing fellowship</a:t>
            </a:r>
          </a:p>
        </p:txBody>
      </p:sp>
      <p:sp>
        <p:nvSpPr>
          <p:cNvPr id="3075" name="Rectangle 3"/>
          <p:cNvSpPr>
            <a:spLocks noGrp="1" noChangeArrowheads="1"/>
          </p:cNvSpPr>
          <p:nvPr>
            <p:ph type="body" idx="1"/>
          </p:nvPr>
        </p:nvSpPr>
        <p:spPr>
          <a:xfrm>
            <a:off x="457200" y="1219200"/>
            <a:ext cx="8229600" cy="5257800"/>
          </a:xfrm>
        </p:spPr>
        <p:txBody>
          <a:bodyPr/>
          <a:lstStyle/>
          <a:p>
            <a:pPr>
              <a:spcAft>
                <a:spcPts val="400"/>
              </a:spcAft>
              <a:buFont typeface="Arial" panose="020B0604020202020204" pitchFamily="34" charset="0"/>
              <a:buChar char="•"/>
            </a:pPr>
            <a:r>
              <a:rPr lang="en-US" altLang="en-US" sz="3100" dirty="0">
                <a:solidFill>
                  <a:schemeClr val="bg1"/>
                </a:solidFill>
                <a:ea typeface="Verdana" panose="020B0604030504040204" pitchFamily="34" charset="0"/>
                <a:cs typeface="Times New Roman" panose="02020603050405020304" pitchFamily="18" charset="0"/>
              </a:rPr>
              <a:t>This dining together is not postponed until we reach heaven.</a:t>
            </a:r>
          </a:p>
          <a:p>
            <a:pPr>
              <a:spcAft>
                <a:spcPts val="400"/>
              </a:spcAft>
              <a:buFont typeface="Arial" panose="020B0604020202020204" pitchFamily="34" charset="0"/>
              <a:buChar char="•"/>
            </a:pPr>
            <a:r>
              <a:rPr lang="en-US" altLang="en-US" sz="3100" dirty="0">
                <a:solidFill>
                  <a:schemeClr val="bg1"/>
                </a:solidFill>
                <a:ea typeface="Verdana" panose="020B0604030504040204" pitchFamily="34" charset="0"/>
                <a:cs typeface="Times New Roman" panose="02020603050405020304" pitchFamily="18" charset="0"/>
              </a:rPr>
              <a:t>Ep.1</a:t>
            </a:r>
            <a:r>
              <a:rPr lang="en-US" altLang="en-US" sz="3100" baseline="30000" dirty="0">
                <a:solidFill>
                  <a:schemeClr val="bg1"/>
                </a:solidFill>
                <a:ea typeface="Verdana" panose="020B0604030504040204" pitchFamily="34" charset="0"/>
                <a:cs typeface="Times New Roman" panose="02020603050405020304" pitchFamily="18" charset="0"/>
              </a:rPr>
              <a:t>3</a:t>
            </a:r>
            <a:r>
              <a:rPr lang="en-US" altLang="en-US" sz="3100" dirty="0">
                <a:solidFill>
                  <a:schemeClr val="bg1"/>
                </a:solidFill>
                <a:ea typeface="Verdana" panose="020B0604030504040204" pitchFamily="34" charset="0"/>
                <a:cs typeface="Times New Roman" panose="02020603050405020304" pitchFamily="18" charset="0"/>
              </a:rPr>
              <a:t> </a:t>
            </a:r>
            <a:r>
              <a:rPr lang="en-US" dirty="0">
                <a:solidFill>
                  <a:srgbClr val="CCFFFF"/>
                </a:solidFill>
                <a:latin typeface="Calibri" panose="020F0502020204030204" pitchFamily="34" charset="0"/>
                <a:ea typeface="Times New Roman" panose="02020603050405020304" pitchFamily="18" charset="0"/>
                <a:cs typeface="Calibri" panose="020F0502020204030204" pitchFamily="34" charset="0"/>
              </a:rPr>
              <a:t>Blessed </a:t>
            </a:r>
            <a:r>
              <a:rPr lang="en-US" i="1" dirty="0">
                <a:solidFill>
                  <a:srgbClr val="CCFFFF"/>
                </a:solidFill>
                <a:latin typeface="Calibri" panose="020F0502020204030204" pitchFamily="34" charset="0"/>
                <a:ea typeface="Times New Roman" panose="02020603050405020304" pitchFamily="18" charset="0"/>
                <a:cs typeface="Calibri" panose="020F0502020204030204" pitchFamily="34" charset="0"/>
              </a:rPr>
              <a:t>be</a:t>
            </a:r>
            <a:r>
              <a:rPr lang="en-US" dirty="0">
                <a:solidFill>
                  <a:srgbClr val="CCFFFF"/>
                </a:solidFill>
                <a:latin typeface="Calibri" panose="020F0502020204030204" pitchFamily="34" charset="0"/>
                <a:ea typeface="Times New Roman" panose="02020603050405020304" pitchFamily="18" charset="0"/>
                <a:cs typeface="Calibri" panose="020F0502020204030204" pitchFamily="34" charset="0"/>
              </a:rPr>
              <a:t> the God and Father of our Lord Jesus Christ, who has blessed us with every spiritual blessing in the heavenly </a:t>
            </a:r>
            <a:r>
              <a:rPr lang="en-US" i="1" dirty="0">
                <a:solidFill>
                  <a:srgbClr val="CCFFFF"/>
                </a:solidFill>
                <a:latin typeface="Calibri" panose="020F0502020204030204" pitchFamily="34" charset="0"/>
                <a:ea typeface="Times New Roman" panose="02020603050405020304" pitchFamily="18" charset="0"/>
                <a:cs typeface="Calibri" panose="020F0502020204030204" pitchFamily="34" charset="0"/>
              </a:rPr>
              <a:t>places</a:t>
            </a:r>
            <a:r>
              <a:rPr lang="en-US" dirty="0">
                <a:solidFill>
                  <a:srgbClr val="CCFFFF"/>
                </a:solidFill>
                <a:latin typeface="Calibri" panose="020F0502020204030204" pitchFamily="34" charset="0"/>
                <a:ea typeface="Times New Roman" panose="02020603050405020304" pitchFamily="18" charset="0"/>
                <a:cs typeface="Calibri" panose="020F0502020204030204" pitchFamily="34" charset="0"/>
              </a:rPr>
              <a:t> in Christ</a:t>
            </a:r>
            <a:r>
              <a:rPr lang="en-US" dirty="0">
                <a:solidFill>
                  <a:srgbClr val="CCFFFF"/>
                </a:solidFill>
                <a:latin typeface="Times New Roman" panose="02020603050405020304" pitchFamily="18" charset="0"/>
                <a:ea typeface="Times New Roman" panose="02020603050405020304" pitchFamily="18" charset="0"/>
              </a:rPr>
              <a:t>. </a:t>
            </a:r>
            <a:endParaRPr lang="en-US" altLang="en-US" sz="3100" dirty="0">
              <a:solidFill>
                <a:srgbClr val="CCFFFF"/>
              </a:solidFill>
              <a:ea typeface="Verdana" panose="020B0604030504040204" pitchFamily="34" charset="0"/>
              <a:cs typeface="Times New Roman" panose="02020603050405020304" pitchFamily="18" charset="0"/>
            </a:endParaRPr>
          </a:p>
          <a:p>
            <a:pPr>
              <a:spcAft>
                <a:spcPts val="400"/>
              </a:spcAft>
              <a:buFont typeface="Arial" panose="020B0604020202020204" pitchFamily="34" charset="0"/>
              <a:buChar char="•"/>
            </a:pPr>
            <a:r>
              <a:rPr lang="en-US" altLang="en-US" sz="3100" dirty="0">
                <a:solidFill>
                  <a:schemeClr val="bg1"/>
                </a:solidFill>
                <a:ea typeface="Verdana" panose="020B0604030504040204" pitchFamily="34" charset="0"/>
                <a:cs typeface="Times New Roman" panose="02020603050405020304" pitchFamily="18" charset="0"/>
              </a:rPr>
              <a:t>1 Jn.2</a:t>
            </a:r>
            <a:r>
              <a:rPr lang="en-US" altLang="en-US" sz="3100" baseline="30000" dirty="0">
                <a:solidFill>
                  <a:schemeClr val="bg1"/>
                </a:solidFill>
                <a:ea typeface="Verdana" panose="020B0604030504040204" pitchFamily="34" charset="0"/>
                <a:cs typeface="Times New Roman" panose="02020603050405020304" pitchFamily="18" charset="0"/>
              </a:rPr>
              <a:t>24</a:t>
            </a:r>
            <a:r>
              <a:rPr lang="en-US" altLang="en-US" sz="3100" dirty="0">
                <a:solidFill>
                  <a:srgbClr val="CCFFFF"/>
                </a:solidFill>
                <a:ea typeface="Verdana" panose="020B0604030504040204" pitchFamily="34" charset="0"/>
                <a:cs typeface="Times New Roman" panose="02020603050405020304" pitchFamily="18" charset="0"/>
              </a:rPr>
              <a:t> </a:t>
            </a:r>
            <a:r>
              <a:rPr lang="en-US" dirty="0">
                <a:solidFill>
                  <a:srgbClr val="CCFFFF"/>
                </a:solidFill>
                <a:latin typeface="Calibri" panose="020F0502020204030204" pitchFamily="34" charset="0"/>
                <a:ea typeface="Times New Roman" panose="02020603050405020304" pitchFamily="18" charset="0"/>
                <a:cs typeface="Calibri" panose="020F0502020204030204" pitchFamily="34" charset="0"/>
              </a:rPr>
              <a:t>Therefore let that abide in you which you heard from the beginning.  If what you heard from the beginning abides in you, you also will abide in the Son and in the Father.</a:t>
            </a:r>
            <a:r>
              <a:rPr lang="en-US" dirty="0">
                <a:latin typeface="Calibri" panose="020F0502020204030204" pitchFamily="34" charset="0"/>
                <a:ea typeface="Times New Roman" panose="02020603050405020304" pitchFamily="18" charset="0"/>
                <a:cs typeface="Calibri" panose="020F0502020204030204" pitchFamily="34" charset="0"/>
              </a:rPr>
              <a:t>..</a:t>
            </a:r>
            <a:endParaRPr lang="en-US" altLang="en-US"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8577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295400"/>
          </a:xfrm>
        </p:spPr>
        <p:txBody>
          <a:bodyPr/>
          <a:lstStyle/>
          <a:p>
            <a:r>
              <a:rPr lang="en-US" altLang="en-US" sz="3600" dirty="0">
                <a:solidFill>
                  <a:schemeClr val="bg1"/>
                </a:solidFill>
              </a:rPr>
              <a:t>Rv.3:20, </a:t>
            </a:r>
            <a:r>
              <a:rPr lang="en-US" altLang="en-US" sz="3600" dirty="0">
                <a:solidFill>
                  <a:srgbClr val="FFFF00"/>
                </a:solidFill>
              </a:rPr>
              <a:t>amazing response</a:t>
            </a:r>
          </a:p>
        </p:txBody>
      </p:sp>
      <p:sp>
        <p:nvSpPr>
          <p:cNvPr id="3075" name="Rectangle 3"/>
          <p:cNvSpPr>
            <a:spLocks noGrp="1" noChangeArrowheads="1"/>
          </p:cNvSpPr>
          <p:nvPr>
            <p:ph type="body" idx="1"/>
          </p:nvPr>
        </p:nvSpPr>
        <p:spPr>
          <a:xfrm>
            <a:off x="457200" y="1143000"/>
            <a:ext cx="8229600" cy="5257800"/>
          </a:xfrm>
        </p:spPr>
        <p:txBody>
          <a:bodyPr/>
          <a:lstStyle/>
          <a:p>
            <a:pPr>
              <a:spcAft>
                <a:spcPts val="400"/>
              </a:spcAft>
              <a:buFont typeface="Arial" panose="020B0604020202020204" pitchFamily="34" charset="0"/>
              <a:buChar char="•"/>
            </a:pPr>
            <a:r>
              <a:rPr lang="en-US" altLang="en-US" sz="3100" dirty="0">
                <a:solidFill>
                  <a:schemeClr val="bg1"/>
                </a:solidFill>
                <a:ea typeface="Verdana" panose="020B0604030504040204" pitchFamily="34" charset="0"/>
                <a:cs typeface="Times New Roman" panose="02020603050405020304" pitchFamily="18" charset="0"/>
              </a:rPr>
              <a:t>Christians at Laodicea had shut Lord out, and, as of this writing, would not let Him in.</a:t>
            </a:r>
            <a:endParaRPr lang="en-US" altLang="en-US" dirty="0">
              <a:solidFill>
                <a:schemeClr val="bg1"/>
              </a:solidFill>
            </a:endParaRPr>
          </a:p>
        </p:txBody>
      </p:sp>
    </p:spTree>
    <p:extLst>
      <p:ext uri="{BB962C8B-B14F-4D97-AF65-F5344CB8AC3E}">
        <p14:creationId xmlns:p14="http://schemas.microsoft.com/office/powerpoint/2010/main" val="376930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Doors of the Bible teach lessons</a:t>
            </a:r>
          </a:p>
        </p:txBody>
      </p:sp>
      <p:sp>
        <p:nvSpPr>
          <p:cNvPr id="3075" name="Rectangle 3"/>
          <p:cNvSpPr>
            <a:spLocks noGrp="1" noChangeArrowheads="1"/>
          </p:cNvSpPr>
          <p:nvPr>
            <p:ph type="body" idx="1"/>
          </p:nvPr>
        </p:nvSpPr>
        <p:spPr>
          <a:xfrm>
            <a:off x="457200" y="914400"/>
            <a:ext cx="8229600" cy="5638800"/>
          </a:xfrm>
        </p:spPr>
        <p:txBody>
          <a:bodyPr/>
          <a:lstStyle/>
          <a:p>
            <a:pPr>
              <a:spcAft>
                <a:spcPts val="600"/>
              </a:spcAft>
            </a:pPr>
            <a:r>
              <a:rPr lang="en-US" altLang="en-US" sz="3000" dirty="0">
                <a:solidFill>
                  <a:schemeClr val="bg1"/>
                </a:solidFill>
              </a:rPr>
              <a:t>Gn.4</a:t>
            </a:r>
            <a:r>
              <a:rPr lang="en-US" altLang="en-US" sz="3000" baseline="30000" dirty="0">
                <a:solidFill>
                  <a:schemeClr val="bg1"/>
                </a:solidFill>
              </a:rPr>
              <a:t>7</a:t>
            </a:r>
            <a:r>
              <a:rPr lang="en-US" altLang="en-US" sz="3000" dirty="0">
                <a:solidFill>
                  <a:schemeClr val="bg1"/>
                </a:solidFill>
              </a:rPr>
              <a:t> </a:t>
            </a:r>
            <a:r>
              <a:rPr lang="en-US" sz="3000" baseline="30000" dirty="0">
                <a:solidFill>
                  <a:schemeClr val="bg1"/>
                </a:solidFill>
              </a:rPr>
              <a:t> </a:t>
            </a:r>
            <a:r>
              <a:rPr lang="en-US" sz="3000" dirty="0">
                <a:solidFill>
                  <a:srgbClr val="FFFFCC"/>
                </a:solidFill>
              </a:rPr>
              <a:t>sin lies at the door. And its desire is for you, but you should rule over it.</a:t>
            </a:r>
            <a:r>
              <a:rPr lang="sv-SE" dirty="0">
                <a:solidFill>
                  <a:srgbClr val="FFFFCC"/>
                </a:solidFill>
              </a:rPr>
              <a:t> </a:t>
            </a:r>
            <a:r>
              <a:rPr lang="sv-SE" dirty="0"/>
              <a:t>4:7). </a:t>
            </a:r>
            <a:endParaRPr lang="en-US" altLang="en-US" sz="3100" dirty="0">
              <a:solidFill>
                <a:schemeClr val="bg1"/>
              </a:solidFill>
            </a:endParaRPr>
          </a:p>
          <a:p>
            <a:r>
              <a:rPr lang="en-US" altLang="en-US" sz="3000" dirty="0">
                <a:solidFill>
                  <a:schemeClr val="bg1"/>
                </a:solidFill>
              </a:rPr>
              <a:t>Gn.19</a:t>
            </a:r>
            <a:r>
              <a:rPr lang="en-US" sz="3000" baseline="30000" dirty="0">
                <a:solidFill>
                  <a:schemeClr val="bg1"/>
                </a:solidFill>
              </a:rPr>
              <a:t>9</a:t>
            </a:r>
            <a:r>
              <a:rPr lang="en-US" sz="3000" dirty="0">
                <a:solidFill>
                  <a:schemeClr val="bg1"/>
                </a:solidFill>
              </a:rPr>
              <a:t> </a:t>
            </a:r>
            <a:r>
              <a:rPr lang="en-US" sz="3000" dirty="0">
                <a:solidFill>
                  <a:srgbClr val="CCFFFF"/>
                </a:solidFill>
              </a:rPr>
              <a:t>And they said,  Stand back! Then they said,  This one came in to stay here, and he keeps acting as a judge; now we will deal worse with you than with them.   So they pressed hard against the man Lot, and came near to break down the door. </a:t>
            </a:r>
            <a:r>
              <a:rPr lang="en-US" sz="3000" baseline="30000" dirty="0">
                <a:solidFill>
                  <a:schemeClr val="bg1"/>
                </a:solidFill>
              </a:rPr>
              <a:t>10</a:t>
            </a:r>
            <a:r>
              <a:rPr lang="en-US" sz="3000" dirty="0">
                <a:solidFill>
                  <a:srgbClr val="CCFFFF"/>
                </a:solidFill>
              </a:rPr>
              <a:t> But the men reached out their hands and pulled Lot into the house with them, and shut the door… </a:t>
            </a:r>
            <a:endParaRPr lang="en-US" altLang="en-US" sz="3100" dirty="0">
              <a:solidFill>
                <a:srgbClr val="CCFFFF"/>
              </a:solidFill>
            </a:endParaRPr>
          </a:p>
        </p:txBody>
      </p:sp>
    </p:spTree>
    <p:extLst>
      <p:ext uri="{BB962C8B-B14F-4D97-AF65-F5344CB8AC3E}">
        <p14:creationId xmlns:p14="http://schemas.microsoft.com/office/powerpoint/2010/main" val="296071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009650" y="533400"/>
            <a:ext cx="7124700"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The door that shuts the Lord in</a:t>
            </a:r>
            <a:endParaRPr kumimoji="0" lang="en-US" sz="20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3" name="Rounded Rectangle 3">
            <a:extLst>
              <a:ext uri="{FF2B5EF4-FFF2-40B4-BE49-F238E27FC236}">
                <a16:creationId xmlns:a16="http://schemas.microsoft.com/office/drawing/2014/main" id="{5E4D6947-71C7-4DEB-B735-23F46E09D52D}"/>
              </a:ext>
            </a:extLst>
          </p:cNvPr>
          <p:cNvSpPr/>
          <p:nvPr/>
        </p:nvSpPr>
        <p:spPr bwMode="auto">
          <a:xfrm>
            <a:off x="1018308" y="1914427"/>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The door that shuts</a:t>
            </a:r>
            <a:b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b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man in – preparation</a:t>
            </a:r>
            <a:endParaRPr kumimoji="0" lang="en-US" sz="32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ABC07903-72CC-4B17-AAB2-CC94762FFA6D}"/>
              </a:ext>
            </a:extLst>
          </p:cNvPr>
          <p:cNvSpPr/>
          <p:nvPr/>
        </p:nvSpPr>
        <p:spPr bwMode="auto">
          <a:xfrm>
            <a:off x="1010238" y="1219200"/>
            <a:ext cx="7124700"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The door that shuts the Lord out </a:t>
            </a:r>
            <a:endParaRPr kumimoji="0" lang="en-US" sz="20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09109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500" dirty="0">
                <a:solidFill>
                  <a:srgbClr val="FFFF00"/>
                </a:solidFill>
              </a:rPr>
              <a:t>Gen.6:16;  7:16</a:t>
            </a:r>
            <a:endParaRPr lang="en-US" altLang="en-US" sz="3600" dirty="0">
              <a:solidFill>
                <a:srgbClr val="CCFFFF"/>
              </a:solidFill>
            </a:endParaRPr>
          </a:p>
        </p:txBody>
      </p:sp>
      <p:sp>
        <p:nvSpPr>
          <p:cNvPr id="3075" name="Rectangle 3"/>
          <p:cNvSpPr>
            <a:spLocks noGrp="1" noChangeArrowheads="1"/>
          </p:cNvSpPr>
          <p:nvPr>
            <p:ph type="body" idx="1"/>
          </p:nvPr>
        </p:nvSpPr>
        <p:spPr>
          <a:xfrm>
            <a:off x="457200" y="914400"/>
            <a:ext cx="8229600" cy="5638800"/>
          </a:xfrm>
        </p:spPr>
        <p:txBody>
          <a:bodyPr/>
          <a:lstStyle/>
          <a:p>
            <a:pPr>
              <a:spcAft>
                <a:spcPts val="6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God shut Noah and family in the ark, saving them from Flood.</a:t>
            </a:r>
          </a:p>
          <a:p>
            <a:pPr>
              <a:spcAft>
                <a:spcPts val="9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Why were </a:t>
            </a:r>
            <a:r>
              <a:rPr lang="en-US" sz="3100" i="1" kern="0" dirty="0">
                <a:solidFill>
                  <a:schemeClr val="bg1"/>
                </a:solidFill>
                <a:ea typeface="Verdana" panose="020B0604030504040204" pitchFamily="34" charset="0"/>
                <a:cs typeface="Times New Roman" panose="02020603050405020304" pitchFamily="18" charset="0"/>
              </a:rPr>
              <a:t>they</a:t>
            </a:r>
            <a:r>
              <a:rPr lang="en-US" sz="3100" kern="0" dirty="0">
                <a:solidFill>
                  <a:schemeClr val="bg1"/>
                </a:solidFill>
                <a:ea typeface="Verdana" panose="020B0604030504040204" pitchFamily="34" charset="0"/>
                <a:cs typeface="Times New Roman" panose="02020603050405020304" pitchFamily="18" charset="0"/>
              </a:rPr>
              <a:t> inside and </a:t>
            </a:r>
            <a:r>
              <a:rPr lang="en-US" sz="3100" i="1" kern="0" dirty="0">
                <a:solidFill>
                  <a:schemeClr val="bg1"/>
                </a:solidFill>
                <a:ea typeface="Verdana" panose="020B0604030504040204" pitchFamily="34" charset="0"/>
                <a:cs typeface="Times New Roman" panose="02020603050405020304" pitchFamily="18" charset="0"/>
              </a:rPr>
              <a:t>others</a:t>
            </a:r>
            <a:r>
              <a:rPr lang="en-US" sz="3100" kern="0" dirty="0">
                <a:solidFill>
                  <a:schemeClr val="bg1"/>
                </a:solidFill>
                <a:ea typeface="Verdana" panose="020B0604030504040204" pitchFamily="34" charset="0"/>
                <a:cs typeface="Times New Roman" panose="02020603050405020304" pitchFamily="18" charset="0"/>
              </a:rPr>
              <a:t> outside?</a:t>
            </a:r>
          </a:p>
          <a:p>
            <a:pPr marL="0" indent="0" algn="ctr">
              <a:spcAft>
                <a:spcPts val="600"/>
              </a:spcAft>
              <a:buNone/>
            </a:pPr>
            <a:r>
              <a:rPr lang="en-US" sz="3500" kern="0" dirty="0">
                <a:solidFill>
                  <a:srgbClr val="FFFF00"/>
                </a:solidFill>
                <a:ea typeface="Verdana" panose="020B0604030504040204" pitchFamily="34" charset="0"/>
                <a:cs typeface="Times New Roman" panose="02020603050405020304" pitchFamily="18" charset="0"/>
              </a:rPr>
              <a:t>Preparation</a:t>
            </a:r>
          </a:p>
          <a:p>
            <a:pPr>
              <a:spcAft>
                <a:spcPts val="6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Hb.11:7</a:t>
            </a:r>
          </a:p>
          <a:p>
            <a:pPr>
              <a:spcAft>
                <a:spcPts val="6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1 Pt.3:20-21</a:t>
            </a:r>
          </a:p>
          <a:p>
            <a:pPr marL="0" indent="0">
              <a:spcAft>
                <a:spcPts val="400"/>
              </a:spcAft>
              <a:buNone/>
            </a:pPr>
            <a:endParaRPr lang="en-US" sz="3100" kern="0" dirty="0">
              <a:solidFill>
                <a:schemeClr val="bg1"/>
              </a:solidFill>
              <a:ea typeface="Verdana" panose="020B0604030504040204" pitchFamily="34" charset="0"/>
              <a:cs typeface="Times New Roman" panose="02020603050405020304" pitchFamily="18" charset="0"/>
            </a:endParaRPr>
          </a:p>
          <a:p>
            <a:pPr lvl="1">
              <a:spcAft>
                <a:spcPts val="400"/>
              </a:spcAft>
              <a:buFont typeface="Arial" panose="020B0604020202020204" pitchFamily="34" charset="0"/>
              <a:buChar char="•"/>
            </a:pPr>
            <a:endParaRPr lang="en-US" kern="0" dirty="0">
              <a:solidFill>
                <a:schemeClr val="bg1"/>
              </a:solidFill>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Tree>
    <p:extLst>
      <p:ext uri="{BB962C8B-B14F-4D97-AF65-F5344CB8AC3E}">
        <p14:creationId xmlns:p14="http://schemas.microsoft.com/office/powerpoint/2010/main" val="200498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CCFFFF"/>
                </a:solidFill>
              </a:rPr>
              <a:t>Amos 4:12</a:t>
            </a:r>
          </a:p>
        </p:txBody>
      </p:sp>
      <p:sp>
        <p:nvSpPr>
          <p:cNvPr id="3075" name="Rectangle 3"/>
          <p:cNvSpPr>
            <a:spLocks noGrp="1" noChangeArrowheads="1"/>
          </p:cNvSpPr>
          <p:nvPr>
            <p:ph type="body" idx="1"/>
          </p:nvPr>
        </p:nvSpPr>
        <p:spPr>
          <a:xfrm>
            <a:off x="457200" y="914400"/>
            <a:ext cx="8229600" cy="5638800"/>
          </a:xfrm>
        </p:spPr>
        <p:txBody>
          <a:bodyPr/>
          <a:lstStyle/>
          <a:p>
            <a:pPr>
              <a:spcAft>
                <a:spcPts val="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Two ways to meet God – </a:t>
            </a:r>
          </a:p>
          <a:p>
            <a:pPr marL="457200" lvl="1" indent="0">
              <a:spcAft>
                <a:spcPts val="300"/>
              </a:spcAft>
              <a:buNone/>
            </a:pPr>
            <a:r>
              <a:rPr lang="en-US" sz="2400" kern="0" dirty="0">
                <a:solidFill>
                  <a:srgbClr val="FFFF00"/>
                </a:solidFill>
                <a:ea typeface="Verdana" panose="020B0604030504040204" pitchFamily="34" charset="0"/>
                <a:cs typeface="Times New Roman" panose="02020603050405020304" pitchFamily="18" charset="0"/>
              </a:rPr>
              <a:t>1. </a:t>
            </a:r>
            <a:r>
              <a:rPr lang="en-US" sz="3100" kern="0" dirty="0">
                <a:solidFill>
                  <a:srgbClr val="FFC000"/>
                </a:solidFill>
                <a:ea typeface="Verdana" panose="020B0604030504040204" pitchFamily="34" charset="0"/>
                <a:cs typeface="Times New Roman" panose="02020603050405020304" pitchFamily="18" charset="0"/>
              </a:rPr>
              <a:t>In judgment</a:t>
            </a:r>
          </a:p>
          <a:p>
            <a:pPr marL="457200" lvl="1" indent="0">
              <a:spcAft>
                <a:spcPts val="600"/>
              </a:spcAft>
              <a:buNone/>
            </a:pPr>
            <a:r>
              <a:rPr lang="en-US" sz="2400" kern="0" dirty="0">
                <a:solidFill>
                  <a:srgbClr val="FFFF00"/>
                </a:solidFill>
                <a:ea typeface="Verdana" panose="020B0604030504040204" pitchFamily="34" charset="0"/>
                <a:cs typeface="Times New Roman" panose="02020603050405020304" pitchFamily="18" charset="0"/>
              </a:rPr>
              <a:t>2. </a:t>
            </a:r>
            <a:r>
              <a:rPr lang="en-US" sz="3200" kern="0" dirty="0">
                <a:solidFill>
                  <a:srgbClr val="FFC000"/>
                </a:solidFill>
                <a:ea typeface="Verdana" panose="020B0604030504040204" pitchFamily="34" charset="0"/>
                <a:cs typeface="Times New Roman" panose="02020603050405020304" pitchFamily="18" charset="0"/>
              </a:rPr>
              <a:t>In salvation</a:t>
            </a:r>
          </a:p>
          <a:p>
            <a:pPr marL="339725" lvl="1" indent="-339725">
              <a:spcAft>
                <a:spcPts val="6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Context:  chain of indictments (Am.4:6-11)</a:t>
            </a:r>
          </a:p>
          <a:p>
            <a:pPr marL="857250" lvl="2" indent="-457200">
              <a:spcAft>
                <a:spcPts val="6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Ends with </a:t>
            </a:r>
            <a:r>
              <a:rPr lang="en-US" sz="3100" i="1" kern="0" dirty="0">
                <a:solidFill>
                  <a:srgbClr val="FFC000"/>
                </a:solidFill>
                <a:ea typeface="Verdana" panose="020B0604030504040204" pitchFamily="34" charset="0"/>
                <a:cs typeface="Times New Roman" panose="02020603050405020304" pitchFamily="18" charset="0"/>
              </a:rPr>
              <a:t>therefore</a:t>
            </a:r>
            <a:r>
              <a:rPr lang="en-US" sz="3100" kern="0" dirty="0">
                <a:solidFill>
                  <a:schemeClr val="bg1"/>
                </a:solidFill>
                <a:ea typeface="Verdana" panose="020B0604030504040204" pitchFamily="34" charset="0"/>
                <a:cs typeface="Times New Roman" panose="02020603050405020304" pitchFamily="18" charset="0"/>
              </a:rPr>
              <a:t> – (v.12) – formal verdict of judgment  </a:t>
            </a:r>
          </a:p>
          <a:p>
            <a:pPr marL="857250" lvl="2" indent="-457200">
              <a:spcAft>
                <a:spcPts val="6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Rv.3:3</a:t>
            </a:r>
          </a:p>
          <a:p>
            <a:pPr lvl="1">
              <a:spcAft>
                <a:spcPts val="400"/>
              </a:spcAft>
              <a:buFont typeface="Arial" panose="020B0604020202020204" pitchFamily="34" charset="0"/>
              <a:buChar char="•"/>
            </a:pPr>
            <a:endParaRPr lang="en-US" kern="0" dirty="0">
              <a:solidFill>
                <a:schemeClr val="bg1"/>
              </a:solidFill>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Tree>
    <p:extLst>
      <p:ext uri="{BB962C8B-B14F-4D97-AF65-F5344CB8AC3E}">
        <p14:creationId xmlns:p14="http://schemas.microsoft.com/office/powerpoint/2010/main" val="1604696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009650" y="533400"/>
            <a:ext cx="7124700"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The door that shuts the Lord in</a:t>
            </a:r>
            <a:endParaRPr kumimoji="0" lang="en-US" sz="20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3" name="Rounded Rectangle 3">
            <a:extLst>
              <a:ext uri="{FF2B5EF4-FFF2-40B4-BE49-F238E27FC236}">
                <a16:creationId xmlns:a16="http://schemas.microsoft.com/office/drawing/2014/main" id="{5E4D6947-71C7-4DEB-B735-23F46E09D52D}"/>
              </a:ext>
            </a:extLst>
          </p:cNvPr>
          <p:cNvSpPr/>
          <p:nvPr/>
        </p:nvSpPr>
        <p:spPr bwMode="auto">
          <a:xfrm>
            <a:off x="1018308" y="2514600"/>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IV</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The door that shuts</a:t>
            </a:r>
            <a:b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b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man out – negligence</a:t>
            </a:r>
            <a:endParaRPr kumimoji="0" lang="en-US" sz="32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ABC07903-72CC-4B17-AAB2-CC94762FFA6D}"/>
              </a:ext>
            </a:extLst>
          </p:cNvPr>
          <p:cNvSpPr/>
          <p:nvPr/>
        </p:nvSpPr>
        <p:spPr bwMode="auto">
          <a:xfrm>
            <a:off x="1010238" y="1219200"/>
            <a:ext cx="7124700"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The door that shuts the Lord out </a:t>
            </a:r>
            <a:endParaRPr kumimoji="0" lang="en-US" sz="20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5" name="Rounded Rectangle 3">
            <a:extLst>
              <a:ext uri="{FF2B5EF4-FFF2-40B4-BE49-F238E27FC236}">
                <a16:creationId xmlns:a16="http://schemas.microsoft.com/office/drawing/2014/main" id="{FEA1F977-95B3-4D74-82D4-8E2BF9F48653}"/>
              </a:ext>
            </a:extLst>
          </p:cNvPr>
          <p:cNvSpPr/>
          <p:nvPr/>
        </p:nvSpPr>
        <p:spPr bwMode="auto">
          <a:xfrm>
            <a:off x="1018881" y="1905000"/>
            <a:ext cx="7124700"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The door that shuts man in </a:t>
            </a:r>
            <a:endParaRPr kumimoji="0" lang="en-US" sz="20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67237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295400"/>
          </a:xfrm>
        </p:spPr>
        <p:txBody>
          <a:bodyPr/>
          <a:lstStyle/>
          <a:p>
            <a:r>
              <a:rPr lang="en-US" altLang="en-US" sz="3500" dirty="0">
                <a:solidFill>
                  <a:srgbClr val="FFFF00"/>
                </a:solidFill>
              </a:rPr>
              <a:t>Gen.7:21</a:t>
            </a:r>
            <a:endParaRPr lang="en-US" altLang="en-US" sz="3600" dirty="0">
              <a:solidFill>
                <a:srgbClr val="CCFFFF"/>
              </a:solidFill>
            </a:endParaRPr>
          </a:p>
        </p:txBody>
      </p:sp>
      <p:sp>
        <p:nvSpPr>
          <p:cNvPr id="3075" name="Rectangle 3"/>
          <p:cNvSpPr>
            <a:spLocks noGrp="1" noChangeArrowheads="1"/>
          </p:cNvSpPr>
          <p:nvPr>
            <p:ph type="body" idx="1"/>
          </p:nvPr>
        </p:nvSpPr>
        <p:spPr>
          <a:xfrm>
            <a:off x="457200" y="1066800"/>
            <a:ext cx="8229600" cy="5257800"/>
          </a:xfrm>
        </p:spPr>
        <p:txBody>
          <a:bodyPr/>
          <a:lstStyle/>
          <a:p>
            <a:pPr>
              <a:spcAft>
                <a:spcPts val="6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What kept people off the ark?   Negligence.</a:t>
            </a:r>
          </a:p>
          <a:p>
            <a:pPr>
              <a:spcAft>
                <a:spcPts val="6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Mt.24:37-41, preoccupied with other things.</a:t>
            </a:r>
          </a:p>
          <a:p>
            <a:pPr lvl="1">
              <a:spcAft>
                <a:spcPts val="0"/>
              </a:spcAft>
            </a:pPr>
            <a:r>
              <a:rPr lang="en-US" altLang="en-US" sz="3100" dirty="0">
                <a:solidFill>
                  <a:schemeClr val="bg1"/>
                </a:solidFill>
              </a:rPr>
              <a:t>Mt.25:34…41</a:t>
            </a:r>
          </a:p>
          <a:p>
            <a:pPr lvl="2">
              <a:spcAft>
                <a:spcPts val="600"/>
              </a:spcAft>
            </a:pPr>
            <a:r>
              <a:rPr lang="en-US" altLang="en-US" sz="3100" dirty="0">
                <a:solidFill>
                  <a:srgbClr val="CCECFF"/>
                </a:solidFill>
              </a:rPr>
              <a:t>Prepare</a:t>
            </a:r>
          </a:p>
          <a:p>
            <a:pPr lvl="2">
              <a:spcAft>
                <a:spcPts val="0"/>
              </a:spcAft>
            </a:pPr>
            <a:r>
              <a:rPr lang="en-US" altLang="en-US" sz="3100" dirty="0">
                <a:solidFill>
                  <a:srgbClr val="CCECFF"/>
                </a:solidFill>
              </a:rPr>
              <a:t>Some things we must do for ourselves</a:t>
            </a:r>
          </a:p>
        </p:txBody>
      </p:sp>
    </p:spTree>
    <p:extLst>
      <p:ext uri="{BB962C8B-B14F-4D97-AF65-F5344CB8AC3E}">
        <p14:creationId xmlns:p14="http://schemas.microsoft.com/office/powerpoint/2010/main" val="315627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295400"/>
          </a:xfrm>
        </p:spPr>
        <p:txBody>
          <a:bodyPr/>
          <a:lstStyle/>
          <a:p>
            <a:r>
              <a:rPr lang="en-US" altLang="en-US" sz="3500" dirty="0">
                <a:solidFill>
                  <a:schemeClr val="bg1"/>
                </a:solidFill>
              </a:rPr>
              <a:t>Luke 13:25</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1066800"/>
            <a:ext cx="8229600" cy="5257800"/>
          </a:xfrm>
        </p:spPr>
        <p:txBody>
          <a:bodyPr/>
          <a:lstStyle/>
          <a:p>
            <a:pPr>
              <a:spcAft>
                <a:spcPts val="600"/>
              </a:spcAft>
              <a:buFont typeface="Arial" panose="020B0604020202020204" pitchFamily="34" charset="0"/>
              <a:buChar char="•"/>
            </a:pPr>
            <a:r>
              <a:rPr lang="en-US" dirty="0">
                <a:solidFill>
                  <a:srgbClr val="CCFFFF"/>
                </a:solidFill>
                <a:latin typeface="Calibri" panose="020F0502020204030204" pitchFamily="34" charset="0"/>
                <a:ea typeface="Times New Roman" panose="02020603050405020304" pitchFamily="18" charset="0"/>
                <a:cs typeface="Calibri" panose="020F0502020204030204" pitchFamily="34" charset="0"/>
              </a:rPr>
              <a:t>When once the Master of the house has risen up and shut the door, and you begin to stand outside and knock at the door, saying, ‘Lord, Lord, open for us,’ and He will answer and say to you, ‘I do not know you, where you are from.’ </a:t>
            </a:r>
          </a:p>
          <a:p>
            <a:pPr>
              <a:spcAft>
                <a:spcPts val="600"/>
              </a:spcAft>
              <a:buFont typeface="Arial" panose="020B0604020202020204" pitchFamily="34" charset="0"/>
              <a:buChar char="•"/>
            </a:pPr>
            <a:r>
              <a:rPr lang="en-US" sz="3100" dirty="0">
                <a:solidFill>
                  <a:schemeClr val="bg1"/>
                </a:solidFill>
                <a:latin typeface="Calibri" panose="020F0502020204030204" pitchFamily="34" charset="0"/>
                <a:ea typeface="Verdana" panose="020B0604030504040204" pitchFamily="34" charset="0"/>
                <a:cs typeface="Calibri" panose="020F0502020204030204" pitchFamily="34" charset="0"/>
              </a:rPr>
              <a:t>“Four things cannot come back – the spoken word … the sped arrow … time past … and </a:t>
            </a:r>
            <a:br>
              <a:rPr lang="en-US" sz="3100" dirty="0">
                <a:solidFill>
                  <a:schemeClr val="bg1"/>
                </a:solidFill>
                <a:latin typeface="Calibri" panose="020F0502020204030204" pitchFamily="34" charset="0"/>
                <a:ea typeface="Verdana" panose="020B0604030504040204" pitchFamily="34" charset="0"/>
                <a:cs typeface="Calibri" panose="020F0502020204030204" pitchFamily="34" charset="0"/>
              </a:rPr>
            </a:br>
            <a:r>
              <a:rPr lang="en-US" sz="3100" dirty="0">
                <a:solidFill>
                  <a:schemeClr val="bg1"/>
                </a:solidFill>
                <a:latin typeface="Calibri" panose="020F0502020204030204" pitchFamily="34" charset="0"/>
                <a:ea typeface="Verdana" panose="020B0604030504040204" pitchFamily="34" charset="0"/>
                <a:cs typeface="Calibri" panose="020F0502020204030204" pitchFamily="34" charset="0"/>
              </a:rPr>
              <a:t>the neglected opportunity”</a:t>
            </a:r>
          </a:p>
          <a:p>
            <a:pPr>
              <a:spcAft>
                <a:spcPts val="0"/>
              </a:spcAft>
            </a:pPr>
            <a:endParaRPr lang="en-US" altLang="en-US" dirty="0">
              <a:solidFill>
                <a:schemeClr val="bg1"/>
              </a:solidFill>
            </a:endParaRPr>
          </a:p>
        </p:txBody>
      </p:sp>
    </p:spTree>
    <p:extLst>
      <p:ext uri="{BB962C8B-B14F-4D97-AF65-F5344CB8AC3E}">
        <p14:creationId xmlns:p14="http://schemas.microsoft.com/office/powerpoint/2010/main" val="3039860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Doors of the Bible teach lessons</a:t>
            </a:r>
          </a:p>
        </p:txBody>
      </p:sp>
      <p:sp>
        <p:nvSpPr>
          <p:cNvPr id="3075" name="Rectangle 3"/>
          <p:cNvSpPr>
            <a:spLocks noGrp="1" noChangeArrowheads="1"/>
          </p:cNvSpPr>
          <p:nvPr>
            <p:ph type="body" idx="1"/>
          </p:nvPr>
        </p:nvSpPr>
        <p:spPr>
          <a:xfrm>
            <a:off x="457200" y="914400"/>
            <a:ext cx="8229600" cy="5638800"/>
          </a:xfrm>
        </p:spPr>
        <p:txBody>
          <a:bodyPr/>
          <a:lstStyle/>
          <a:p>
            <a:pPr>
              <a:spcAft>
                <a:spcPts val="600"/>
              </a:spcAft>
            </a:pPr>
            <a:r>
              <a:rPr lang="en-US" altLang="en-US" sz="3000" dirty="0">
                <a:solidFill>
                  <a:schemeClr val="bg1"/>
                </a:solidFill>
              </a:rPr>
              <a:t>Ex.12</a:t>
            </a:r>
            <a:r>
              <a:rPr lang="en-US" altLang="en-US" sz="3000" baseline="30000" dirty="0">
                <a:solidFill>
                  <a:schemeClr val="bg1"/>
                </a:solidFill>
              </a:rPr>
              <a:t>23</a:t>
            </a:r>
            <a:r>
              <a:rPr lang="en-US" altLang="en-US" sz="3000" dirty="0">
                <a:solidFill>
                  <a:schemeClr val="bg1"/>
                </a:solidFill>
              </a:rPr>
              <a:t> </a:t>
            </a:r>
            <a:r>
              <a:rPr lang="en-US" altLang="en-US" sz="3000" dirty="0">
                <a:solidFill>
                  <a:srgbClr val="FFFFCC"/>
                </a:solidFill>
              </a:rPr>
              <a:t>For the L</a:t>
            </a:r>
            <a:r>
              <a:rPr lang="en-US" altLang="en-US" sz="2600" dirty="0">
                <a:solidFill>
                  <a:srgbClr val="FFFFCC"/>
                </a:solidFill>
              </a:rPr>
              <a:t>ORD</a:t>
            </a:r>
            <a:r>
              <a:rPr lang="en-US" altLang="en-US" sz="3000" dirty="0">
                <a:solidFill>
                  <a:srgbClr val="FFFFCC"/>
                </a:solidFill>
              </a:rPr>
              <a:t> will pass through to strike the Egyptians; and when He sees the blood on the lintel and on the two doorposts, the L</a:t>
            </a:r>
            <a:r>
              <a:rPr lang="en-US" altLang="en-US" sz="2600" dirty="0">
                <a:solidFill>
                  <a:srgbClr val="FFFFCC"/>
                </a:solidFill>
              </a:rPr>
              <a:t>ORD</a:t>
            </a:r>
            <a:r>
              <a:rPr lang="en-US" altLang="en-US" sz="3000" dirty="0">
                <a:solidFill>
                  <a:srgbClr val="FFFFCC"/>
                </a:solidFill>
              </a:rPr>
              <a:t> will pass over the door and not allow the destroyer to come into your houses to strike you.</a:t>
            </a:r>
          </a:p>
          <a:p>
            <a:pPr>
              <a:spcAft>
                <a:spcPts val="0"/>
              </a:spcAft>
            </a:pPr>
            <a:r>
              <a:rPr lang="en-US" altLang="en-US" sz="3000" dirty="0">
                <a:solidFill>
                  <a:schemeClr val="bg1"/>
                </a:solidFill>
              </a:rPr>
              <a:t>Ex.21</a:t>
            </a:r>
            <a:r>
              <a:rPr lang="en-US" altLang="en-US" sz="3000" baseline="30000" dirty="0">
                <a:solidFill>
                  <a:schemeClr val="bg1"/>
                </a:solidFill>
              </a:rPr>
              <a:t>6</a:t>
            </a:r>
            <a:r>
              <a:rPr lang="en-US" altLang="en-US" sz="3000" dirty="0">
                <a:solidFill>
                  <a:schemeClr val="bg1"/>
                </a:solidFill>
              </a:rPr>
              <a:t> </a:t>
            </a:r>
            <a:r>
              <a:rPr lang="en-US" altLang="en-US" sz="3000" dirty="0">
                <a:solidFill>
                  <a:srgbClr val="CCFFFF"/>
                </a:solidFill>
              </a:rPr>
              <a:t>then his master shall bring him to the judges. He shall also bring him to the door, or to the doorpost, and his master shall pierce his ear with an awl; and he shall serve him forever.</a:t>
            </a:r>
          </a:p>
        </p:txBody>
      </p:sp>
    </p:spTree>
    <p:extLst>
      <p:ext uri="{BB962C8B-B14F-4D97-AF65-F5344CB8AC3E}">
        <p14:creationId xmlns:p14="http://schemas.microsoft.com/office/powerpoint/2010/main" val="549056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Doors of the Bible teach lessons</a:t>
            </a:r>
          </a:p>
        </p:txBody>
      </p:sp>
      <p:sp>
        <p:nvSpPr>
          <p:cNvPr id="3075" name="Rectangle 3"/>
          <p:cNvSpPr>
            <a:spLocks noGrp="1" noChangeArrowheads="1"/>
          </p:cNvSpPr>
          <p:nvPr>
            <p:ph type="body" idx="1"/>
          </p:nvPr>
        </p:nvSpPr>
        <p:spPr>
          <a:xfrm>
            <a:off x="457200" y="914400"/>
            <a:ext cx="8229600" cy="5638800"/>
          </a:xfrm>
        </p:spPr>
        <p:txBody>
          <a:bodyPr/>
          <a:lstStyle/>
          <a:p>
            <a:pPr>
              <a:spcAft>
                <a:spcPts val="600"/>
              </a:spcAft>
            </a:pPr>
            <a:r>
              <a:rPr lang="en-US" altLang="en-US" sz="3000" dirty="0">
                <a:solidFill>
                  <a:schemeClr val="bg1"/>
                </a:solidFill>
              </a:rPr>
              <a:t>Josh.2</a:t>
            </a:r>
            <a:r>
              <a:rPr lang="en-US" altLang="en-US" sz="3000" baseline="30000" dirty="0">
                <a:solidFill>
                  <a:schemeClr val="bg1"/>
                </a:solidFill>
              </a:rPr>
              <a:t>1</a:t>
            </a:r>
            <a:r>
              <a:rPr lang="en-US" sz="3000" baseline="30000" dirty="0">
                <a:solidFill>
                  <a:schemeClr val="bg1"/>
                </a:solidFill>
              </a:rPr>
              <a:t>9</a:t>
            </a:r>
            <a:r>
              <a:rPr lang="en-US" sz="3000" dirty="0">
                <a:solidFill>
                  <a:schemeClr val="bg1"/>
                </a:solidFill>
              </a:rPr>
              <a:t> </a:t>
            </a:r>
            <a:r>
              <a:rPr lang="en-US" sz="3000" dirty="0">
                <a:solidFill>
                  <a:srgbClr val="FFFFCC"/>
                </a:solidFill>
              </a:rPr>
              <a:t>So it shall be that whoever goes outside the doors of your house into the street, his blood shall be on his own head, and we will be guiltless. And whoever is with you in the house, his blood shall be on our head if a hand is laid on him.</a:t>
            </a:r>
            <a:endParaRPr lang="en-US" altLang="en-US" sz="3000" dirty="0">
              <a:solidFill>
                <a:srgbClr val="FFFFCC"/>
              </a:solidFill>
            </a:endParaRPr>
          </a:p>
          <a:p>
            <a:pPr>
              <a:spcAft>
                <a:spcPts val="0"/>
              </a:spcAft>
            </a:pPr>
            <a:r>
              <a:rPr lang="en-US" altLang="en-US" sz="3000" dirty="0">
                <a:solidFill>
                  <a:schemeClr val="bg1"/>
                </a:solidFill>
              </a:rPr>
              <a:t>Jg.11</a:t>
            </a:r>
            <a:r>
              <a:rPr lang="en-US" altLang="en-US" sz="3000" baseline="30000" dirty="0">
                <a:solidFill>
                  <a:schemeClr val="bg1"/>
                </a:solidFill>
              </a:rPr>
              <a:t>31</a:t>
            </a:r>
            <a:r>
              <a:rPr lang="en-US" altLang="en-US" sz="3000" dirty="0">
                <a:solidFill>
                  <a:schemeClr val="bg1"/>
                </a:solidFill>
              </a:rPr>
              <a:t> </a:t>
            </a:r>
            <a:r>
              <a:rPr lang="en-US" altLang="en-US" sz="3000" dirty="0">
                <a:solidFill>
                  <a:srgbClr val="CCFFFF"/>
                </a:solidFill>
              </a:rPr>
              <a:t>then it will be that whatever comes out of the doors of my house to meet me, when I return in peace from the people of Ammon, shall surely be the L</a:t>
            </a:r>
            <a:r>
              <a:rPr lang="en-US" altLang="en-US" sz="2600" dirty="0">
                <a:solidFill>
                  <a:srgbClr val="CCFFFF"/>
                </a:solidFill>
              </a:rPr>
              <a:t>ORD’s</a:t>
            </a:r>
            <a:r>
              <a:rPr lang="en-US" altLang="en-US" sz="3000" dirty="0">
                <a:solidFill>
                  <a:srgbClr val="CCFFFF"/>
                </a:solidFill>
              </a:rPr>
              <a:t>, and I will offer it up as a burnt offering.</a:t>
            </a:r>
          </a:p>
          <a:p>
            <a:pPr marL="0" indent="0">
              <a:spcAft>
                <a:spcPts val="0"/>
              </a:spcAft>
              <a:buNone/>
            </a:pPr>
            <a:endParaRPr lang="en-US" altLang="en-US" sz="3100" dirty="0">
              <a:solidFill>
                <a:schemeClr val="bg1"/>
              </a:solidFill>
            </a:endParaRPr>
          </a:p>
        </p:txBody>
      </p:sp>
    </p:spTree>
    <p:extLst>
      <p:ext uri="{BB962C8B-B14F-4D97-AF65-F5344CB8AC3E}">
        <p14:creationId xmlns:p14="http://schemas.microsoft.com/office/powerpoint/2010/main" val="2259349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Doors of the Bible teach lessons</a:t>
            </a:r>
          </a:p>
        </p:txBody>
      </p:sp>
      <p:sp>
        <p:nvSpPr>
          <p:cNvPr id="3075" name="Rectangle 3"/>
          <p:cNvSpPr>
            <a:spLocks noGrp="1" noChangeArrowheads="1"/>
          </p:cNvSpPr>
          <p:nvPr>
            <p:ph type="body" idx="1"/>
          </p:nvPr>
        </p:nvSpPr>
        <p:spPr>
          <a:xfrm>
            <a:off x="457200" y="914400"/>
            <a:ext cx="8229600" cy="5638800"/>
          </a:xfrm>
        </p:spPr>
        <p:txBody>
          <a:bodyPr/>
          <a:lstStyle/>
          <a:p>
            <a:pPr>
              <a:spcAft>
                <a:spcPts val="600"/>
              </a:spcAft>
            </a:pPr>
            <a:r>
              <a:rPr lang="en-US" altLang="en-US" sz="3000" dirty="0">
                <a:solidFill>
                  <a:schemeClr val="bg1"/>
                </a:solidFill>
              </a:rPr>
              <a:t>2 Sm.11</a:t>
            </a:r>
            <a:r>
              <a:rPr lang="en-US" altLang="en-US" sz="3000" baseline="30000" dirty="0">
                <a:solidFill>
                  <a:schemeClr val="bg1"/>
                </a:solidFill>
              </a:rPr>
              <a:t>9</a:t>
            </a:r>
            <a:r>
              <a:rPr lang="en-US" altLang="en-US" sz="3000" dirty="0">
                <a:solidFill>
                  <a:schemeClr val="bg1"/>
                </a:solidFill>
              </a:rPr>
              <a:t> </a:t>
            </a:r>
            <a:r>
              <a:rPr lang="en-US" sz="3000" dirty="0">
                <a:solidFill>
                  <a:srgbClr val="FFFFCC"/>
                </a:solidFill>
              </a:rPr>
              <a:t>But Uriah slept at the door of the king’s house with all the servants of his lord, and did not go down to his house.</a:t>
            </a:r>
            <a:endParaRPr lang="en-US" altLang="en-US" sz="3000" dirty="0">
              <a:solidFill>
                <a:srgbClr val="FFFFCC"/>
              </a:solidFill>
            </a:endParaRPr>
          </a:p>
          <a:p>
            <a:pPr>
              <a:spcAft>
                <a:spcPts val="600"/>
              </a:spcAft>
            </a:pPr>
            <a:r>
              <a:rPr lang="en-US" altLang="en-US" sz="3000" dirty="0">
                <a:solidFill>
                  <a:schemeClr val="bg1"/>
                </a:solidFill>
              </a:rPr>
              <a:t>Prov.26</a:t>
            </a:r>
            <a:r>
              <a:rPr lang="en-US" altLang="en-US" sz="3000" baseline="30000" dirty="0">
                <a:solidFill>
                  <a:schemeClr val="bg1"/>
                </a:solidFill>
              </a:rPr>
              <a:t>14 </a:t>
            </a:r>
            <a:r>
              <a:rPr lang="en-US" sz="3000" dirty="0">
                <a:solidFill>
                  <a:srgbClr val="CCFFFF"/>
                </a:solidFill>
              </a:rPr>
              <a:t>As a door turns on its hinges, So does the lazy man on his bed.</a:t>
            </a:r>
            <a:endParaRPr lang="en-US" sz="3000" dirty="0">
              <a:solidFill>
                <a:srgbClr val="CCFFFF"/>
              </a:solidFill>
              <a:hlinkClick r:id="rId3">
                <a:extLst>
                  <a:ext uri="{A12FA001-AC4F-418D-AE19-62706E023703}">
                    <ahyp:hlinkClr xmlns:ahyp="http://schemas.microsoft.com/office/drawing/2018/hyperlinkcolor" val="tx"/>
                  </a:ext>
                </a:extLst>
              </a:hlinkClick>
            </a:endParaRPr>
          </a:p>
          <a:p>
            <a:r>
              <a:rPr lang="en-US" altLang="en-US" sz="3000" dirty="0">
                <a:solidFill>
                  <a:schemeClr val="bg1"/>
                </a:solidFill>
              </a:rPr>
              <a:t>Mt.27</a:t>
            </a:r>
            <a:r>
              <a:rPr lang="en-US" sz="3000" baseline="30000" dirty="0">
                <a:solidFill>
                  <a:schemeClr val="bg1"/>
                </a:solidFill>
              </a:rPr>
              <a:t>60</a:t>
            </a:r>
            <a:r>
              <a:rPr lang="en-US" sz="3000" dirty="0">
                <a:solidFill>
                  <a:schemeClr val="bg1"/>
                </a:solidFill>
              </a:rPr>
              <a:t> </a:t>
            </a:r>
            <a:r>
              <a:rPr lang="en-US" sz="3000" dirty="0">
                <a:solidFill>
                  <a:srgbClr val="FFFFCC"/>
                </a:solidFill>
              </a:rPr>
              <a:t>and laid it in his new tomb which he had hewn out of the rock; and he rolled a large stone against the door of the tomb, </a:t>
            </a:r>
            <a:br>
              <a:rPr lang="en-US" sz="3000" dirty="0">
                <a:solidFill>
                  <a:srgbClr val="FFFFCC"/>
                </a:solidFill>
              </a:rPr>
            </a:br>
            <a:r>
              <a:rPr lang="en-US" sz="3000" dirty="0">
                <a:solidFill>
                  <a:srgbClr val="FFFFCC"/>
                </a:solidFill>
              </a:rPr>
              <a:t>and departed. </a:t>
            </a:r>
          </a:p>
        </p:txBody>
      </p:sp>
    </p:spTree>
    <p:extLst>
      <p:ext uri="{BB962C8B-B14F-4D97-AF65-F5344CB8AC3E}">
        <p14:creationId xmlns:p14="http://schemas.microsoft.com/office/powerpoint/2010/main" val="82987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Doors of the Bible teach lessons</a:t>
            </a:r>
          </a:p>
        </p:txBody>
      </p:sp>
      <p:sp>
        <p:nvSpPr>
          <p:cNvPr id="3075" name="Rectangle 3"/>
          <p:cNvSpPr>
            <a:spLocks noGrp="1" noChangeArrowheads="1"/>
          </p:cNvSpPr>
          <p:nvPr>
            <p:ph type="body" idx="1"/>
          </p:nvPr>
        </p:nvSpPr>
        <p:spPr>
          <a:xfrm>
            <a:off x="457200" y="914400"/>
            <a:ext cx="8229600" cy="5638800"/>
          </a:xfrm>
        </p:spPr>
        <p:txBody>
          <a:bodyPr/>
          <a:lstStyle/>
          <a:p>
            <a:pPr>
              <a:spcAft>
                <a:spcPts val="600"/>
              </a:spcAft>
            </a:pPr>
            <a:r>
              <a:rPr lang="en-US" altLang="en-US" sz="3000" dirty="0">
                <a:solidFill>
                  <a:schemeClr val="bg1"/>
                </a:solidFill>
              </a:rPr>
              <a:t>Jn.10</a:t>
            </a:r>
            <a:r>
              <a:rPr lang="en-US" altLang="en-US" sz="3000" baseline="30000" dirty="0">
                <a:solidFill>
                  <a:schemeClr val="bg1"/>
                </a:solidFill>
              </a:rPr>
              <a:t>7</a:t>
            </a:r>
            <a:r>
              <a:rPr lang="en-US" altLang="en-US" sz="3000" dirty="0">
                <a:solidFill>
                  <a:schemeClr val="bg1"/>
                </a:solidFill>
              </a:rPr>
              <a:t> </a:t>
            </a:r>
            <a:r>
              <a:rPr lang="en-US" altLang="en-US" sz="3000" dirty="0">
                <a:solidFill>
                  <a:srgbClr val="FFFFCC"/>
                </a:solidFill>
              </a:rPr>
              <a:t>Then Jesus said to them again,  Most assuredly, I say to you, I am the door of the sheep. . . . </a:t>
            </a:r>
            <a:r>
              <a:rPr lang="en-US" altLang="en-US" sz="3000" baseline="30000" dirty="0">
                <a:solidFill>
                  <a:schemeClr val="bg1"/>
                </a:solidFill>
              </a:rPr>
              <a:t>9</a:t>
            </a:r>
            <a:r>
              <a:rPr lang="en-US" altLang="en-US" sz="3000" dirty="0">
                <a:solidFill>
                  <a:schemeClr val="bg1"/>
                </a:solidFill>
              </a:rPr>
              <a:t> </a:t>
            </a:r>
            <a:r>
              <a:rPr lang="en-US" altLang="en-US" sz="3000" dirty="0">
                <a:solidFill>
                  <a:srgbClr val="FFFFCC"/>
                </a:solidFill>
              </a:rPr>
              <a:t>I am the door. If anyone enters by Me, he will be saved, and will go in and out and find pasture.    </a:t>
            </a:r>
            <a:r>
              <a:rPr lang="en-US" altLang="en-US" sz="2900" dirty="0">
                <a:solidFill>
                  <a:schemeClr val="bg1">
                    <a:lumMod val="85000"/>
                  </a:schemeClr>
                </a:solidFill>
              </a:rPr>
              <a:t>[Ac.14:27, door of faith]</a:t>
            </a:r>
          </a:p>
          <a:p>
            <a:pPr>
              <a:spcAft>
                <a:spcPts val="0"/>
              </a:spcAft>
            </a:pPr>
            <a:r>
              <a:rPr lang="en-US" altLang="en-US" sz="3000" dirty="0">
                <a:solidFill>
                  <a:schemeClr val="bg1"/>
                </a:solidFill>
              </a:rPr>
              <a:t>Jn.20</a:t>
            </a:r>
            <a:r>
              <a:rPr lang="en-US" altLang="en-US" sz="3000" baseline="30000" dirty="0">
                <a:solidFill>
                  <a:schemeClr val="bg1"/>
                </a:solidFill>
              </a:rPr>
              <a:t>19</a:t>
            </a:r>
            <a:r>
              <a:rPr lang="en-US" altLang="en-US" sz="3000" dirty="0">
                <a:solidFill>
                  <a:schemeClr val="bg1"/>
                </a:solidFill>
              </a:rPr>
              <a:t> </a:t>
            </a:r>
            <a:r>
              <a:rPr lang="en-US" altLang="en-US" sz="3000" dirty="0">
                <a:solidFill>
                  <a:srgbClr val="CCFFFF"/>
                </a:solidFill>
              </a:rPr>
              <a:t>Then, the same day at evening, being the first day of the week, when the doors were shut where the disciples were </a:t>
            </a:r>
            <a:r>
              <a:rPr lang="en-US" altLang="en-US" sz="3000" dirty="0" err="1">
                <a:solidFill>
                  <a:srgbClr val="CCFFFF"/>
                </a:solidFill>
              </a:rPr>
              <a:t>assem</a:t>
            </a:r>
            <a:r>
              <a:rPr lang="en-US" altLang="en-US" sz="3000" dirty="0">
                <a:solidFill>
                  <a:srgbClr val="CCFFFF"/>
                </a:solidFill>
              </a:rPr>
              <a:t>-bled, for fear of the Jews, Jesus came . . .</a:t>
            </a:r>
          </a:p>
        </p:txBody>
      </p:sp>
    </p:spTree>
    <p:extLst>
      <p:ext uri="{BB962C8B-B14F-4D97-AF65-F5344CB8AC3E}">
        <p14:creationId xmlns:p14="http://schemas.microsoft.com/office/powerpoint/2010/main" val="1359305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Doors of the Bible teach lessons</a:t>
            </a:r>
          </a:p>
        </p:txBody>
      </p:sp>
      <p:sp>
        <p:nvSpPr>
          <p:cNvPr id="3075" name="Rectangle 3"/>
          <p:cNvSpPr>
            <a:spLocks noGrp="1" noChangeArrowheads="1"/>
          </p:cNvSpPr>
          <p:nvPr>
            <p:ph type="body" idx="1"/>
          </p:nvPr>
        </p:nvSpPr>
        <p:spPr>
          <a:xfrm>
            <a:off x="457200" y="914400"/>
            <a:ext cx="8229600" cy="5638800"/>
          </a:xfrm>
        </p:spPr>
        <p:txBody>
          <a:bodyPr/>
          <a:lstStyle/>
          <a:p>
            <a:pPr>
              <a:spcAft>
                <a:spcPts val="600"/>
              </a:spcAft>
            </a:pPr>
            <a:r>
              <a:rPr lang="en-US" altLang="en-US" sz="3000" dirty="0">
                <a:solidFill>
                  <a:schemeClr val="bg1"/>
                </a:solidFill>
              </a:rPr>
              <a:t>Ac.5</a:t>
            </a:r>
            <a:r>
              <a:rPr lang="en-US" altLang="en-US" sz="3000" baseline="30000" dirty="0">
                <a:solidFill>
                  <a:schemeClr val="bg1"/>
                </a:solidFill>
              </a:rPr>
              <a:t>19</a:t>
            </a:r>
            <a:r>
              <a:rPr lang="en-US" altLang="en-US" sz="3000" dirty="0">
                <a:solidFill>
                  <a:schemeClr val="bg1"/>
                </a:solidFill>
              </a:rPr>
              <a:t> </a:t>
            </a:r>
            <a:r>
              <a:rPr lang="en-US" altLang="en-US" sz="3000" dirty="0">
                <a:solidFill>
                  <a:srgbClr val="FFFFCC"/>
                </a:solidFill>
              </a:rPr>
              <a:t>But at night an angel of the Lord opened the prison doors and brought them out, and said, </a:t>
            </a:r>
            <a:r>
              <a:rPr lang="en-US" altLang="en-US" sz="3000" baseline="30000" dirty="0">
                <a:solidFill>
                  <a:schemeClr val="bg1"/>
                </a:solidFill>
              </a:rPr>
              <a:t>20</a:t>
            </a:r>
            <a:r>
              <a:rPr lang="en-US" altLang="en-US" sz="3000" dirty="0">
                <a:solidFill>
                  <a:schemeClr val="bg1"/>
                </a:solidFill>
              </a:rPr>
              <a:t> </a:t>
            </a:r>
            <a:r>
              <a:rPr lang="en-US" altLang="en-US" sz="3000" dirty="0">
                <a:solidFill>
                  <a:srgbClr val="FFFFCC"/>
                </a:solidFill>
              </a:rPr>
              <a:t>Go, stand in the temple and speak to the people all the words of this life.</a:t>
            </a:r>
          </a:p>
          <a:p>
            <a:pPr>
              <a:spcAft>
                <a:spcPts val="600"/>
              </a:spcAft>
            </a:pPr>
            <a:r>
              <a:rPr lang="en-US" altLang="en-US" sz="3000" dirty="0">
                <a:solidFill>
                  <a:schemeClr val="bg1"/>
                </a:solidFill>
              </a:rPr>
              <a:t>1 Co.16</a:t>
            </a:r>
            <a:r>
              <a:rPr lang="en-US" altLang="en-US" sz="3000" baseline="30000" dirty="0">
                <a:solidFill>
                  <a:schemeClr val="bg1"/>
                </a:solidFill>
              </a:rPr>
              <a:t>8</a:t>
            </a:r>
            <a:r>
              <a:rPr lang="en-US" altLang="en-US" sz="3000" dirty="0">
                <a:solidFill>
                  <a:schemeClr val="bg1"/>
                </a:solidFill>
              </a:rPr>
              <a:t> </a:t>
            </a:r>
            <a:r>
              <a:rPr lang="en-US" altLang="en-US" sz="3000" dirty="0">
                <a:solidFill>
                  <a:srgbClr val="CCECFF"/>
                </a:solidFill>
              </a:rPr>
              <a:t>But I will tarry in Ephesus until Pentecost.  </a:t>
            </a:r>
            <a:r>
              <a:rPr lang="en-US" altLang="en-US" sz="3000" baseline="30000" dirty="0">
                <a:solidFill>
                  <a:schemeClr val="bg1"/>
                </a:solidFill>
              </a:rPr>
              <a:t>9</a:t>
            </a:r>
            <a:r>
              <a:rPr lang="en-US" altLang="en-US" sz="3000" dirty="0">
                <a:solidFill>
                  <a:schemeClr val="bg1"/>
                </a:solidFill>
              </a:rPr>
              <a:t> </a:t>
            </a:r>
            <a:r>
              <a:rPr lang="en-US" altLang="en-US" sz="3000" dirty="0">
                <a:solidFill>
                  <a:srgbClr val="CCECFF"/>
                </a:solidFill>
              </a:rPr>
              <a:t>For a great and effective door has opened to me, and there are many adversaries.</a:t>
            </a:r>
          </a:p>
          <a:p>
            <a:r>
              <a:rPr lang="en-US" altLang="en-US" sz="3000" dirty="0">
                <a:solidFill>
                  <a:schemeClr val="bg1"/>
                </a:solidFill>
              </a:rPr>
              <a:t>Ja.5</a:t>
            </a:r>
            <a:r>
              <a:rPr lang="en-US" sz="3000" baseline="30000" dirty="0">
                <a:solidFill>
                  <a:schemeClr val="bg1"/>
                </a:solidFill>
              </a:rPr>
              <a:t>9</a:t>
            </a:r>
            <a:r>
              <a:rPr lang="en-US" sz="3000" dirty="0">
                <a:solidFill>
                  <a:schemeClr val="bg1"/>
                </a:solidFill>
              </a:rPr>
              <a:t> </a:t>
            </a:r>
            <a:r>
              <a:rPr lang="en-US" sz="3000" dirty="0">
                <a:solidFill>
                  <a:srgbClr val="FFFFCC"/>
                </a:solidFill>
              </a:rPr>
              <a:t>Do not grumble against one another, brethren, lest you be condemned.  Behold, the Judge is standing at the door! </a:t>
            </a:r>
          </a:p>
          <a:p>
            <a:pPr marL="0" indent="0">
              <a:buNone/>
            </a:pPr>
            <a:endParaRPr lang="en-US" sz="3000" dirty="0">
              <a:solidFill>
                <a:schemeClr val="bg1"/>
              </a:solidFill>
            </a:endParaRPr>
          </a:p>
          <a:p>
            <a:pPr marL="457200" lvl="1" indent="0">
              <a:buNone/>
            </a:pPr>
            <a:endParaRPr lang="en-US" altLang="en-US" sz="3000" dirty="0">
              <a:solidFill>
                <a:schemeClr val="bg1"/>
              </a:solidFill>
            </a:endParaRPr>
          </a:p>
        </p:txBody>
      </p:sp>
    </p:spTree>
    <p:extLst>
      <p:ext uri="{BB962C8B-B14F-4D97-AF65-F5344CB8AC3E}">
        <p14:creationId xmlns:p14="http://schemas.microsoft.com/office/powerpoint/2010/main" val="1858324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001046" y="609600"/>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The door that shuts</a:t>
            </a:r>
            <a:b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b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the Lord in – prayer </a:t>
            </a:r>
            <a:endParaRPr kumimoji="0" lang="en-US" sz="32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67718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685800"/>
          </a:xfrm>
        </p:spPr>
        <p:txBody>
          <a:bodyPr/>
          <a:lstStyle/>
          <a:p>
            <a:r>
              <a:rPr lang="en-US" altLang="en-US" sz="3600" dirty="0">
                <a:solidFill>
                  <a:srgbClr val="FFFF00"/>
                </a:solidFill>
              </a:rPr>
              <a:t>Matthew 6:6</a:t>
            </a:r>
          </a:p>
        </p:txBody>
      </p:sp>
      <p:sp>
        <p:nvSpPr>
          <p:cNvPr id="3075" name="Rectangle 3"/>
          <p:cNvSpPr>
            <a:spLocks noGrp="1" noChangeArrowheads="1"/>
          </p:cNvSpPr>
          <p:nvPr>
            <p:ph type="body" idx="1"/>
          </p:nvPr>
        </p:nvSpPr>
        <p:spPr>
          <a:xfrm>
            <a:off x="457200" y="685800"/>
            <a:ext cx="8229600" cy="5867400"/>
          </a:xfrm>
        </p:spPr>
        <p:txBody>
          <a:bodyPr/>
          <a:lstStyle/>
          <a:p>
            <a:pPr marL="0" indent="0">
              <a:spcAft>
                <a:spcPts val="300"/>
              </a:spcAft>
              <a:buNone/>
            </a:pPr>
            <a:r>
              <a:rPr lang="en-US" sz="2900" dirty="0">
                <a:solidFill>
                  <a:srgbClr val="FFFFCC"/>
                </a:solidFill>
                <a:ea typeface="Verdana" panose="020B0604030504040204" pitchFamily="34" charset="0"/>
                <a:cs typeface="Times New Roman" panose="02020603050405020304" pitchFamily="18" charset="0"/>
              </a:rPr>
              <a:t>But you, when you pray, go into your room, </a:t>
            </a:r>
            <a:br>
              <a:rPr lang="en-US" sz="2900" dirty="0">
                <a:solidFill>
                  <a:srgbClr val="FFFFCC"/>
                </a:solidFill>
                <a:ea typeface="Verdana" panose="020B0604030504040204" pitchFamily="34" charset="0"/>
                <a:cs typeface="Times New Roman" panose="02020603050405020304" pitchFamily="18" charset="0"/>
              </a:rPr>
            </a:br>
            <a:r>
              <a:rPr lang="en-US" sz="2900" dirty="0">
                <a:solidFill>
                  <a:srgbClr val="FFFFCC"/>
                </a:solidFill>
                <a:ea typeface="Verdana" panose="020B0604030504040204" pitchFamily="34" charset="0"/>
                <a:cs typeface="Times New Roman" panose="02020603050405020304" pitchFamily="18" charset="0"/>
              </a:rPr>
              <a:t>and when you have shut your door, pray to your Father who is in the secret place; and your Father who sees in secret will reward you openly.</a:t>
            </a:r>
          </a:p>
          <a:p>
            <a:pPr>
              <a:spcAft>
                <a:spcPts val="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This passage does NOT forbid …</a:t>
            </a:r>
          </a:p>
          <a:p>
            <a:pPr lvl="1">
              <a:spcAft>
                <a:spcPts val="0"/>
              </a:spcAft>
              <a:buFont typeface="Arial" panose="020B0604020202020204" pitchFamily="34" charset="0"/>
              <a:buChar char="•"/>
            </a:pPr>
            <a:r>
              <a:rPr lang="en-US" sz="3100" kern="0" dirty="0">
                <a:solidFill>
                  <a:srgbClr val="CCECFF"/>
                </a:solidFill>
                <a:ea typeface="Verdana" panose="020B0604030504040204" pitchFamily="34" charset="0"/>
                <a:cs typeface="Times New Roman" panose="02020603050405020304" pitchFamily="18" charset="0"/>
              </a:rPr>
              <a:t>Public prayer  </a:t>
            </a:r>
          </a:p>
          <a:p>
            <a:pPr lvl="2">
              <a:spcBef>
                <a:spcPts val="0"/>
              </a:spcBef>
              <a:spcAft>
                <a:spcPts val="4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Jesus prayed in presence of others.  Mt.14;  26</a:t>
            </a:r>
          </a:p>
          <a:p>
            <a:pPr lvl="2">
              <a:spcBef>
                <a:spcPts val="600"/>
              </a:spcBef>
              <a:spcAft>
                <a:spcPts val="6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Temple was house of prayer, Lk.18:10</a:t>
            </a:r>
          </a:p>
          <a:p>
            <a:pPr lvl="2">
              <a:spcBef>
                <a:spcPts val="600"/>
              </a:spcBef>
              <a:spcAft>
                <a:spcPts val="600"/>
              </a:spcAft>
              <a:buFont typeface="Arial" panose="020B0604020202020204" pitchFamily="34" charset="0"/>
              <a:buChar char="•"/>
            </a:pPr>
            <a:r>
              <a:rPr lang="en-US" sz="3100" kern="0" dirty="0">
                <a:solidFill>
                  <a:schemeClr val="bg1"/>
                </a:solidFill>
                <a:ea typeface="Verdana" panose="020B0604030504040204" pitchFamily="34" charset="0"/>
                <a:cs typeface="Times New Roman" panose="02020603050405020304" pitchFamily="18" charset="0"/>
              </a:rPr>
              <a:t>Paul prayed in presence of others, Ac.27:33-35</a:t>
            </a:r>
            <a:endParaRPr lang="en-US" sz="3100" kern="0" dirty="0">
              <a:solidFill>
                <a:schemeClr val="bg1"/>
              </a:solidFill>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Tree>
    <p:extLst>
      <p:ext uri="{BB962C8B-B14F-4D97-AF65-F5344CB8AC3E}">
        <p14:creationId xmlns:p14="http://schemas.microsoft.com/office/powerpoint/2010/main" val="229996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11041</TotalTime>
  <Words>1463</Words>
  <Application>Microsoft Office PowerPoint</Application>
  <PresentationFormat>On-screen Show (4:3)</PresentationFormat>
  <Paragraphs>130</Paragraphs>
  <Slides>25</Slides>
  <Notes>20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Calibri</vt:lpstr>
      <vt:lpstr>Times New Roman</vt:lpstr>
      <vt:lpstr>Verdana</vt:lpstr>
      <vt:lpstr>Wingdings</vt:lpstr>
      <vt:lpstr>1_Default Design</vt:lpstr>
      <vt:lpstr>Default Design</vt:lpstr>
      <vt:lpstr>PowerPoint Presentation</vt:lpstr>
      <vt:lpstr>Doors of the Bible teach lessons</vt:lpstr>
      <vt:lpstr>Doors of the Bible teach lessons</vt:lpstr>
      <vt:lpstr>Doors of the Bible teach lessons</vt:lpstr>
      <vt:lpstr>Doors of the Bible teach lessons</vt:lpstr>
      <vt:lpstr>Doors of the Bible teach lessons</vt:lpstr>
      <vt:lpstr>Doors of the Bible teach lessons</vt:lpstr>
      <vt:lpstr>PowerPoint Presentation</vt:lpstr>
      <vt:lpstr>Matthew 6:6</vt:lpstr>
      <vt:lpstr>Matthew 6:6</vt:lpstr>
      <vt:lpstr>Matthew 6:6</vt:lpstr>
      <vt:lpstr>Matthew 6:6</vt:lpstr>
      <vt:lpstr>Matthew 6:6</vt:lpstr>
      <vt:lpstr>Matthew 6:6</vt:lpstr>
      <vt:lpstr>PowerPoint Presentation</vt:lpstr>
      <vt:lpstr>Rv.3:20, amazing picture</vt:lpstr>
      <vt:lpstr>Rv.3:20, amazing love</vt:lpstr>
      <vt:lpstr>Rv.3:20, amazing fellowship</vt:lpstr>
      <vt:lpstr>Rv.3:20, amazing response</vt:lpstr>
      <vt:lpstr>PowerPoint Presentation</vt:lpstr>
      <vt:lpstr>Gen.6:16;  7:16</vt:lpstr>
      <vt:lpstr>Amos 4:12</vt:lpstr>
      <vt:lpstr>PowerPoint Presentation</vt:lpstr>
      <vt:lpstr>Gen.7:21</vt:lpstr>
      <vt:lpstr>Luke 13:25</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1140</cp:revision>
  <dcterms:created xsi:type="dcterms:W3CDTF">2011-08-18T15:42:19Z</dcterms:created>
  <dcterms:modified xsi:type="dcterms:W3CDTF">2022-03-19T03:16:02Z</dcterms:modified>
</cp:coreProperties>
</file>