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19"/>
  </p:notesMasterIdLst>
  <p:sldIdLst>
    <p:sldId id="305" r:id="rId3"/>
    <p:sldId id="374" r:id="rId4"/>
    <p:sldId id="454" r:id="rId5"/>
    <p:sldId id="470" r:id="rId6"/>
    <p:sldId id="373" r:id="rId7"/>
    <p:sldId id="476" r:id="rId8"/>
    <p:sldId id="428" r:id="rId9"/>
    <p:sldId id="471" r:id="rId10"/>
    <p:sldId id="429" r:id="rId11"/>
    <p:sldId id="472" r:id="rId12"/>
    <p:sldId id="465" r:id="rId13"/>
    <p:sldId id="473" r:id="rId14"/>
    <p:sldId id="474" r:id="rId15"/>
    <p:sldId id="477" r:id="rId16"/>
    <p:sldId id="475" r:id="rId17"/>
    <p:sldId id="478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CCFFCC"/>
    <a:srgbClr val="FFFFCC"/>
    <a:srgbClr val="C0C0C0"/>
    <a:srgbClr val="DDDDDD"/>
    <a:srgbClr val="CCFFFF"/>
    <a:srgbClr val="FFFF99"/>
    <a:srgbClr val="CCECFF"/>
    <a:srgbClr val="CC006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y Johnson" userId="2df4d96252200d5b" providerId="LiveId" clId="{860C2ECB-66DB-433E-832C-B847133CA765}"/>
    <pc:docChg chg="delSld delMainMaster">
      <pc:chgData name="Ty Johnson" userId="2df4d96252200d5b" providerId="LiveId" clId="{860C2ECB-66DB-433E-832C-B847133CA765}" dt="2022-03-26T01:39:59.924" v="1" actId="47"/>
      <pc:docMkLst>
        <pc:docMk/>
      </pc:docMkLst>
      <pc:sldChg chg="del">
        <pc:chgData name="Ty Johnson" userId="2df4d96252200d5b" providerId="LiveId" clId="{860C2ECB-66DB-433E-832C-B847133CA765}" dt="2022-03-26T01:39:41.881" v="0" actId="47"/>
        <pc:sldMkLst>
          <pc:docMk/>
          <pc:sldMk cId="3532206707" sldId="276"/>
        </pc:sldMkLst>
      </pc:sldChg>
      <pc:sldChg chg="del">
        <pc:chgData name="Ty Johnson" userId="2df4d96252200d5b" providerId="LiveId" clId="{860C2ECB-66DB-433E-832C-B847133CA765}" dt="2022-03-26T01:39:41.881" v="0" actId="47"/>
        <pc:sldMkLst>
          <pc:docMk/>
          <pc:sldMk cId="1845990636" sldId="277"/>
        </pc:sldMkLst>
      </pc:sldChg>
      <pc:sldChg chg="del">
        <pc:chgData name="Ty Johnson" userId="2df4d96252200d5b" providerId="LiveId" clId="{860C2ECB-66DB-433E-832C-B847133CA765}" dt="2022-03-26T01:39:41.881" v="0" actId="47"/>
        <pc:sldMkLst>
          <pc:docMk/>
          <pc:sldMk cId="1063882008" sldId="278"/>
        </pc:sldMkLst>
      </pc:sldChg>
      <pc:sldChg chg="del">
        <pc:chgData name="Ty Johnson" userId="2df4d96252200d5b" providerId="LiveId" clId="{860C2ECB-66DB-433E-832C-B847133CA765}" dt="2022-03-26T01:39:59.924" v="1" actId="47"/>
        <pc:sldMkLst>
          <pc:docMk/>
          <pc:sldMk cId="3244625056" sldId="372"/>
        </pc:sldMkLst>
      </pc:sldChg>
      <pc:sldMasterChg chg="del delSldLayout">
        <pc:chgData name="Ty Johnson" userId="2df4d96252200d5b" providerId="LiveId" clId="{860C2ECB-66DB-433E-832C-B847133CA765}" dt="2022-03-26T01:39:41.881" v="0" actId="47"/>
        <pc:sldMasterMkLst>
          <pc:docMk/>
          <pc:sldMasterMk cId="4283059786" sldId="2147483751"/>
        </pc:sldMasterMkLst>
        <pc:sldLayoutChg chg="del">
          <pc:chgData name="Ty Johnson" userId="2df4d96252200d5b" providerId="LiveId" clId="{860C2ECB-66DB-433E-832C-B847133CA765}" dt="2022-03-26T01:39:41.881" v="0" actId="47"/>
          <pc:sldLayoutMkLst>
            <pc:docMk/>
            <pc:sldMasterMk cId="4283059786" sldId="2147483751"/>
            <pc:sldLayoutMk cId="887233820" sldId="2147483752"/>
          </pc:sldLayoutMkLst>
        </pc:sldLayoutChg>
        <pc:sldLayoutChg chg="del">
          <pc:chgData name="Ty Johnson" userId="2df4d96252200d5b" providerId="LiveId" clId="{860C2ECB-66DB-433E-832C-B847133CA765}" dt="2022-03-26T01:39:41.881" v="0" actId="47"/>
          <pc:sldLayoutMkLst>
            <pc:docMk/>
            <pc:sldMasterMk cId="4283059786" sldId="2147483751"/>
            <pc:sldLayoutMk cId="2817302831" sldId="2147483753"/>
          </pc:sldLayoutMkLst>
        </pc:sldLayoutChg>
        <pc:sldLayoutChg chg="del">
          <pc:chgData name="Ty Johnson" userId="2df4d96252200d5b" providerId="LiveId" clId="{860C2ECB-66DB-433E-832C-B847133CA765}" dt="2022-03-26T01:39:41.881" v="0" actId="47"/>
          <pc:sldLayoutMkLst>
            <pc:docMk/>
            <pc:sldMasterMk cId="4283059786" sldId="2147483751"/>
            <pc:sldLayoutMk cId="751140898" sldId="2147483754"/>
          </pc:sldLayoutMkLst>
        </pc:sldLayoutChg>
        <pc:sldLayoutChg chg="del">
          <pc:chgData name="Ty Johnson" userId="2df4d96252200d5b" providerId="LiveId" clId="{860C2ECB-66DB-433E-832C-B847133CA765}" dt="2022-03-26T01:39:41.881" v="0" actId="47"/>
          <pc:sldLayoutMkLst>
            <pc:docMk/>
            <pc:sldMasterMk cId="4283059786" sldId="2147483751"/>
            <pc:sldLayoutMk cId="1491425227" sldId="2147483755"/>
          </pc:sldLayoutMkLst>
        </pc:sldLayoutChg>
        <pc:sldLayoutChg chg="del">
          <pc:chgData name="Ty Johnson" userId="2df4d96252200d5b" providerId="LiveId" clId="{860C2ECB-66DB-433E-832C-B847133CA765}" dt="2022-03-26T01:39:41.881" v="0" actId="47"/>
          <pc:sldLayoutMkLst>
            <pc:docMk/>
            <pc:sldMasterMk cId="4283059786" sldId="2147483751"/>
            <pc:sldLayoutMk cId="2672926062" sldId="2147483756"/>
          </pc:sldLayoutMkLst>
        </pc:sldLayoutChg>
        <pc:sldLayoutChg chg="del">
          <pc:chgData name="Ty Johnson" userId="2df4d96252200d5b" providerId="LiveId" clId="{860C2ECB-66DB-433E-832C-B847133CA765}" dt="2022-03-26T01:39:41.881" v="0" actId="47"/>
          <pc:sldLayoutMkLst>
            <pc:docMk/>
            <pc:sldMasterMk cId="4283059786" sldId="2147483751"/>
            <pc:sldLayoutMk cId="1012026023" sldId="2147483757"/>
          </pc:sldLayoutMkLst>
        </pc:sldLayoutChg>
        <pc:sldLayoutChg chg="del">
          <pc:chgData name="Ty Johnson" userId="2df4d96252200d5b" providerId="LiveId" clId="{860C2ECB-66DB-433E-832C-B847133CA765}" dt="2022-03-26T01:39:41.881" v="0" actId="47"/>
          <pc:sldLayoutMkLst>
            <pc:docMk/>
            <pc:sldMasterMk cId="4283059786" sldId="2147483751"/>
            <pc:sldLayoutMk cId="3713873884" sldId="2147483758"/>
          </pc:sldLayoutMkLst>
        </pc:sldLayoutChg>
        <pc:sldLayoutChg chg="del">
          <pc:chgData name="Ty Johnson" userId="2df4d96252200d5b" providerId="LiveId" clId="{860C2ECB-66DB-433E-832C-B847133CA765}" dt="2022-03-26T01:39:41.881" v="0" actId="47"/>
          <pc:sldLayoutMkLst>
            <pc:docMk/>
            <pc:sldMasterMk cId="4283059786" sldId="2147483751"/>
            <pc:sldLayoutMk cId="1858562704" sldId="2147483759"/>
          </pc:sldLayoutMkLst>
        </pc:sldLayoutChg>
        <pc:sldLayoutChg chg="del">
          <pc:chgData name="Ty Johnson" userId="2df4d96252200d5b" providerId="LiveId" clId="{860C2ECB-66DB-433E-832C-B847133CA765}" dt="2022-03-26T01:39:41.881" v="0" actId="47"/>
          <pc:sldLayoutMkLst>
            <pc:docMk/>
            <pc:sldMasterMk cId="4283059786" sldId="2147483751"/>
            <pc:sldLayoutMk cId="1090383012" sldId="2147483760"/>
          </pc:sldLayoutMkLst>
        </pc:sldLayoutChg>
        <pc:sldLayoutChg chg="del">
          <pc:chgData name="Ty Johnson" userId="2df4d96252200d5b" providerId="LiveId" clId="{860C2ECB-66DB-433E-832C-B847133CA765}" dt="2022-03-26T01:39:41.881" v="0" actId="47"/>
          <pc:sldLayoutMkLst>
            <pc:docMk/>
            <pc:sldMasterMk cId="4283059786" sldId="2147483751"/>
            <pc:sldLayoutMk cId="2754808955" sldId="2147483761"/>
          </pc:sldLayoutMkLst>
        </pc:sldLayoutChg>
        <pc:sldLayoutChg chg="del">
          <pc:chgData name="Ty Johnson" userId="2df4d96252200d5b" providerId="LiveId" clId="{860C2ECB-66DB-433E-832C-B847133CA765}" dt="2022-03-26T01:39:41.881" v="0" actId="47"/>
          <pc:sldLayoutMkLst>
            <pc:docMk/>
            <pc:sldMasterMk cId="4283059786" sldId="2147483751"/>
            <pc:sldLayoutMk cId="1565822221" sldId="214748376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8983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9400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55050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559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8558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6802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75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646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4380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1821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385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Remember Lot’s Wife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28732" y="533400"/>
            <a:ext cx="5888182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wicked will be punished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4DEF40F1-D133-4616-91A9-157970E6BB4E}"/>
              </a:ext>
            </a:extLst>
          </p:cNvPr>
          <p:cNvSpPr/>
          <p:nvPr/>
        </p:nvSpPr>
        <p:spPr bwMode="auto">
          <a:xfrm>
            <a:off x="657519" y="2228654"/>
            <a:ext cx="7837170" cy="1447800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When delivered from sin,</a:t>
            </a:r>
            <a:b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don’t look back 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3FE00D7A-E751-4233-89F3-56D11CDA5548}"/>
              </a:ext>
            </a:extLst>
          </p:cNvPr>
          <p:cNvSpPr/>
          <p:nvPr/>
        </p:nvSpPr>
        <p:spPr bwMode="auto">
          <a:xfrm>
            <a:off x="1627928" y="1371600"/>
            <a:ext cx="5888182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This worlds goods do not compensate</a:t>
            </a:r>
          </a:p>
        </p:txBody>
      </p:sp>
    </p:spTree>
    <p:extLst>
      <p:ext uri="{BB962C8B-B14F-4D97-AF65-F5344CB8AC3E}">
        <p14:creationId xmlns:p14="http://schemas.microsoft.com/office/powerpoint/2010/main" val="3274864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Mrs. Lot’s warning: don’t look back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1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Did not appreciate deliverance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Placed affections with sinners, not God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Preferred being left alone (wish God would leave…)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Addicted to low living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Misplaced affections; belated sorrow for lost; even defend them – ‘they can’t help it…?’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Wished God would punish real sinners (not Sodomites)</a:t>
            </a:r>
            <a:endParaRPr lang="en-US" sz="2000" kern="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595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Mrs. Lot’s war with self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Self-seeking wants to preserve worldly ways at any cost – even if it requires sacrifice of spiritual goals…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Opposite of Savior-seeking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100" kern="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Can’t look back and go right way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kern="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It’s hard to leave paradise / possessions for a cave.  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Lk.9:62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kern="0" dirty="0">
                <a:solidFill>
                  <a:srgbClr val="CC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Some of most frightening words –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“Too late”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537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300" dirty="0">
                <a:solidFill>
                  <a:srgbClr val="FFFF00"/>
                </a:solidFill>
              </a:rPr>
              <a:t>Mrs. Lot’s divided allegiance …lost in the –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135" y="1066800"/>
            <a:ext cx="8305800" cy="54864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100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Best connection: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wife of ‘righteous Lot’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Best company: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angels had been her guests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Best cause: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leaving Sodom, heading to safety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000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Best conduct: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did not go back; </a:t>
            </a:r>
            <a:r>
              <a:rPr lang="en-US" sz="3000" i="1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looked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i="1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back</a:t>
            </a:r>
            <a:endParaRPr lang="en-US" sz="30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CCEC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 algn="ctr">
              <a:spcAft>
                <a:spcPts val="400"/>
              </a:spcAft>
              <a:buNone/>
            </a:pPr>
            <a:r>
              <a:rPr lang="en-US" sz="3000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Why? 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Don’t have to be a Sodomite to lose all </a:t>
            </a:r>
          </a:p>
          <a:p>
            <a:pPr marL="0" indent="0">
              <a:buNone/>
            </a:pPr>
            <a:r>
              <a:rPr lang="en-US" sz="3000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sz="30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A253C9-0900-4BDA-9085-23E725689811}"/>
              </a:ext>
            </a:extLst>
          </p:cNvPr>
          <p:cNvSpPr/>
          <p:nvPr/>
        </p:nvSpPr>
        <p:spPr>
          <a:xfrm>
            <a:off x="838200" y="3733800"/>
            <a:ext cx="35814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Died immediately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12DAC8-CAE9-42CD-A2F2-F9437A8A432A}"/>
              </a:ext>
            </a:extLst>
          </p:cNvPr>
          <p:cNvSpPr/>
          <p:nvPr/>
        </p:nvSpPr>
        <p:spPr>
          <a:xfrm>
            <a:off x="4724400" y="3733800"/>
            <a:ext cx="35814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In one sin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2F85E13-E3DA-48B4-9656-4E73B6517DC1}"/>
              </a:ext>
            </a:extLst>
          </p:cNvPr>
          <p:cNvSpPr/>
          <p:nvPr/>
        </p:nvSpPr>
        <p:spPr>
          <a:xfrm>
            <a:off x="838200" y="4429027"/>
            <a:ext cx="35814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Unusual death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B2D6E4-8B47-4BBA-916F-A21A5DCB5E57}"/>
              </a:ext>
            </a:extLst>
          </p:cNvPr>
          <p:cNvSpPr/>
          <p:nvPr/>
        </p:nvSpPr>
        <p:spPr>
          <a:xfrm>
            <a:off x="4724400" y="4429027"/>
            <a:ext cx="3581400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Remained unburied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D4ED6C-004A-4CC3-AEF9-5A1E4ABCBF1C}"/>
              </a:ext>
            </a:extLst>
          </p:cNvPr>
          <p:cNvSpPr/>
          <p:nvPr/>
        </p:nvSpPr>
        <p:spPr>
          <a:xfrm>
            <a:off x="1082825" y="5105400"/>
            <a:ext cx="6979135" cy="5334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/>
              <a:t>An example of the vengeance of God</a:t>
            </a:r>
          </a:p>
        </p:txBody>
      </p:sp>
    </p:spTree>
    <p:extLst>
      <p:ext uri="{BB962C8B-B14F-4D97-AF65-F5344CB8AC3E}">
        <p14:creationId xmlns:p14="http://schemas.microsoft.com/office/powerpoint/2010/main" val="2637976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Mrs. Lot’s worldliness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791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Some come as close to escape as possible without achieving it.   Some Christians…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100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are addicted to TV…no time for Word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let money, luxuries rob the soul</a:t>
            </a:r>
          </a:p>
          <a:p>
            <a:pPr marL="395288" indent="-395288">
              <a:spcAft>
                <a:spcPts val="400"/>
              </a:spcAft>
              <a:buNone/>
            </a:pPr>
            <a:r>
              <a:rPr lang="en-US" sz="24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000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steadily think / act like people of world; don’t realize they’re addicted to sin  </a:t>
            </a:r>
          </a:p>
          <a:p>
            <a:pPr marL="0" indent="0">
              <a:buNone/>
            </a:pPr>
            <a:r>
              <a:rPr lang="en-US" sz="3000" kern="0" dirty="0">
                <a:solidFill>
                  <a:srgbClr val="CCEC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Ja.1</a:t>
            </a:r>
            <a:r>
              <a:rPr lang="en-US" sz="3100" kern="0" baseline="30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100" dirty="0">
                <a:solidFill>
                  <a:srgbClr val="FFFFCC"/>
                </a:solidFill>
              </a:rPr>
              <a:t>he is a double-minded man, 	unstable in all his ways  </a:t>
            </a: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5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342508"/>
            <a:ext cx="8458200" cy="5791200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</a:pPr>
            <a:r>
              <a:rPr lang="en-US" sz="3000" kern="0" baseline="30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12 </a:t>
            </a:r>
            <a:r>
              <a:rPr lang="en-US" sz="30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 that I have already attained, or am already perfected; but I press on, that I may lay hold of that for which Christ Jesus has also laid hold of me.  </a:t>
            </a:r>
            <a:r>
              <a:rPr lang="en-US" sz="3000" kern="0" baseline="30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30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Brethren, I do not count myself to have apprehended; but one thing I do, forgetting those things which are behind and reaching forward to those things which are ahead,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sz="3000" kern="0" baseline="300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30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r>
              <a:rPr lang="en-US" sz="30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 press toward the goal for the prize of the upward call of God in Christ Jesus </a:t>
            </a:r>
            <a:r>
              <a:rPr lang="en-US" sz="2400" kern="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Philippians 3</a:t>
            </a:r>
            <a:endParaRPr lang="en-US" sz="3000" kern="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400"/>
              </a:spcAft>
              <a:buNone/>
            </a:pPr>
            <a:endParaRPr lang="en-US" sz="3000" kern="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116AE88-BC03-406D-B955-2C32E43F6FF0}"/>
              </a:ext>
            </a:extLst>
          </p:cNvPr>
          <p:cNvSpPr/>
          <p:nvPr/>
        </p:nvSpPr>
        <p:spPr>
          <a:xfrm>
            <a:off x="341724" y="4743254"/>
            <a:ext cx="4153292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1. 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He has not ‘arrived’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91C8F1-C837-486F-A09F-40E786C31485}"/>
              </a:ext>
            </a:extLst>
          </p:cNvPr>
          <p:cNvSpPr/>
          <p:nvPr/>
        </p:nvSpPr>
        <p:spPr>
          <a:xfrm>
            <a:off x="341724" y="5276654"/>
            <a:ext cx="4153292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2. 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He presses 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0B9CDC-BF5E-4840-9B63-D86B36FF5D73}"/>
              </a:ext>
            </a:extLst>
          </p:cNvPr>
          <p:cNvSpPr/>
          <p:nvPr/>
        </p:nvSpPr>
        <p:spPr>
          <a:xfrm>
            <a:off x="341724" y="5810054"/>
            <a:ext cx="4153292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3. 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He has a goal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191AF4B-AC93-4156-8739-019E7F548484}"/>
              </a:ext>
            </a:extLst>
          </p:cNvPr>
          <p:cNvSpPr/>
          <p:nvPr/>
        </p:nvSpPr>
        <p:spPr>
          <a:xfrm>
            <a:off x="4647416" y="4743254"/>
            <a:ext cx="4153292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4. 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He has single focus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02CC3EF-E941-4B14-91B4-4328E4A82B36}"/>
              </a:ext>
            </a:extLst>
          </p:cNvPr>
          <p:cNvSpPr/>
          <p:nvPr/>
        </p:nvSpPr>
        <p:spPr>
          <a:xfrm>
            <a:off x="4647416" y="5276654"/>
            <a:ext cx="4153292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5. 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He avoids distractions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61D8A8-4CEE-4BBE-B6B8-7EE51DCB65AA}"/>
              </a:ext>
            </a:extLst>
          </p:cNvPr>
          <p:cNvSpPr/>
          <p:nvPr/>
        </p:nvSpPr>
        <p:spPr>
          <a:xfrm>
            <a:off x="4647416" y="5810054"/>
            <a:ext cx="4153292" cy="4572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6.  </a:t>
            </a:r>
            <a:r>
              <a:rPr lang="en-US" sz="3000" dirty="0">
                <a:latin typeface="Calibri" panose="020F0502020204030204" pitchFamily="34" charset="0"/>
                <a:cs typeface="Calibri" panose="020F0502020204030204" pitchFamily="34" charset="0"/>
              </a:rPr>
              <a:t>He seeks the prize</a:t>
            </a:r>
          </a:p>
        </p:txBody>
      </p:sp>
    </p:spTree>
    <p:extLst>
      <p:ext uri="{BB962C8B-B14F-4D97-AF65-F5344CB8AC3E}">
        <p14:creationId xmlns:p14="http://schemas.microsoft.com/office/powerpoint/2010/main" val="268809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3292" y="342508"/>
            <a:ext cx="8458200" cy="5791200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0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Looking back leads to worldliness, sin, and judgment. 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000" kern="0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Paul forgot past successes / failures and kept his eyes on the goal.   </a:t>
            </a: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WE can too…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sz="3000" kern="0" dirty="0">
              <a:solidFill>
                <a:srgbClr val="CCFFFF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95288" indent="-395288">
              <a:spcAft>
                <a:spcPts val="400"/>
              </a:spcAft>
              <a:buNone/>
            </a:pPr>
            <a:endParaRPr lang="en-US" sz="3000" kern="0" dirty="0">
              <a:solidFill>
                <a:srgbClr val="FFFFCC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22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“Remember the Alamo!”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Knowledge of history helps us prepare for the future and avoid repeating mistakes</a:t>
            </a:r>
          </a:p>
          <a:p>
            <a:pPr lvl="1">
              <a:spcAft>
                <a:spcPts val="3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Most are unaware of spiritual dangers</a:t>
            </a:r>
          </a:p>
          <a:p>
            <a:pPr lvl="1">
              <a:spcAft>
                <a:spcPts val="2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Jesus warned (Lk.17:31-32) – </a:t>
            </a:r>
          </a:p>
          <a:p>
            <a:pPr marL="971550" lvl="2" indent="-227013">
              <a:spcAft>
                <a:spcPts val="4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Forget possessions and secure your life</a:t>
            </a:r>
          </a:p>
          <a:p>
            <a:pPr marL="971550" lvl="2" indent="-227013">
              <a:spcAft>
                <a:spcPts val="300"/>
              </a:spcAft>
            </a:pPr>
            <a:r>
              <a:rPr lang="en-US" altLang="en-US" sz="3100" dirty="0">
                <a:solidFill>
                  <a:srgbClr val="CCFFCC"/>
                </a:solidFill>
              </a:rPr>
              <a:t>How?    Remember Lot’s wife</a:t>
            </a:r>
          </a:p>
          <a:p>
            <a:pPr marL="744537" lvl="2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E31B684-8A60-4C34-B9ED-F7C65FA6F2F3}"/>
              </a:ext>
            </a:extLst>
          </p:cNvPr>
          <p:cNvSpPr/>
          <p:nvPr/>
        </p:nvSpPr>
        <p:spPr>
          <a:xfrm>
            <a:off x="1342535" y="4572000"/>
            <a:ext cx="6477000" cy="1066800"/>
          </a:xfrm>
          <a:prstGeom prst="rect">
            <a:avLst/>
          </a:prstGeom>
          <a:solidFill>
            <a:schemeClr val="tx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>
                <a:solidFill>
                  <a:srgbClr val="FFFF99"/>
                </a:solidFill>
              </a:rPr>
              <a:t>“Those who don’t remember the</a:t>
            </a:r>
            <a:br>
              <a:rPr lang="en-US" sz="3100" dirty="0">
                <a:solidFill>
                  <a:srgbClr val="FFFF99"/>
                </a:solidFill>
              </a:rPr>
            </a:br>
            <a:r>
              <a:rPr lang="en-US" sz="3100" dirty="0">
                <a:solidFill>
                  <a:srgbClr val="FFFF99"/>
                </a:solidFill>
              </a:rPr>
              <a:t>past are doomed to repeat it”</a:t>
            </a: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Gn.13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61681"/>
            <a:ext cx="8382000" cy="6019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Abraham and Lot forced to choose </a:t>
            </a:r>
          </a:p>
          <a:p>
            <a:pPr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Lot chose land to bless his cattle, NOT family</a:t>
            </a:r>
          </a:p>
          <a:p>
            <a:pPr marL="0" indent="0" algn="ctr">
              <a:spcBef>
                <a:spcPts val="600"/>
              </a:spcBef>
              <a:spcAft>
                <a:spcPts val="200"/>
              </a:spcAft>
              <a:buNone/>
            </a:pPr>
            <a:r>
              <a:rPr lang="en-US" altLang="en-US" sz="3400" dirty="0">
                <a:solidFill>
                  <a:srgbClr val="FFFF00"/>
                </a:solidFill>
              </a:rPr>
              <a:t>Gn.18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God would destroy Sodom…</a:t>
            </a:r>
          </a:p>
          <a:p>
            <a:pPr>
              <a:spcAft>
                <a:spcPts val="60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He graciously gave Lot and family a way of escape   </a:t>
            </a:r>
          </a:p>
          <a:p>
            <a:pPr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1 Co.10</a:t>
            </a:r>
            <a:r>
              <a:rPr lang="en-US" altLang="en-US" sz="3000" baseline="30000" dirty="0">
                <a:solidFill>
                  <a:schemeClr val="bg1"/>
                </a:solidFill>
              </a:rPr>
              <a:t>13</a:t>
            </a:r>
            <a:r>
              <a:rPr lang="en-US" altLang="en-US" sz="3000" dirty="0">
                <a:solidFill>
                  <a:schemeClr val="bg1"/>
                </a:solidFill>
              </a:rPr>
              <a:t> </a:t>
            </a:r>
            <a:r>
              <a:rPr lang="en-US" altLang="en-US" sz="3000" dirty="0">
                <a:solidFill>
                  <a:srgbClr val="CCFFCC"/>
                </a:solidFill>
              </a:rPr>
              <a:t>No temptation has overtaken you except such as is common to man; but God</a:t>
            </a:r>
            <a:br>
              <a:rPr lang="en-US" altLang="en-US" sz="3000" dirty="0">
                <a:solidFill>
                  <a:srgbClr val="CCFFCC"/>
                </a:solidFill>
              </a:rPr>
            </a:br>
            <a:r>
              <a:rPr lang="en-US" altLang="en-US" sz="3000" dirty="0">
                <a:solidFill>
                  <a:srgbClr val="CCFFCC"/>
                </a:solidFill>
              </a:rPr>
              <a:t>is faithful, who not allow you to be tempted beyond what you are able, but with the temp-</a:t>
            </a:r>
            <a:r>
              <a:rPr lang="en-US" altLang="en-US" sz="3000" dirty="0" err="1">
                <a:solidFill>
                  <a:srgbClr val="CCFFCC"/>
                </a:solidFill>
              </a:rPr>
              <a:t>tation</a:t>
            </a:r>
            <a:r>
              <a:rPr lang="en-US" altLang="en-US" sz="3000" dirty="0">
                <a:solidFill>
                  <a:srgbClr val="CCFFCC"/>
                </a:solidFill>
              </a:rPr>
              <a:t> will also make a way of escape, that </a:t>
            </a:r>
            <a:br>
              <a:rPr lang="en-US" altLang="en-US" sz="3000" dirty="0">
                <a:solidFill>
                  <a:srgbClr val="CCFFCC"/>
                </a:solidFill>
              </a:rPr>
            </a:br>
            <a:r>
              <a:rPr lang="en-US" altLang="en-US" sz="3000" dirty="0">
                <a:solidFill>
                  <a:srgbClr val="CCFFCC"/>
                </a:solidFill>
              </a:rPr>
              <a:t>you may be able to bear it. </a:t>
            </a: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  <a:p>
            <a:pPr marL="0" indent="0">
              <a:spcAft>
                <a:spcPts val="600"/>
              </a:spcAft>
              <a:buNone/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695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Gn.19, fire and brimstone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22:</a:t>
            </a:r>
            <a:r>
              <a:rPr lang="en-US" altLang="en-US" sz="3100" dirty="0">
                <a:solidFill>
                  <a:schemeClr val="bg1"/>
                </a:solidFill>
              </a:rPr>
              <a:t> </a:t>
            </a:r>
            <a:r>
              <a:rPr lang="en-US" altLang="en-US" sz="3100" dirty="0" err="1">
                <a:solidFill>
                  <a:schemeClr val="bg1"/>
                </a:solidFill>
              </a:rPr>
              <a:t>Zoar</a:t>
            </a:r>
            <a:r>
              <a:rPr lang="en-US" altLang="en-US" sz="3100" dirty="0">
                <a:solidFill>
                  <a:schemeClr val="bg1"/>
                </a:solidFill>
              </a:rPr>
              <a:t>  [</a:t>
            </a:r>
            <a:r>
              <a:rPr lang="en-US" altLang="en-US" sz="3100" i="1" dirty="0">
                <a:solidFill>
                  <a:schemeClr val="bg1"/>
                </a:solidFill>
              </a:rPr>
              <a:t>little, insignificant</a:t>
            </a:r>
            <a:r>
              <a:rPr lang="en-US" altLang="en-US" sz="3100" dirty="0">
                <a:solidFill>
                  <a:schemeClr val="bg1"/>
                </a:solidFill>
              </a:rPr>
              <a:t>]</a:t>
            </a:r>
          </a:p>
          <a:p>
            <a:pPr marL="631825" indent="-631825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23:</a:t>
            </a:r>
            <a:r>
              <a:rPr lang="en-US" altLang="en-US" sz="3100" dirty="0">
                <a:solidFill>
                  <a:schemeClr val="bg1"/>
                </a:solidFill>
              </a:rPr>
              <a:t> sun had risen; beautiful valley; attractive home; no sign of danger…   Why leave?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24:</a:t>
            </a:r>
            <a:r>
              <a:rPr lang="en-US" altLang="en-US" sz="3100" dirty="0">
                <a:solidFill>
                  <a:schemeClr val="bg1"/>
                </a:solidFill>
              </a:rPr>
              <a:t> brimstone and fire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25-26:</a:t>
            </a:r>
            <a:r>
              <a:rPr lang="en-US" altLang="en-US" sz="3100" dirty="0">
                <a:solidFill>
                  <a:schemeClr val="bg1"/>
                </a:solidFill>
              </a:rPr>
              <a:t> Mrs. Lot – pillar of salt</a:t>
            </a:r>
          </a:p>
          <a:p>
            <a:pPr marL="0" indent="0" defTabSz="631825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3100" dirty="0">
                <a:solidFill>
                  <a:srgbClr val="CCFFCC"/>
                </a:solidFill>
              </a:rPr>
              <a:t>Jesus to Jews:  </a:t>
            </a:r>
            <a:r>
              <a:rPr lang="en-US" altLang="en-US" sz="3100" dirty="0">
                <a:solidFill>
                  <a:schemeClr val="bg1"/>
                </a:solidFill>
              </a:rPr>
              <a:t>remember her… Flee 	without hesitation from DOJ</a:t>
            </a:r>
          </a:p>
          <a:p>
            <a:pPr marL="0" indent="0" defTabSz="631825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</a:t>
            </a:r>
            <a:r>
              <a:rPr lang="en-US" altLang="en-US" sz="3100" dirty="0">
                <a:solidFill>
                  <a:srgbClr val="CCFFCC"/>
                </a:solidFill>
              </a:rPr>
              <a:t>Jesus to us:  </a:t>
            </a:r>
            <a:r>
              <a:rPr lang="en-US" altLang="en-US" sz="3100" dirty="0">
                <a:solidFill>
                  <a:schemeClr val="bg1"/>
                </a:solidFill>
              </a:rPr>
              <a:t>remember Mrs. Lot, but do 	not imitate her</a:t>
            </a:r>
          </a:p>
        </p:txBody>
      </p:sp>
    </p:spTree>
    <p:extLst>
      <p:ext uri="{BB962C8B-B14F-4D97-AF65-F5344CB8AC3E}">
        <p14:creationId xmlns:p14="http://schemas.microsoft.com/office/powerpoint/2010/main" val="15681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654238" y="533400"/>
            <a:ext cx="7837170" cy="1447800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wicked will be punished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Dt.23:17-18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38200"/>
            <a:ext cx="83058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Sodomy is sin; ultimate punishment is hell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Ro.1:26…32, not just an OT sin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Pt.2:7…9, separates from God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“I’m glad I’m not that bad…”   Consider: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Mt.10:…14-15, worse off than Sodom??</a:t>
            </a:r>
          </a:p>
          <a:p>
            <a:pPr marL="744538" lvl="2" indent="-2825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Shake dust … on par with heathen city</a:t>
            </a:r>
          </a:p>
          <a:p>
            <a:pPr marL="744538" lvl="2" indent="-282575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More </a:t>
            </a:r>
            <a:r>
              <a:rPr lang="en-US" sz="3100" kern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inexcusable —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superior advantages</a:t>
            </a:r>
          </a:p>
        </p:txBody>
      </p:sp>
    </p:spTree>
    <p:extLst>
      <p:ext uri="{BB962C8B-B14F-4D97-AF65-F5344CB8AC3E}">
        <p14:creationId xmlns:p14="http://schemas.microsoft.com/office/powerpoint/2010/main" val="247973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Dt.23:17-18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492" y="838200"/>
            <a:ext cx="8305800" cy="56388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rgbClr val="C0C0C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Sodomy is sin; ultimate punishment is hell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rgbClr val="C0C0C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Ro.1:26…32, not just an OT sin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rgbClr val="C0C0C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 Pt.2:7…9, separates from God</a:t>
            </a:r>
          </a:p>
          <a:p>
            <a:pPr lvl="1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“I’m glad I’m not that bad…”   Consider:</a:t>
            </a:r>
          </a:p>
          <a:p>
            <a:pPr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Mt.11:20-24, opportunity … guilt </a:t>
            </a:r>
          </a:p>
          <a:p>
            <a:pPr marL="744538" lvl="2" indent="-282575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Chorazin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/ Bethsaida / Capernaum: what miracles occurred here…?   …rocks;  23</a:t>
            </a:r>
          </a:p>
          <a:p>
            <a:pPr marL="744538" lvl="2" indent="-2825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“But we didn’t do anything.”   Mt.25:26</a:t>
            </a:r>
          </a:p>
          <a:p>
            <a:pPr marL="744538" lvl="2" indent="-2825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One horror of hell: undying memory…</a:t>
            </a:r>
          </a:p>
          <a:p>
            <a:pPr marL="744538" lvl="2" indent="-2825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Privilege, pride, and apathy cost them</a:t>
            </a:r>
          </a:p>
          <a:p>
            <a:pPr lvl="2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9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628732" y="533400"/>
            <a:ext cx="5888182" cy="609600"/>
          </a:xfrm>
          <a:prstGeom prst="roundRect">
            <a:avLst/>
          </a:prstGeom>
          <a:solidFill>
            <a:schemeClr val="tx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The wicked will be punished</a:t>
            </a: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4DEF40F1-D133-4616-91A9-157970E6BB4E}"/>
              </a:ext>
            </a:extLst>
          </p:cNvPr>
          <p:cNvSpPr/>
          <p:nvPr/>
        </p:nvSpPr>
        <p:spPr bwMode="auto">
          <a:xfrm>
            <a:off x="657519" y="1371600"/>
            <a:ext cx="7837170" cy="1447800"/>
          </a:xfrm>
          <a:prstGeom prst="roundRect">
            <a:avLst/>
          </a:prstGeom>
          <a:solidFill>
            <a:srgbClr val="002060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This world’s goods do not compensate for loss of soul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1932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Mt.6:33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Seek God first = gain here and hereafter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Seek world first: may gain here, but lose eternally</a:t>
            </a:r>
          </a:p>
          <a:p>
            <a:pPr marL="631825" lvl="1" indent="-2365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Care for own soul and family: seek God first, train children… 2 Pt.2</a:t>
            </a:r>
            <a:r>
              <a:rPr lang="en-US" sz="3000" b="1" baseline="300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8</a:t>
            </a:r>
            <a:r>
              <a:rPr lang="en-US" sz="3000" baseline="300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(for that right-</a:t>
            </a:r>
            <a:r>
              <a:rPr lang="en-US" sz="3100" dirty="0" err="1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eous</a:t>
            </a: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man, dwelling among them, </a:t>
            </a:r>
            <a:r>
              <a:rPr lang="en-US" sz="3100" u="sng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tormented</a:t>
            </a:r>
            <a:br>
              <a:rPr lang="en-US" sz="3100" u="sng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3100" i="1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his</a:t>
            </a: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righteous soul from day to day by seeing and hearing </a:t>
            </a:r>
            <a:r>
              <a:rPr lang="en-US" sz="3100" i="1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their</a:t>
            </a:r>
            <a:r>
              <a:rPr lang="en-US" sz="31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lawless deeds)</a:t>
            </a:r>
            <a:r>
              <a:rPr lang="en-US" sz="30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endParaRPr lang="en-US" sz="3000" kern="0" dirty="0">
              <a:solidFill>
                <a:srgbClr val="FFFFCC"/>
              </a:solidFill>
              <a:latin typeface="Calibri" panose="020F0502020204030204" pitchFamily="34" charset="0"/>
              <a:ea typeface="Verdana" panose="020B0604030504040204" pitchFamily="34" charset="0"/>
              <a:cs typeface="Calibri" panose="020F0502020204030204" pitchFamily="34" charset="0"/>
            </a:endParaRPr>
          </a:p>
          <a:p>
            <a:pPr marL="631825" lvl="1" indent="-236538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Danger – Ja.4:13-17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6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11998</TotalTime>
  <Words>966</Words>
  <Application>Microsoft Office PowerPoint</Application>
  <PresentationFormat>On-screen Show (4:3)</PresentationFormat>
  <Paragraphs>109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Verdana</vt:lpstr>
      <vt:lpstr>Wingdings</vt:lpstr>
      <vt:lpstr>1_Default Design</vt:lpstr>
      <vt:lpstr>Default Design</vt:lpstr>
      <vt:lpstr>PowerPoint Presentation</vt:lpstr>
      <vt:lpstr>“Remember the Alamo!”</vt:lpstr>
      <vt:lpstr>Gn.13</vt:lpstr>
      <vt:lpstr>Gn.19, fire and brimstone</vt:lpstr>
      <vt:lpstr>PowerPoint Presentation</vt:lpstr>
      <vt:lpstr>Dt.23:17-18</vt:lpstr>
      <vt:lpstr>Dt.23:17-18</vt:lpstr>
      <vt:lpstr>PowerPoint Presentation</vt:lpstr>
      <vt:lpstr>Mt.6:33</vt:lpstr>
      <vt:lpstr>PowerPoint Presentation</vt:lpstr>
      <vt:lpstr>Mrs. Lot’s warning: don’t look back </vt:lpstr>
      <vt:lpstr>Mrs. Lot’s war with self</vt:lpstr>
      <vt:lpstr>Mrs. Lot’s divided allegiance …lost in the – </vt:lpstr>
      <vt:lpstr>Mrs. Lot’s worldliness</vt:lpstr>
      <vt:lpstr>PowerPoint Presentation</vt:lpstr>
      <vt:lpstr>PowerPoint Presentation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1145</cp:revision>
  <dcterms:created xsi:type="dcterms:W3CDTF">2011-08-18T15:42:19Z</dcterms:created>
  <dcterms:modified xsi:type="dcterms:W3CDTF">2022-03-26T01:40:00Z</dcterms:modified>
</cp:coreProperties>
</file>