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0"/>
  </p:notesMasterIdLst>
  <p:sldIdLst>
    <p:sldId id="305" r:id="rId2"/>
    <p:sldId id="453" r:id="rId3"/>
    <p:sldId id="447" r:id="rId4"/>
    <p:sldId id="427" r:id="rId5"/>
    <p:sldId id="448" r:id="rId6"/>
    <p:sldId id="449" r:id="rId7"/>
    <p:sldId id="457" r:id="rId8"/>
    <p:sldId id="458" r:id="rId9"/>
    <p:sldId id="459" r:id="rId10"/>
    <p:sldId id="450" r:id="rId11"/>
    <p:sldId id="428" r:id="rId12"/>
    <p:sldId id="451" r:id="rId13"/>
    <p:sldId id="429" r:id="rId14"/>
    <p:sldId id="430" r:id="rId15"/>
    <p:sldId id="452" r:id="rId16"/>
    <p:sldId id="431" r:id="rId17"/>
    <p:sldId id="378" r:id="rId18"/>
    <p:sldId id="460"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ECFF"/>
    <a:srgbClr val="CCFFCC"/>
    <a:srgbClr val="800000"/>
    <a:srgbClr val="FFFFCC"/>
    <a:srgbClr val="CCFFFF"/>
    <a:srgbClr val="CC0066"/>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7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38522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6275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0037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964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92245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27979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65996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2888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44057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29753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3393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601343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34185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07849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90601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79361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60421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FFFF00"/>
                </a:solidFill>
                <a:effectLst/>
                <a:uLnTx/>
                <a:uFillTx/>
                <a:latin typeface="Arial"/>
                <a:ea typeface="+mn-ea"/>
                <a:cs typeface="+mn-cs"/>
              </a:rPr>
              <a:t>The Ideal Church</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800" dirty="0">
                <a:solidFill>
                  <a:srgbClr val="FFFFFF"/>
                </a:solidFill>
                <a:latin typeface="Arial"/>
              </a:rPr>
              <a:t>(Ephesians 4)</a:t>
            </a:r>
            <a:endParaRPr kumimoji="0" lang="en-US"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500" dirty="0">
                <a:solidFill>
                  <a:schemeClr val="bg1"/>
                </a:solidFill>
              </a:rPr>
              <a:t>Characteristics of</a:t>
            </a:r>
            <a:br>
              <a:rPr lang="en-US" altLang="en-US" sz="3500" dirty="0">
                <a:solidFill>
                  <a:schemeClr val="bg1"/>
                </a:solidFill>
              </a:rPr>
            </a:br>
            <a:r>
              <a:rPr lang="en-US" altLang="en-US" sz="3500" dirty="0">
                <a:solidFill>
                  <a:schemeClr val="bg1"/>
                </a:solidFill>
              </a:rPr>
              <a:t>The Ideal Church</a:t>
            </a:r>
          </a:p>
        </p:txBody>
      </p:sp>
      <p:sp>
        <p:nvSpPr>
          <p:cNvPr id="3075" name="Rectangle 3"/>
          <p:cNvSpPr>
            <a:spLocks noGrp="1" noChangeArrowheads="1"/>
          </p:cNvSpPr>
          <p:nvPr>
            <p:ph type="body" idx="1"/>
          </p:nvPr>
        </p:nvSpPr>
        <p:spPr>
          <a:xfrm>
            <a:off x="457200" y="914400"/>
            <a:ext cx="8229600" cy="5638800"/>
          </a:xfrm>
        </p:spPr>
        <p:txBody>
          <a:bodyPr/>
          <a:lstStyle/>
          <a:p>
            <a:pPr>
              <a:spcAft>
                <a:spcPts val="4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51F1FBF7-2DEA-46CB-8344-3246F28CBDC0}"/>
              </a:ext>
            </a:extLst>
          </p:cNvPr>
          <p:cNvSpPr/>
          <p:nvPr/>
        </p:nvSpPr>
        <p:spPr>
          <a:xfrm>
            <a:off x="1209964" y="1447800"/>
            <a:ext cx="6738347" cy="381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I</a:t>
            </a:r>
            <a:r>
              <a:rPr lang="en-US" sz="2000" dirty="0">
                <a:solidFill>
                  <a:schemeClr val="bg1"/>
                </a:solidFill>
              </a:rPr>
              <a:t>. Members Show Proper Attitudes Toward One Another</a:t>
            </a:r>
          </a:p>
        </p:txBody>
      </p:sp>
      <p:sp>
        <p:nvSpPr>
          <p:cNvPr id="5" name="Rectangle: Rounded Corners 4">
            <a:extLst>
              <a:ext uri="{FF2B5EF4-FFF2-40B4-BE49-F238E27FC236}">
                <a16:creationId xmlns:a16="http://schemas.microsoft.com/office/drawing/2014/main" id="{9EFA3E7F-65BE-4123-A4C4-67F78456268D}"/>
              </a:ext>
            </a:extLst>
          </p:cNvPr>
          <p:cNvSpPr/>
          <p:nvPr/>
        </p:nvSpPr>
        <p:spPr>
          <a:xfrm>
            <a:off x="1209964" y="1981200"/>
            <a:ext cx="6738347" cy="10668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II</a:t>
            </a:r>
            <a:r>
              <a:rPr lang="en-US" sz="3200" dirty="0"/>
              <a:t>. </a:t>
            </a:r>
            <a:r>
              <a:rPr lang="en-US" sz="3200" dirty="0">
                <a:solidFill>
                  <a:srgbClr val="FFFFCC"/>
                </a:solidFill>
              </a:rPr>
              <a:t>Members Manifest Unity</a:t>
            </a:r>
            <a:br>
              <a:rPr lang="en-US" sz="3200" dirty="0">
                <a:solidFill>
                  <a:srgbClr val="FFFFCC"/>
                </a:solidFill>
              </a:rPr>
            </a:br>
            <a:r>
              <a:rPr lang="en-US" sz="3200" dirty="0">
                <a:solidFill>
                  <a:srgbClr val="FFFFCC"/>
                </a:solidFill>
              </a:rPr>
              <a:t>of the Spirit</a:t>
            </a:r>
          </a:p>
        </p:txBody>
      </p:sp>
    </p:spTree>
    <p:extLst>
      <p:ext uri="{BB962C8B-B14F-4D97-AF65-F5344CB8AC3E}">
        <p14:creationId xmlns:p14="http://schemas.microsoft.com/office/powerpoint/2010/main" val="1510236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Unity takes work </a:t>
            </a:r>
            <a:r>
              <a:rPr lang="en-US" altLang="en-US" sz="3600" dirty="0">
                <a:solidFill>
                  <a:schemeClr val="bg1"/>
                </a:solidFill>
              </a:rPr>
              <a:t>(v.3)</a:t>
            </a:r>
          </a:p>
        </p:txBody>
      </p:sp>
      <p:sp>
        <p:nvSpPr>
          <p:cNvPr id="3075" name="Rectangle 3"/>
          <p:cNvSpPr>
            <a:spLocks noGrp="1" noChangeArrowheads="1"/>
          </p:cNvSpPr>
          <p:nvPr>
            <p:ph type="body" idx="1"/>
          </p:nvPr>
        </p:nvSpPr>
        <p:spPr>
          <a:xfrm>
            <a:off x="457200" y="914400"/>
            <a:ext cx="8229600" cy="5638800"/>
          </a:xfrm>
        </p:spPr>
        <p:txBody>
          <a:bodyPr/>
          <a:lstStyle/>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Endeavoring: hurry, hasten, make every effort</a:t>
            </a:r>
          </a:p>
          <a:p>
            <a:pPr>
              <a:spcAft>
                <a:spcPts val="9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Anyone can divide, cause trouble…</a:t>
            </a:r>
          </a:p>
          <a:p>
            <a:pPr>
              <a:spcAft>
                <a:spcPts val="3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Seven unifying factors:  ONE</a:t>
            </a:r>
          </a:p>
          <a:p>
            <a:pPr>
              <a:spcAft>
                <a:spcPts val="3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marL="0" lvl="0" indent="0" eaLnBrk="0" hangingPunct="0">
              <a:spcAft>
                <a:spcPts val="600"/>
              </a:spcAft>
              <a:buClr>
                <a:srgbClr val="00007D"/>
              </a:buClr>
              <a:buSzPct val="75000"/>
              <a:buNone/>
            </a:pPr>
            <a:endParaRPr lang="en-US" kern="0" dirty="0">
              <a:solidFill>
                <a:schemeClr val="bg1"/>
              </a:solidFill>
              <a:ea typeface="Verdana" panose="020B0604030504040204" pitchFamily="34" charset="0"/>
              <a:cs typeface="Verdana" panose="020B0604030504040204" pitchFamily="34" charset="0"/>
            </a:endParaRPr>
          </a:p>
          <a:p>
            <a:pPr marL="236538" lvl="0" indent="-236538" eaLnBrk="0" hangingPunct="0">
              <a:spcAft>
                <a:spcPts val="600"/>
              </a:spcAft>
              <a:buClr>
                <a:srgbClr val="00007D"/>
              </a:buClr>
              <a:buSzPct val="75000"/>
              <a:buFont typeface="Arial" pitchFamily="34" charset="0"/>
              <a:buChar char="•"/>
            </a:pP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4">
            <a:extLst>
              <a:ext uri="{FF2B5EF4-FFF2-40B4-BE49-F238E27FC236}">
                <a16:creationId xmlns:a16="http://schemas.microsoft.com/office/drawing/2014/main" id="{70525895-0371-4FF6-A2F3-0CAB08FE1306}"/>
              </a:ext>
            </a:extLst>
          </p:cNvPr>
          <p:cNvSpPr>
            <a:spLocks noChangeArrowheads="1"/>
          </p:cNvSpPr>
          <p:nvPr/>
        </p:nvSpPr>
        <p:spPr bwMode="auto">
          <a:xfrm>
            <a:off x="990600" y="3590636"/>
            <a:ext cx="2133600" cy="609600"/>
          </a:xfrm>
          <a:prstGeom prst="rect">
            <a:avLst/>
          </a:prstGeom>
          <a:solidFill>
            <a:schemeClr val="accent6">
              <a:lumMod val="75000"/>
            </a:schemeClr>
          </a:solidFill>
          <a:ln w="9525">
            <a:solidFill>
              <a:srgbClr val="000000"/>
            </a:solidFill>
            <a:miter lim="800000"/>
            <a:headEnd/>
            <a:tailEnd/>
          </a:ln>
          <a:effectLst/>
          <a:scene3d>
            <a:camera prst="orthographicFront"/>
            <a:lightRig rig="threePt" dir="t"/>
          </a:scene3d>
          <a:sp3d>
            <a:bevelT/>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dirty="0">
                <a:ln>
                  <a:noFill/>
                </a:ln>
                <a:solidFill>
                  <a:srgbClr val="FFFF00"/>
                </a:solidFill>
                <a:effectLst/>
                <a:uLnTx/>
                <a:uFillTx/>
              </a:rPr>
              <a:t>body</a:t>
            </a:r>
          </a:p>
        </p:txBody>
      </p:sp>
      <p:sp>
        <p:nvSpPr>
          <p:cNvPr id="8" name="Rectangle 5">
            <a:extLst>
              <a:ext uri="{FF2B5EF4-FFF2-40B4-BE49-F238E27FC236}">
                <a16:creationId xmlns:a16="http://schemas.microsoft.com/office/drawing/2014/main" id="{29018A77-0F6D-40B9-BD41-8B46D1CF4941}"/>
              </a:ext>
            </a:extLst>
          </p:cNvPr>
          <p:cNvSpPr>
            <a:spLocks noChangeArrowheads="1"/>
          </p:cNvSpPr>
          <p:nvPr/>
        </p:nvSpPr>
        <p:spPr bwMode="auto">
          <a:xfrm>
            <a:off x="3505200" y="3581400"/>
            <a:ext cx="2133600" cy="609600"/>
          </a:xfrm>
          <a:prstGeom prst="rect">
            <a:avLst/>
          </a:prstGeom>
          <a:solidFill>
            <a:schemeClr val="accent6">
              <a:lumMod val="75000"/>
            </a:schemeClr>
          </a:solidFill>
          <a:ln w="9525">
            <a:solidFill>
              <a:srgbClr val="000000"/>
            </a:solidFill>
            <a:miter lim="800000"/>
            <a:headEnd/>
            <a:tailEnd/>
          </a:ln>
          <a:effectLst/>
          <a:scene3d>
            <a:camera prst="orthographicFront"/>
            <a:lightRig rig="threePt" dir="t"/>
          </a:scene3d>
          <a:sp3d>
            <a:bevelT/>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dirty="0">
                <a:ln>
                  <a:noFill/>
                </a:ln>
                <a:solidFill>
                  <a:srgbClr val="FFFF00"/>
                </a:solidFill>
                <a:effectLst/>
                <a:uLnTx/>
                <a:uFillTx/>
              </a:rPr>
              <a:t>Spirit</a:t>
            </a:r>
          </a:p>
        </p:txBody>
      </p:sp>
      <p:sp>
        <p:nvSpPr>
          <p:cNvPr id="9" name="Rectangle 6">
            <a:extLst>
              <a:ext uri="{FF2B5EF4-FFF2-40B4-BE49-F238E27FC236}">
                <a16:creationId xmlns:a16="http://schemas.microsoft.com/office/drawing/2014/main" id="{574D0C5D-A7EC-4DA8-BBDD-E89D77350328}"/>
              </a:ext>
            </a:extLst>
          </p:cNvPr>
          <p:cNvSpPr>
            <a:spLocks noChangeArrowheads="1"/>
          </p:cNvSpPr>
          <p:nvPr/>
        </p:nvSpPr>
        <p:spPr bwMode="auto">
          <a:xfrm>
            <a:off x="6022260" y="3581400"/>
            <a:ext cx="2133600" cy="609600"/>
          </a:xfrm>
          <a:prstGeom prst="rect">
            <a:avLst/>
          </a:prstGeom>
          <a:solidFill>
            <a:schemeClr val="accent6">
              <a:lumMod val="75000"/>
            </a:schemeClr>
          </a:solidFill>
          <a:ln w="9525">
            <a:solidFill>
              <a:srgbClr val="000000"/>
            </a:solidFill>
            <a:miter lim="800000"/>
            <a:headEnd/>
            <a:tailEnd/>
          </a:ln>
          <a:effectLst/>
          <a:scene3d>
            <a:camera prst="orthographicFront"/>
            <a:lightRig rig="threePt" dir="t"/>
          </a:scene3d>
          <a:sp3d>
            <a:bevelT/>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dirty="0">
                <a:ln>
                  <a:noFill/>
                </a:ln>
                <a:solidFill>
                  <a:srgbClr val="FFFF00"/>
                </a:solidFill>
                <a:effectLst/>
                <a:uLnTx/>
                <a:uFillTx/>
              </a:rPr>
              <a:t>hope</a:t>
            </a:r>
          </a:p>
        </p:txBody>
      </p:sp>
      <p:sp>
        <p:nvSpPr>
          <p:cNvPr id="10" name="Rectangle 7">
            <a:extLst>
              <a:ext uri="{FF2B5EF4-FFF2-40B4-BE49-F238E27FC236}">
                <a16:creationId xmlns:a16="http://schemas.microsoft.com/office/drawing/2014/main" id="{5C8CA8AA-1B7D-440F-9F3D-F6671B2B04B0}"/>
              </a:ext>
            </a:extLst>
          </p:cNvPr>
          <p:cNvSpPr>
            <a:spLocks noChangeArrowheads="1"/>
          </p:cNvSpPr>
          <p:nvPr/>
        </p:nvSpPr>
        <p:spPr bwMode="auto">
          <a:xfrm>
            <a:off x="990600" y="4495800"/>
            <a:ext cx="2133600" cy="609600"/>
          </a:xfrm>
          <a:prstGeom prst="rect">
            <a:avLst/>
          </a:prstGeom>
          <a:solidFill>
            <a:schemeClr val="accent6">
              <a:lumMod val="75000"/>
            </a:schemeClr>
          </a:solidFill>
          <a:ln w="9525">
            <a:solidFill>
              <a:srgbClr val="000000"/>
            </a:solidFill>
            <a:miter lim="800000"/>
            <a:headEnd/>
            <a:tailEnd/>
          </a:ln>
          <a:effectLst/>
          <a:scene3d>
            <a:camera prst="orthographicFront"/>
            <a:lightRig rig="threePt" dir="t"/>
          </a:scene3d>
          <a:sp3d>
            <a:bevelT/>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a:ln>
                  <a:noFill/>
                </a:ln>
                <a:solidFill>
                  <a:srgbClr val="FFFF00"/>
                </a:solidFill>
                <a:effectLst/>
                <a:uLnTx/>
                <a:uFillTx/>
              </a:rPr>
              <a:t>Lord</a:t>
            </a:r>
          </a:p>
        </p:txBody>
      </p:sp>
      <p:sp>
        <p:nvSpPr>
          <p:cNvPr id="11" name="Rectangle 8">
            <a:extLst>
              <a:ext uri="{FF2B5EF4-FFF2-40B4-BE49-F238E27FC236}">
                <a16:creationId xmlns:a16="http://schemas.microsoft.com/office/drawing/2014/main" id="{D0A1D65B-5D66-4E7D-91DF-12A33534619A}"/>
              </a:ext>
            </a:extLst>
          </p:cNvPr>
          <p:cNvSpPr>
            <a:spLocks noChangeArrowheads="1"/>
          </p:cNvSpPr>
          <p:nvPr/>
        </p:nvSpPr>
        <p:spPr bwMode="auto">
          <a:xfrm>
            <a:off x="3505200" y="4495800"/>
            <a:ext cx="2133600" cy="609600"/>
          </a:xfrm>
          <a:prstGeom prst="rect">
            <a:avLst/>
          </a:prstGeom>
          <a:solidFill>
            <a:schemeClr val="accent6">
              <a:lumMod val="75000"/>
            </a:schemeClr>
          </a:solidFill>
          <a:ln w="9525">
            <a:solidFill>
              <a:srgbClr val="000000"/>
            </a:solidFill>
            <a:miter lim="800000"/>
            <a:headEnd/>
            <a:tailEnd/>
          </a:ln>
          <a:effectLst/>
          <a:scene3d>
            <a:camera prst="orthographicFront"/>
            <a:lightRig rig="threePt" dir="t"/>
          </a:scene3d>
          <a:sp3d>
            <a:bevelT/>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a:ln>
                  <a:noFill/>
                </a:ln>
                <a:solidFill>
                  <a:srgbClr val="FFFF00"/>
                </a:solidFill>
                <a:effectLst/>
                <a:uLnTx/>
                <a:uFillTx/>
              </a:rPr>
              <a:t>faith</a:t>
            </a:r>
          </a:p>
        </p:txBody>
      </p:sp>
      <p:sp>
        <p:nvSpPr>
          <p:cNvPr id="12" name="Rectangle 9">
            <a:extLst>
              <a:ext uri="{FF2B5EF4-FFF2-40B4-BE49-F238E27FC236}">
                <a16:creationId xmlns:a16="http://schemas.microsoft.com/office/drawing/2014/main" id="{092B4DD5-4154-45B8-B675-19BA2823A571}"/>
              </a:ext>
            </a:extLst>
          </p:cNvPr>
          <p:cNvSpPr>
            <a:spLocks noChangeArrowheads="1"/>
          </p:cNvSpPr>
          <p:nvPr/>
        </p:nvSpPr>
        <p:spPr bwMode="auto">
          <a:xfrm>
            <a:off x="3505200" y="5410200"/>
            <a:ext cx="2133600" cy="609600"/>
          </a:xfrm>
          <a:prstGeom prst="rect">
            <a:avLst/>
          </a:prstGeom>
          <a:solidFill>
            <a:schemeClr val="accent6">
              <a:lumMod val="75000"/>
            </a:schemeClr>
          </a:solidFill>
          <a:ln w="9525">
            <a:solidFill>
              <a:srgbClr val="000000"/>
            </a:solidFill>
            <a:miter lim="800000"/>
            <a:headEnd/>
            <a:tailEnd/>
          </a:ln>
          <a:effectLst/>
          <a:scene3d>
            <a:camera prst="orthographicFront"/>
            <a:lightRig rig="threePt" dir="t"/>
          </a:scene3d>
          <a:sp3d>
            <a:bevelT/>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a:ln>
                  <a:noFill/>
                </a:ln>
                <a:solidFill>
                  <a:srgbClr val="FFFF00"/>
                </a:solidFill>
                <a:effectLst/>
                <a:uLnTx/>
                <a:uFillTx/>
              </a:rPr>
              <a:t>God</a:t>
            </a:r>
          </a:p>
        </p:txBody>
      </p:sp>
      <p:sp>
        <p:nvSpPr>
          <p:cNvPr id="13" name="Rectangle 10">
            <a:extLst>
              <a:ext uri="{FF2B5EF4-FFF2-40B4-BE49-F238E27FC236}">
                <a16:creationId xmlns:a16="http://schemas.microsoft.com/office/drawing/2014/main" id="{20B7BD62-6B93-476F-8882-F17EEBAD313F}"/>
              </a:ext>
            </a:extLst>
          </p:cNvPr>
          <p:cNvSpPr>
            <a:spLocks noChangeArrowheads="1"/>
          </p:cNvSpPr>
          <p:nvPr/>
        </p:nvSpPr>
        <p:spPr bwMode="auto">
          <a:xfrm>
            <a:off x="6022260" y="4495800"/>
            <a:ext cx="2133600" cy="609600"/>
          </a:xfrm>
          <a:prstGeom prst="rect">
            <a:avLst/>
          </a:prstGeom>
          <a:solidFill>
            <a:schemeClr val="accent6">
              <a:lumMod val="75000"/>
            </a:schemeClr>
          </a:solidFill>
          <a:ln w="9525">
            <a:solidFill>
              <a:srgbClr val="000000"/>
            </a:solidFill>
            <a:miter lim="800000"/>
            <a:headEnd/>
            <a:tailEnd/>
          </a:ln>
          <a:effectLst/>
          <a:scene3d>
            <a:camera prst="orthographicFront"/>
            <a:lightRig rig="threePt" dir="t"/>
          </a:scene3d>
          <a:sp3d>
            <a:bevelT/>
          </a:sp3d>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a:ln>
                  <a:noFill/>
                </a:ln>
                <a:solidFill>
                  <a:srgbClr val="FFFF00"/>
                </a:solidFill>
                <a:effectLst/>
                <a:uLnTx/>
                <a:uFillTx/>
              </a:rPr>
              <a:t>baptism</a:t>
            </a:r>
          </a:p>
        </p:txBody>
      </p:sp>
      <p:sp>
        <p:nvSpPr>
          <p:cNvPr id="14" name="Text Box 12">
            <a:extLst>
              <a:ext uri="{FF2B5EF4-FFF2-40B4-BE49-F238E27FC236}">
                <a16:creationId xmlns:a16="http://schemas.microsoft.com/office/drawing/2014/main" id="{35D02D8B-2620-42C3-A718-3DF95E51EE4B}"/>
              </a:ext>
            </a:extLst>
          </p:cNvPr>
          <p:cNvSpPr txBox="1">
            <a:spLocks noChangeArrowheads="1"/>
          </p:cNvSpPr>
          <p:nvPr/>
        </p:nvSpPr>
        <p:spPr bwMode="auto">
          <a:xfrm>
            <a:off x="838200" y="5447144"/>
            <a:ext cx="2438400" cy="5492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3000" b="1" i="0" u="none" strike="noStrike" kern="0" cap="none" spc="0" normalizeH="0" baseline="0" noProof="0" dirty="0">
                <a:ln>
                  <a:noFill/>
                </a:ln>
                <a:solidFill>
                  <a:srgbClr val="000000"/>
                </a:solidFill>
                <a:effectLst/>
                <a:uLnTx/>
                <a:uFillTx/>
              </a:rPr>
              <a:t>1 Co.1:10-12</a:t>
            </a:r>
          </a:p>
        </p:txBody>
      </p:sp>
      <p:sp>
        <p:nvSpPr>
          <p:cNvPr id="15" name="Text Box 13">
            <a:extLst>
              <a:ext uri="{FF2B5EF4-FFF2-40B4-BE49-F238E27FC236}">
                <a16:creationId xmlns:a16="http://schemas.microsoft.com/office/drawing/2014/main" id="{F871CAD5-6E32-4B21-8908-2B8C53489BA6}"/>
              </a:ext>
            </a:extLst>
          </p:cNvPr>
          <p:cNvSpPr txBox="1">
            <a:spLocks noChangeArrowheads="1"/>
          </p:cNvSpPr>
          <p:nvPr/>
        </p:nvSpPr>
        <p:spPr bwMode="auto">
          <a:xfrm>
            <a:off x="5884608" y="5444547"/>
            <a:ext cx="2438400" cy="5492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US" altLang="en-US" sz="3000" b="1" i="0" u="none" strike="noStrike" kern="0" cap="none" spc="0" normalizeH="0" baseline="0" noProof="0" dirty="0">
                <a:ln>
                  <a:noFill/>
                </a:ln>
                <a:solidFill>
                  <a:srgbClr val="000000"/>
                </a:solidFill>
                <a:effectLst/>
                <a:uLnTx/>
                <a:uFillTx/>
              </a:rPr>
              <a:t>1 Co.12:13</a:t>
            </a:r>
          </a:p>
        </p:txBody>
      </p:sp>
    </p:spTree>
    <p:extLst>
      <p:ext uri="{BB962C8B-B14F-4D97-AF65-F5344CB8AC3E}">
        <p14:creationId xmlns:p14="http://schemas.microsoft.com/office/powerpoint/2010/main" val="229996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500" dirty="0">
                <a:solidFill>
                  <a:schemeClr val="bg1"/>
                </a:solidFill>
              </a:rPr>
              <a:t>Characteristics of</a:t>
            </a:r>
            <a:br>
              <a:rPr lang="en-US" altLang="en-US" sz="3500" dirty="0">
                <a:solidFill>
                  <a:schemeClr val="bg1"/>
                </a:solidFill>
              </a:rPr>
            </a:br>
            <a:r>
              <a:rPr lang="en-US" altLang="en-US" sz="3500" dirty="0">
                <a:solidFill>
                  <a:schemeClr val="bg1"/>
                </a:solidFill>
              </a:rPr>
              <a:t>The Ideal Church</a:t>
            </a:r>
          </a:p>
        </p:txBody>
      </p:sp>
      <p:sp>
        <p:nvSpPr>
          <p:cNvPr id="3075" name="Rectangle 3"/>
          <p:cNvSpPr>
            <a:spLocks noGrp="1" noChangeArrowheads="1"/>
          </p:cNvSpPr>
          <p:nvPr>
            <p:ph type="body" idx="1"/>
          </p:nvPr>
        </p:nvSpPr>
        <p:spPr>
          <a:xfrm>
            <a:off x="457200" y="914400"/>
            <a:ext cx="8229600" cy="5638800"/>
          </a:xfrm>
        </p:spPr>
        <p:txBody>
          <a:bodyPr/>
          <a:lstStyle/>
          <a:p>
            <a:pPr>
              <a:spcAft>
                <a:spcPts val="4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51F1FBF7-2DEA-46CB-8344-3246F28CBDC0}"/>
              </a:ext>
            </a:extLst>
          </p:cNvPr>
          <p:cNvSpPr/>
          <p:nvPr/>
        </p:nvSpPr>
        <p:spPr>
          <a:xfrm>
            <a:off x="1209964" y="1447800"/>
            <a:ext cx="6738347" cy="381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I</a:t>
            </a:r>
            <a:r>
              <a:rPr lang="en-US" sz="2000" dirty="0">
                <a:solidFill>
                  <a:schemeClr val="bg1"/>
                </a:solidFill>
              </a:rPr>
              <a:t>. Members Show Proper Attitudes Toward One Another</a:t>
            </a:r>
          </a:p>
        </p:txBody>
      </p:sp>
      <p:sp>
        <p:nvSpPr>
          <p:cNvPr id="5" name="Rectangle: Rounded Corners 4">
            <a:extLst>
              <a:ext uri="{FF2B5EF4-FFF2-40B4-BE49-F238E27FC236}">
                <a16:creationId xmlns:a16="http://schemas.microsoft.com/office/drawing/2014/main" id="{9EFA3E7F-65BE-4123-A4C4-67F78456268D}"/>
              </a:ext>
            </a:extLst>
          </p:cNvPr>
          <p:cNvSpPr/>
          <p:nvPr/>
        </p:nvSpPr>
        <p:spPr>
          <a:xfrm>
            <a:off x="1209964" y="2514600"/>
            <a:ext cx="6738347" cy="10668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III</a:t>
            </a:r>
            <a:r>
              <a:rPr lang="en-US" sz="3200" dirty="0"/>
              <a:t>. </a:t>
            </a:r>
            <a:r>
              <a:rPr lang="en-US" sz="3200" dirty="0">
                <a:solidFill>
                  <a:srgbClr val="FFFFCC"/>
                </a:solidFill>
              </a:rPr>
              <a:t>Members Manifest Grace of God Through Gifts He Gave</a:t>
            </a:r>
          </a:p>
        </p:txBody>
      </p:sp>
      <p:sp>
        <p:nvSpPr>
          <p:cNvPr id="6" name="Rectangle: Rounded Corners 5">
            <a:extLst>
              <a:ext uri="{FF2B5EF4-FFF2-40B4-BE49-F238E27FC236}">
                <a16:creationId xmlns:a16="http://schemas.microsoft.com/office/drawing/2014/main" id="{7BE5F13A-9481-46BC-BA43-860E03216D78}"/>
              </a:ext>
            </a:extLst>
          </p:cNvPr>
          <p:cNvSpPr/>
          <p:nvPr/>
        </p:nvSpPr>
        <p:spPr>
          <a:xfrm>
            <a:off x="1209964" y="1981200"/>
            <a:ext cx="6738347" cy="381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II</a:t>
            </a:r>
            <a:r>
              <a:rPr lang="en-US" sz="2000" dirty="0">
                <a:solidFill>
                  <a:schemeClr val="bg1"/>
                </a:solidFill>
              </a:rPr>
              <a:t>. Members Manifest Unity of the Spirit</a:t>
            </a:r>
          </a:p>
        </p:txBody>
      </p:sp>
    </p:spTree>
    <p:extLst>
      <p:ext uri="{BB962C8B-B14F-4D97-AF65-F5344CB8AC3E}">
        <p14:creationId xmlns:p14="http://schemas.microsoft.com/office/powerpoint/2010/main" val="1869494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Ephesians 4</a:t>
            </a:r>
          </a:p>
        </p:txBody>
      </p:sp>
      <p:sp>
        <p:nvSpPr>
          <p:cNvPr id="3075" name="Rectangle 3"/>
          <p:cNvSpPr>
            <a:spLocks noGrp="1" noChangeArrowheads="1"/>
          </p:cNvSpPr>
          <p:nvPr>
            <p:ph type="body" idx="1"/>
          </p:nvPr>
        </p:nvSpPr>
        <p:spPr>
          <a:xfrm>
            <a:off x="457200" y="914400"/>
            <a:ext cx="8229600" cy="5638800"/>
          </a:xfrm>
        </p:spPr>
        <p:txBody>
          <a:bodyPr/>
          <a:lstStyle/>
          <a:p>
            <a:pPr marL="0" indent="0">
              <a:spcAft>
                <a:spcPts val="400"/>
              </a:spcAft>
              <a:buNone/>
            </a:pPr>
            <a:endParaRPr lang="en-US" altLang="en-US" dirty="0">
              <a:solidFill>
                <a:schemeClr val="bg1"/>
              </a:solidFill>
            </a:endParaRPr>
          </a:p>
        </p:txBody>
      </p:sp>
      <p:sp>
        <p:nvSpPr>
          <p:cNvPr id="4" name="Content Placeholder 2">
            <a:extLst>
              <a:ext uri="{FF2B5EF4-FFF2-40B4-BE49-F238E27FC236}">
                <a16:creationId xmlns:a16="http://schemas.microsoft.com/office/drawing/2014/main" id="{959E7FA9-DE72-4839-837B-044DB07C0CEC}"/>
              </a:ext>
            </a:extLst>
          </p:cNvPr>
          <p:cNvSpPr txBox="1">
            <a:spLocks/>
          </p:cNvSpPr>
          <p:nvPr/>
        </p:nvSpPr>
        <p:spPr bwMode="auto">
          <a:xfrm>
            <a:off x="457200" y="972128"/>
            <a:ext cx="8229600" cy="4953000"/>
          </a:xfrm>
          <a:prstGeom prst="rect">
            <a:avLst/>
          </a:prstGeom>
          <a:solidFill>
            <a:schemeClr val="accent6">
              <a:lumMod val="50000"/>
            </a:schemeClr>
          </a:solidFill>
          <a:ln w="6350">
            <a:solidFill>
              <a:srgbClr val="000066"/>
            </a:solidFill>
          </a:ln>
          <a:effectLst/>
          <a:scene3d>
            <a:camera prst="orthographicFront"/>
            <a:lightRig rig="threePt" dir="t"/>
          </a:scene3d>
          <a:sp3d>
            <a:bevelT prst="angle"/>
          </a:sp3d>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7D"/>
              </a:buClr>
              <a:buSzPct val="75000"/>
              <a:buFont typeface="Wingdings" pitchFamily="2" charset="2"/>
              <a:buNone/>
              <a:tabLst/>
              <a:defRPr/>
            </a:pPr>
            <a:r>
              <a:rPr kumimoji="0" lang="en-US" sz="2800" b="1" i="0" u="none" strike="noStrike" kern="0" cap="none" spc="0" normalizeH="0" baseline="30000" noProof="0" dirty="0">
                <a:ln>
                  <a:noFill/>
                </a:ln>
                <a:solidFill>
                  <a:srgbClr val="CCFFCC"/>
                </a:solidFill>
                <a:effectLst/>
                <a:uLnTx/>
                <a:uFillTx/>
                <a:latin typeface="Arial"/>
                <a:ea typeface="+mn-ea"/>
                <a:cs typeface="+mn-cs"/>
              </a:rPr>
              <a:t>7</a:t>
            </a:r>
            <a:r>
              <a:rPr kumimoji="0" lang="en-US" sz="3200" b="0" i="0" u="none" strike="noStrike" kern="0" cap="none" spc="0" normalizeH="0" baseline="0" noProof="0" dirty="0">
                <a:ln>
                  <a:noFill/>
                </a:ln>
                <a:solidFill>
                  <a:schemeClr val="bg1"/>
                </a:solidFill>
                <a:effectLst/>
                <a:uLnTx/>
                <a:uFillTx/>
                <a:latin typeface="Arial"/>
                <a:ea typeface="+mn-ea"/>
                <a:cs typeface="+mn-cs"/>
              </a:rPr>
              <a:t> But to each one of us grace was </a:t>
            </a:r>
            <a:r>
              <a:rPr kumimoji="0" lang="en-US" sz="3200" b="0" i="0" u="none" strike="noStrike" kern="0" cap="none" spc="0" normalizeH="0" baseline="0" noProof="0" dirty="0">
                <a:ln>
                  <a:noFill/>
                </a:ln>
                <a:solidFill>
                  <a:srgbClr val="FFC000"/>
                </a:solidFill>
                <a:effectLst/>
                <a:uLnTx/>
                <a:uFillTx/>
                <a:latin typeface="Arial"/>
                <a:ea typeface="+mn-ea"/>
                <a:cs typeface="+mn-cs"/>
              </a:rPr>
              <a:t>given</a:t>
            </a:r>
            <a:r>
              <a:rPr kumimoji="0" lang="en-US" sz="3200" b="0" i="0" u="none" strike="noStrike" kern="0" cap="none" spc="0" normalizeH="0" baseline="0" noProof="0" dirty="0">
                <a:ln>
                  <a:noFill/>
                </a:ln>
                <a:solidFill>
                  <a:schemeClr val="bg1"/>
                </a:solidFill>
                <a:effectLst/>
                <a:uLnTx/>
                <a:uFillTx/>
                <a:latin typeface="Arial"/>
                <a:ea typeface="+mn-ea"/>
                <a:cs typeface="+mn-cs"/>
              </a:rPr>
              <a:t> according to the measure of Christ’s </a:t>
            </a:r>
            <a:r>
              <a:rPr kumimoji="0" lang="en-US" sz="3200" b="0" i="0" u="none" strike="noStrike" kern="0" cap="none" spc="0" normalizeH="0" baseline="0" noProof="0" dirty="0">
                <a:ln>
                  <a:noFill/>
                </a:ln>
                <a:solidFill>
                  <a:srgbClr val="FFC000"/>
                </a:solidFill>
                <a:effectLst/>
                <a:uLnTx/>
                <a:uFillTx/>
                <a:latin typeface="Arial"/>
                <a:ea typeface="+mn-ea"/>
                <a:cs typeface="+mn-cs"/>
              </a:rPr>
              <a:t>gift</a:t>
            </a:r>
            <a:r>
              <a:rPr kumimoji="0" lang="en-US" sz="3200" b="0" i="0" u="none" strike="noStrike" kern="0" cap="none" spc="0" normalizeH="0" baseline="0" noProof="0" dirty="0">
                <a:ln>
                  <a:noFill/>
                </a:ln>
                <a:solidFill>
                  <a:schemeClr val="bg1"/>
                </a:solidFill>
                <a:effectLst/>
                <a:uLnTx/>
                <a:uFillTx/>
                <a:latin typeface="Arial"/>
                <a:ea typeface="+mn-ea"/>
                <a:cs typeface="+mn-cs"/>
              </a:rPr>
              <a:t>. </a:t>
            </a:r>
            <a:r>
              <a:rPr kumimoji="0" lang="en-US" sz="2800" i="0" u="none" strike="noStrike" kern="0" cap="none" spc="0" normalizeH="0" baseline="30000" noProof="0" dirty="0">
                <a:ln>
                  <a:noFill/>
                </a:ln>
                <a:solidFill>
                  <a:srgbClr val="CCFFCC"/>
                </a:solidFill>
                <a:effectLst/>
                <a:uLnTx/>
                <a:uFillTx/>
                <a:latin typeface="Arial"/>
                <a:ea typeface="+mn-ea"/>
                <a:cs typeface="+mn-cs"/>
              </a:rPr>
              <a:t>8</a:t>
            </a:r>
            <a:r>
              <a:rPr kumimoji="0" lang="en-US" sz="3200" b="0" i="0" u="none" strike="noStrike" kern="0" cap="none" spc="0" normalizeH="0" baseline="0" noProof="0" dirty="0">
                <a:ln>
                  <a:noFill/>
                </a:ln>
                <a:solidFill>
                  <a:schemeClr val="bg1"/>
                </a:solidFill>
                <a:effectLst/>
                <a:uLnTx/>
                <a:uFillTx/>
                <a:latin typeface="Arial"/>
                <a:ea typeface="+mn-ea"/>
                <a:cs typeface="+mn-cs"/>
              </a:rPr>
              <a:t> Therefore He says: </a:t>
            </a:r>
          </a:p>
          <a:p>
            <a:pPr marL="0" marR="0" lvl="0" indent="0" algn="l" defTabSz="914400" rtl="0" eaLnBrk="1" fontAlgn="base" latinLnBrk="0" hangingPunct="1">
              <a:lnSpc>
                <a:spcPct val="100000"/>
              </a:lnSpc>
              <a:spcBef>
                <a:spcPct val="20000"/>
              </a:spcBef>
              <a:spcAft>
                <a:spcPct val="0"/>
              </a:spcAft>
              <a:buClr>
                <a:srgbClr val="00007D"/>
              </a:buClr>
              <a:buSzPct val="75000"/>
              <a:buFont typeface="Wingdings" pitchFamily="2" charset="2"/>
              <a:buNone/>
              <a:tabLst/>
              <a:defRPr/>
            </a:pPr>
            <a:r>
              <a:rPr kumimoji="0" lang="en-US" sz="3200" b="0" i="0" u="none" strike="noStrike" kern="0" cap="none" spc="0" normalizeH="0" baseline="0" noProof="0" dirty="0">
                <a:ln>
                  <a:noFill/>
                </a:ln>
                <a:solidFill>
                  <a:schemeClr val="bg1"/>
                </a:solidFill>
                <a:effectLst/>
                <a:uLnTx/>
                <a:uFillTx/>
                <a:latin typeface="Arial"/>
                <a:ea typeface="+mn-ea"/>
                <a:cs typeface="+mn-cs"/>
              </a:rPr>
              <a:t> “When He ascended on high,  </a:t>
            </a:r>
            <a:r>
              <a:rPr kumimoji="0" lang="en-US" sz="3200" b="0" i="0" u="sng" strike="noStrike" kern="0" cap="none" spc="0" normalizeH="0" baseline="0" noProof="0" dirty="0">
                <a:ln>
                  <a:noFill/>
                </a:ln>
                <a:solidFill>
                  <a:schemeClr val="bg1"/>
                </a:solidFill>
                <a:effectLst/>
                <a:uLnTx/>
                <a:uFillTx/>
                <a:latin typeface="Arial"/>
                <a:ea typeface="+mn-ea"/>
                <a:cs typeface="+mn-cs"/>
              </a:rPr>
              <a:t>He led captivity captive</a:t>
            </a:r>
            <a:r>
              <a:rPr kumimoji="0" lang="en-US" sz="3200" b="0" i="0" u="none" strike="noStrike" kern="0" cap="none" spc="0" normalizeH="0" baseline="0" noProof="0" dirty="0">
                <a:ln>
                  <a:noFill/>
                </a:ln>
                <a:solidFill>
                  <a:schemeClr val="bg1"/>
                </a:solidFill>
                <a:effectLst/>
                <a:uLnTx/>
                <a:uFillTx/>
                <a:latin typeface="Arial"/>
                <a:ea typeface="+mn-ea"/>
                <a:cs typeface="+mn-cs"/>
              </a:rPr>
              <a:t>, And </a:t>
            </a:r>
            <a:r>
              <a:rPr kumimoji="0" lang="en-US" sz="3200" b="0" i="0" u="sng" strike="noStrike" kern="0" cap="none" spc="0" normalizeH="0" baseline="0" noProof="0" dirty="0">
                <a:ln>
                  <a:noFill/>
                </a:ln>
                <a:solidFill>
                  <a:srgbClr val="FFC000"/>
                </a:solidFill>
                <a:effectLst/>
                <a:uLnTx/>
                <a:uFillTx/>
                <a:latin typeface="Arial"/>
                <a:ea typeface="+mn-ea"/>
                <a:cs typeface="+mn-cs"/>
              </a:rPr>
              <a:t>gave gifts</a:t>
            </a:r>
            <a:r>
              <a:rPr kumimoji="0" lang="en-US" sz="3200" b="0" i="0" u="sng" strike="noStrike" kern="0" cap="none" spc="0" normalizeH="0" baseline="0" noProof="0" dirty="0">
                <a:ln>
                  <a:noFill/>
                </a:ln>
                <a:solidFill>
                  <a:schemeClr val="bg1"/>
                </a:solidFill>
                <a:effectLst/>
                <a:uLnTx/>
                <a:uFillTx/>
                <a:latin typeface="Arial"/>
                <a:ea typeface="+mn-ea"/>
                <a:cs typeface="+mn-cs"/>
              </a:rPr>
              <a:t> to men</a:t>
            </a:r>
            <a:r>
              <a:rPr kumimoji="0" lang="en-US" sz="3200" b="0" i="0" u="none" strike="noStrike" kern="0" cap="none" spc="0" normalizeH="0" baseline="0" noProof="0" dirty="0">
                <a:ln>
                  <a:noFill/>
                </a:ln>
                <a:solidFill>
                  <a:schemeClr val="bg1"/>
                </a:solidFill>
                <a:effectLst/>
                <a:uLnTx/>
                <a:uFillTx/>
                <a:latin typeface="Arial"/>
                <a:ea typeface="+mn-ea"/>
                <a:cs typeface="+mn-cs"/>
              </a:rPr>
              <a:t>.”</a:t>
            </a:r>
          </a:p>
          <a:p>
            <a:pPr marL="0" marR="0" lvl="0" indent="0" algn="ctr" defTabSz="914400" rtl="0" eaLnBrk="1" fontAlgn="base" latinLnBrk="0" hangingPunct="1">
              <a:lnSpc>
                <a:spcPct val="100000"/>
              </a:lnSpc>
              <a:spcBef>
                <a:spcPct val="20000"/>
              </a:spcBef>
              <a:spcAft>
                <a:spcPct val="0"/>
              </a:spcAft>
              <a:buClr>
                <a:srgbClr val="00007D"/>
              </a:buClr>
              <a:buSzPct val="75000"/>
              <a:buFont typeface="Wingdings" pitchFamily="2" charset="2"/>
              <a:buNone/>
              <a:tabLst/>
              <a:defRPr/>
            </a:pPr>
            <a:r>
              <a:rPr kumimoji="0" lang="en-US" sz="3200" b="0" i="0" u="none" strike="noStrike" kern="0" cap="none" spc="0" normalizeH="0" baseline="0" noProof="0" dirty="0">
                <a:ln>
                  <a:noFill/>
                </a:ln>
                <a:solidFill>
                  <a:srgbClr val="CCFFCC"/>
                </a:solidFill>
                <a:effectLst/>
                <a:uLnTx/>
                <a:uFillTx/>
                <a:latin typeface="Arial"/>
                <a:ea typeface="+mn-ea"/>
                <a:cs typeface="+mn-cs"/>
              </a:rPr>
              <a:t>[9-10]</a:t>
            </a:r>
          </a:p>
          <a:p>
            <a:pPr marL="0" marR="0" lvl="0" indent="0" algn="l" defTabSz="914400" rtl="0" eaLnBrk="1" fontAlgn="base" latinLnBrk="0" hangingPunct="1">
              <a:lnSpc>
                <a:spcPct val="100000"/>
              </a:lnSpc>
              <a:spcBef>
                <a:spcPct val="20000"/>
              </a:spcBef>
              <a:spcAft>
                <a:spcPct val="0"/>
              </a:spcAft>
              <a:buClr>
                <a:srgbClr val="00007D"/>
              </a:buClr>
              <a:buSzPct val="75000"/>
              <a:buFont typeface="Wingdings" pitchFamily="2" charset="2"/>
              <a:buNone/>
              <a:tabLst/>
              <a:defRPr/>
            </a:pPr>
            <a:r>
              <a:rPr kumimoji="0" lang="en-US" sz="2800" b="1" i="0" u="none" strike="noStrike" kern="0" cap="none" spc="0" normalizeH="0" baseline="30000" noProof="0" dirty="0">
                <a:ln>
                  <a:noFill/>
                </a:ln>
                <a:solidFill>
                  <a:srgbClr val="CCFFCC"/>
                </a:solidFill>
                <a:effectLst/>
                <a:uLnTx/>
                <a:uFillTx/>
                <a:latin typeface="Arial"/>
                <a:ea typeface="+mn-ea"/>
                <a:cs typeface="+mn-cs"/>
              </a:rPr>
              <a:t>11</a:t>
            </a:r>
            <a:r>
              <a:rPr kumimoji="0" lang="en-US" sz="3200" b="0" i="0" u="none" strike="noStrike" kern="0" cap="none" spc="0" normalizeH="0" baseline="0" noProof="0" dirty="0">
                <a:ln>
                  <a:noFill/>
                </a:ln>
                <a:solidFill>
                  <a:schemeClr val="bg1"/>
                </a:solidFill>
                <a:effectLst/>
                <a:uLnTx/>
                <a:uFillTx/>
                <a:latin typeface="Arial"/>
                <a:ea typeface="+mn-ea"/>
                <a:cs typeface="+mn-cs"/>
              </a:rPr>
              <a:t> And He Himself </a:t>
            </a:r>
            <a:r>
              <a:rPr kumimoji="0" lang="en-US" sz="3200" b="0" i="0" u="none" strike="noStrike" kern="0" cap="none" spc="0" normalizeH="0" baseline="0" noProof="0" dirty="0">
                <a:ln>
                  <a:noFill/>
                </a:ln>
                <a:solidFill>
                  <a:srgbClr val="FFC000"/>
                </a:solidFill>
                <a:effectLst/>
                <a:uLnTx/>
                <a:uFillTx/>
                <a:latin typeface="Arial"/>
                <a:ea typeface="+mn-ea"/>
                <a:cs typeface="+mn-cs"/>
              </a:rPr>
              <a:t>gave</a:t>
            </a:r>
            <a:r>
              <a:rPr kumimoji="0" lang="en-US" sz="3200" b="0" i="0" u="none" strike="noStrike" kern="0" cap="none" spc="0" normalizeH="0" baseline="0" noProof="0" dirty="0">
                <a:ln>
                  <a:noFill/>
                </a:ln>
                <a:solidFill>
                  <a:schemeClr val="bg1"/>
                </a:solidFill>
                <a:effectLst/>
                <a:uLnTx/>
                <a:uFillTx/>
                <a:latin typeface="Arial"/>
                <a:ea typeface="+mn-ea"/>
                <a:cs typeface="+mn-cs"/>
              </a:rPr>
              <a:t> some to be apostles, some prophets, some evangelists, and some pastors and teachers</a:t>
            </a:r>
          </a:p>
          <a:p>
            <a:pPr marL="0" marR="0" lvl="0" indent="0" algn="l" defTabSz="914400" rtl="0" eaLnBrk="1" fontAlgn="base" latinLnBrk="0" hangingPunct="1">
              <a:lnSpc>
                <a:spcPct val="100000"/>
              </a:lnSpc>
              <a:spcBef>
                <a:spcPct val="20000"/>
              </a:spcBef>
              <a:spcAft>
                <a:spcPct val="0"/>
              </a:spcAft>
              <a:buClr>
                <a:srgbClr val="00007D"/>
              </a:buClr>
              <a:buSzPct val="75000"/>
              <a:buFont typeface="Wingdings" pitchFamily="2" charset="2"/>
              <a:buNone/>
              <a:tabLst/>
              <a:defRPr/>
            </a:pPr>
            <a:endParaRPr kumimoji="0" lang="en-US" sz="32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100000"/>
              </a:lnSpc>
              <a:spcBef>
                <a:spcPct val="20000"/>
              </a:spcBef>
              <a:spcAft>
                <a:spcPct val="0"/>
              </a:spcAft>
              <a:buClr>
                <a:srgbClr val="00007D"/>
              </a:buClr>
              <a:buSzPct val="75000"/>
              <a:buFont typeface="Wingdings" pitchFamily="2" charset="2"/>
              <a:buNone/>
              <a:tabLst/>
              <a:defRPr/>
            </a:pPr>
            <a:endParaRPr kumimoji="0" lang="en-US"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282961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rgbClr val="FFFF00"/>
                </a:solidFill>
              </a:rPr>
              <a:t>Ascension of Christ </a:t>
            </a:r>
            <a:r>
              <a:rPr lang="en-US" altLang="en-US" sz="3500" dirty="0">
                <a:solidFill>
                  <a:schemeClr val="bg1"/>
                </a:solidFill>
              </a:rPr>
              <a:t>(v.8-10)</a:t>
            </a:r>
          </a:p>
        </p:txBody>
      </p:sp>
      <p:sp>
        <p:nvSpPr>
          <p:cNvPr id="3075" name="Rectangle 3"/>
          <p:cNvSpPr>
            <a:spLocks noGrp="1" noChangeArrowheads="1"/>
          </p:cNvSpPr>
          <p:nvPr>
            <p:ph type="body" idx="1"/>
          </p:nvPr>
        </p:nvSpPr>
        <p:spPr>
          <a:xfrm>
            <a:off x="457200" y="914400"/>
            <a:ext cx="8229600" cy="5638800"/>
          </a:xfrm>
        </p:spPr>
        <p:txBody>
          <a:bodyPr/>
          <a:lstStyle/>
          <a:p>
            <a:pPr marL="0" lvl="0" indent="0">
              <a:buClr>
                <a:srgbClr val="00007D"/>
              </a:buClr>
              <a:buSzPct val="75000"/>
              <a:buNone/>
            </a:pPr>
            <a:r>
              <a:rPr lang="en-US" altLang="en-US" sz="2400" kern="0" dirty="0">
                <a:solidFill>
                  <a:srgbClr val="FFFF00"/>
                </a:solidFill>
              </a:rPr>
              <a:t>1. </a:t>
            </a:r>
            <a:r>
              <a:rPr lang="en-US" altLang="en-US" sz="3100" kern="0" dirty="0">
                <a:solidFill>
                  <a:schemeClr val="bg1"/>
                </a:solidFill>
              </a:rPr>
              <a:t>Led captivity captive</a:t>
            </a:r>
          </a:p>
          <a:p>
            <a:pPr marL="0" lvl="0" indent="0">
              <a:spcAft>
                <a:spcPts val="600"/>
              </a:spcAft>
              <a:buClr>
                <a:srgbClr val="00007D"/>
              </a:buClr>
              <a:buSzPct val="75000"/>
              <a:buNone/>
            </a:pPr>
            <a:r>
              <a:rPr lang="en-US" altLang="en-US" sz="3100" kern="0" dirty="0">
                <a:solidFill>
                  <a:schemeClr val="bg1"/>
                </a:solidFill>
              </a:rPr>
              <a:t>    – Jgs.5;  Ps.68:18;  Lk.4:18</a:t>
            </a:r>
          </a:p>
          <a:p>
            <a:pPr lvl="0">
              <a:buClr>
                <a:srgbClr val="00007D"/>
              </a:buClr>
              <a:buSzPct val="75000"/>
              <a:buNone/>
            </a:pPr>
            <a:r>
              <a:rPr lang="en-US" altLang="en-US" sz="2400" kern="0" dirty="0">
                <a:solidFill>
                  <a:srgbClr val="FFFF00"/>
                </a:solidFill>
              </a:rPr>
              <a:t>2.</a:t>
            </a:r>
            <a:r>
              <a:rPr lang="en-US" altLang="en-US" sz="2400" kern="0" dirty="0">
                <a:solidFill>
                  <a:srgbClr val="FFFF00"/>
                </a:solidFill>
                <a:effectLst>
                  <a:outerShdw blurRad="38100" dist="38100" dir="2700000" algn="tl">
                    <a:srgbClr val="C0C0C0"/>
                  </a:outerShdw>
                </a:effectLst>
              </a:rPr>
              <a:t> </a:t>
            </a:r>
            <a:r>
              <a:rPr lang="en-US" altLang="en-US" sz="3100" kern="0" dirty="0">
                <a:solidFill>
                  <a:schemeClr val="bg1"/>
                </a:solidFill>
              </a:rPr>
              <a:t>Gave gifts to me</a:t>
            </a:r>
            <a:r>
              <a:rPr lang="en-US" altLang="en-US" sz="3100" kern="0" dirty="0">
                <a:solidFill>
                  <a:schemeClr val="bg1"/>
                </a:solidFill>
                <a:effectLst>
                  <a:outerShdw blurRad="38100" dist="38100" dir="2700000" algn="tl">
                    <a:srgbClr val="C0C0C0"/>
                  </a:outerShdw>
                </a:effectLst>
              </a:rPr>
              <a:t>n</a:t>
            </a:r>
            <a:r>
              <a:rPr lang="en-US" altLang="en-US" sz="3100" kern="0" dirty="0">
                <a:solidFill>
                  <a:schemeClr val="bg1"/>
                </a:solidFill>
              </a:rPr>
              <a:t> (main point)</a:t>
            </a:r>
          </a:p>
          <a:p>
            <a:pPr lvl="0" algn="ctr">
              <a:buClr>
                <a:srgbClr val="00007D"/>
              </a:buClr>
              <a:buSzPct val="75000"/>
              <a:buNone/>
            </a:pPr>
            <a:r>
              <a:rPr lang="en-US" altLang="en-US" sz="3100" kern="0" dirty="0">
                <a:solidFill>
                  <a:srgbClr val="CCECFF"/>
                </a:solidFill>
              </a:rPr>
              <a:t>11: </a:t>
            </a:r>
            <a:r>
              <a:rPr lang="en-US" altLang="en-US" sz="3100" u="sng" kern="0" dirty="0">
                <a:solidFill>
                  <a:srgbClr val="CCECFF"/>
                </a:solidFill>
              </a:rPr>
              <a:t>He gave</a:t>
            </a:r>
            <a:r>
              <a:rPr lang="en-US" altLang="en-US" sz="3100" kern="0" dirty="0">
                <a:solidFill>
                  <a:srgbClr val="CCECFF"/>
                </a:solidFill>
              </a:rPr>
              <a:t> . . .</a:t>
            </a:r>
          </a:p>
          <a:p>
            <a:pPr lvl="0">
              <a:buClr>
                <a:srgbClr val="00007D"/>
              </a:buClr>
              <a:buSzPct val="75000"/>
              <a:buNone/>
            </a:pPr>
            <a:r>
              <a:rPr lang="en-US" altLang="en-US" kern="0" dirty="0">
                <a:solidFill>
                  <a:schemeClr val="bg1"/>
                </a:solidFill>
              </a:rPr>
              <a:t>	</a:t>
            </a:r>
            <a:r>
              <a:rPr lang="en-US" altLang="en-US" sz="2400" kern="0" dirty="0">
                <a:solidFill>
                  <a:srgbClr val="FFC000"/>
                </a:solidFill>
              </a:rPr>
              <a:t>1. </a:t>
            </a:r>
            <a:r>
              <a:rPr lang="en-US" altLang="en-US" sz="3100" kern="0" dirty="0">
                <a:solidFill>
                  <a:srgbClr val="FFFF99"/>
                </a:solidFill>
              </a:rPr>
              <a:t>Apostles. </a:t>
            </a:r>
            <a:r>
              <a:rPr lang="en-US" altLang="en-US" sz="3100" kern="0" dirty="0">
                <a:solidFill>
                  <a:schemeClr val="bg1"/>
                </a:solidFill>
              </a:rPr>
              <a:t> Lk.16:29-31</a:t>
            </a:r>
          </a:p>
          <a:p>
            <a:pPr lvl="0">
              <a:buClr>
                <a:srgbClr val="00007D"/>
              </a:buClr>
              <a:buSzPct val="75000"/>
              <a:buNone/>
            </a:pPr>
            <a:r>
              <a:rPr lang="en-US" altLang="en-US" kern="0" dirty="0">
                <a:solidFill>
                  <a:schemeClr val="bg1"/>
                </a:solidFill>
              </a:rPr>
              <a:t>	</a:t>
            </a:r>
            <a:r>
              <a:rPr lang="en-US" altLang="en-US" sz="2400" kern="0" dirty="0">
                <a:solidFill>
                  <a:srgbClr val="FFC000"/>
                </a:solidFill>
              </a:rPr>
              <a:t>2. </a:t>
            </a:r>
            <a:r>
              <a:rPr lang="en-US" altLang="en-US" sz="3100" kern="0" dirty="0">
                <a:solidFill>
                  <a:srgbClr val="FFFF99"/>
                </a:solidFill>
              </a:rPr>
              <a:t>Prophets.  </a:t>
            </a:r>
            <a:r>
              <a:rPr lang="en-US" altLang="en-US" sz="3100" kern="0" dirty="0">
                <a:solidFill>
                  <a:schemeClr val="bg1"/>
                </a:solidFill>
              </a:rPr>
              <a:t>1 Co.13:8</a:t>
            </a:r>
          </a:p>
          <a:p>
            <a:pPr lvl="0">
              <a:buClr>
                <a:srgbClr val="00007D"/>
              </a:buClr>
              <a:buSzPct val="75000"/>
              <a:buNone/>
            </a:pPr>
            <a:r>
              <a:rPr lang="en-US" altLang="en-US" kern="0" dirty="0">
                <a:solidFill>
                  <a:schemeClr val="bg1"/>
                </a:solidFill>
              </a:rPr>
              <a:t>	</a:t>
            </a:r>
            <a:r>
              <a:rPr lang="en-US" altLang="en-US" sz="2400" kern="0" dirty="0">
                <a:solidFill>
                  <a:srgbClr val="FFC000"/>
                </a:solidFill>
              </a:rPr>
              <a:t>3. </a:t>
            </a:r>
            <a:r>
              <a:rPr lang="en-US" altLang="en-US" sz="3100" kern="0" dirty="0">
                <a:solidFill>
                  <a:srgbClr val="FFFF99"/>
                </a:solidFill>
              </a:rPr>
              <a:t>Evangelists.</a:t>
            </a:r>
            <a:r>
              <a:rPr lang="en-US" altLang="en-US" sz="3100" kern="0" dirty="0">
                <a:solidFill>
                  <a:schemeClr val="bg1"/>
                </a:solidFill>
              </a:rPr>
              <a:t>  2 Tim.4:5</a:t>
            </a:r>
          </a:p>
          <a:p>
            <a:pPr lvl="0">
              <a:buClr>
                <a:srgbClr val="00007D"/>
              </a:buClr>
              <a:buSzPct val="75000"/>
              <a:buNone/>
            </a:pPr>
            <a:r>
              <a:rPr lang="en-US" altLang="en-US" kern="0" dirty="0">
                <a:solidFill>
                  <a:schemeClr val="bg1"/>
                </a:solidFill>
              </a:rPr>
              <a:t>	</a:t>
            </a:r>
            <a:r>
              <a:rPr lang="en-US" altLang="en-US" sz="2400" kern="0" dirty="0">
                <a:solidFill>
                  <a:srgbClr val="FFC000"/>
                </a:solidFill>
              </a:rPr>
              <a:t>4. </a:t>
            </a:r>
            <a:r>
              <a:rPr lang="en-US" altLang="en-US" sz="3100" kern="0" dirty="0">
                <a:solidFill>
                  <a:srgbClr val="FFFF99"/>
                </a:solidFill>
              </a:rPr>
              <a:t>Pastors.</a:t>
            </a:r>
            <a:r>
              <a:rPr lang="en-US" altLang="en-US" sz="3100" kern="0" dirty="0">
                <a:solidFill>
                  <a:schemeClr val="bg1"/>
                </a:solidFill>
              </a:rPr>
              <a:t>  Shepherds, 1 Pt.5:2</a:t>
            </a:r>
          </a:p>
          <a:p>
            <a:pPr lvl="0">
              <a:buClr>
                <a:srgbClr val="00007D"/>
              </a:buClr>
              <a:buSzPct val="75000"/>
              <a:buNone/>
            </a:pPr>
            <a:r>
              <a:rPr lang="en-US" altLang="en-US" kern="0" dirty="0">
                <a:solidFill>
                  <a:schemeClr val="bg1"/>
                </a:solidFill>
              </a:rPr>
              <a:t>	</a:t>
            </a:r>
            <a:r>
              <a:rPr lang="en-US" altLang="en-US" sz="2400" kern="0" dirty="0">
                <a:solidFill>
                  <a:srgbClr val="FFC000"/>
                </a:solidFill>
              </a:rPr>
              <a:t>5. </a:t>
            </a:r>
            <a:r>
              <a:rPr lang="en-US" altLang="en-US" sz="3100" kern="0" dirty="0">
                <a:solidFill>
                  <a:srgbClr val="FFFF99"/>
                </a:solidFill>
              </a:rPr>
              <a:t>Teachers.  </a:t>
            </a:r>
            <a:r>
              <a:rPr lang="en-US" altLang="en-US" sz="3100" kern="0" dirty="0">
                <a:solidFill>
                  <a:schemeClr val="bg1"/>
                </a:solidFill>
              </a:rPr>
              <a:t>1 Co.12:28</a:t>
            </a:r>
          </a:p>
          <a:p>
            <a:pPr lvl="0">
              <a:buClr>
                <a:srgbClr val="00007D"/>
              </a:buClr>
              <a:buSzPct val="75000"/>
              <a:buNone/>
            </a:pPr>
            <a:endParaRPr lang="en-US" altLang="en-US" kern="0" dirty="0">
              <a:solidFill>
                <a:schemeClr val="bg1"/>
              </a:solidFill>
            </a:endParaRPr>
          </a:p>
          <a:p>
            <a:pPr>
              <a:spcAft>
                <a:spcPts val="400"/>
              </a:spcAft>
              <a:buFont typeface="Arial" panose="020B0604020202020204" pitchFamily="34" charset="0"/>
              <a:buChar char="•"/>
            </a:pPr>
            <a:endParaRPr lang="en-US" sz="3200" b="1"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109436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500" dirty="0">
                <a:solidFill>
                  <a:schemeClr val="bg1"/>
                </a:solidFill>
              </a:rPr>
              <a:t>Characteristics of</a:t>
            </a:r>
            <a:br>
              <a:rPr lang="en-US" altLang="en-US" sz="3500" dirty="0">
                <a:solidFill>
                  <a:schemeClr val="bg1"/>
                </a:solidFill>
              </a:rPr>
            </a:br>
            <a:r>
              <a:rPr lang="en-US" altLang="en-US" sz="3500" dirty="0">
                <a:solidFill>
                  <a:schemeClr val="bg1"/>
                </a:solidFill>
              </a:rPr>
              <a:t>The Ideal Church</a:t>
            </a:r>
          </a:p>
        </p:txBody>
      </p:sp>
      <p:sp>
        <p:nvSpPr>
          <p:cNvPr id="3075" name="Rectangle 3"/>
          <p:cNvSpPr>
            <a:spLocks noGrp="1" noChangeArrowheads="1"/>
          </p:cNvSpPr>
          <p:nvPr>
            <p:ph type="body" idx="1"/>
          </p:nvPr>
        </p:nvSpPr>
        <p:spPr>
          <a:xfrm>
            <a:off x="457200" y="914400"/>
            <a:ext cx="8229600" cy="5638800"/>
          </a:xfrm>
        </p:spPr>
        <p:txBody>
          <a:bodyPr/>
          <a:lstStyle/>
          <a:p>
            <a:pPr marL="0" indent="0">
              <a:spcAft>
                <a:spcPts val="400"/>
              </a:spcAft>
              <a:buNone/>
            </a:pPr>
            <a:endParaRPr lang="en-US" sz="3100" dirty="0">
              <a:solidFill>
                <a:schemeClr val="bg1"/>
              </a:solidFill>
              <a:ea typeface="Verdana" panose="020B0604030504040204" pitchFamily="34" charset="0"/>
              <a:cs typeface="Times New Roman" panose="02020603050405020304" pitchFamily="18" charset="0"/>
            </a:endParaRPr>
          </a:p>
          <a:p>
            <a:pPr>
              <a:spcAft>
                <a:spcPts val="0"/>
              </a:spcAft>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51F1FBF7-2DEA-46CB-8344-3246F28CBDC0}"/>
              </a:ext>
            </a:extLst>
          </p:cNvPr>
          <p:cNvSpPr/>
          <p:nvPr/>
        </p:nvSpPr>
        <p:spPr>
          <a:xfrm>
            <a:off x="1209964" y="1447800"/>
            <a:ext cx="6738347" cy="381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I</a:t>
            </a:r>
            <a:r>
              <a:rPr lang="en-US" sz="2000" dirty="0">
                <a:solidFill>
                  <a:schemeClr val="bg1"/>
                </a:solidFill>
              </a:rPr>
              <a:t>. Members Show Proper Attitudes Toward One Another</a:t>
            </a:r>
          </a:p>
        </p:txBody>
      </p:sp>
      <p:sp>
        <p:nvSpPr>
          <p:cNvPr id="5" name="Rectangle: Rounded Corners 4">
            <a:extLst>
              <a:ext uri="{FF2B5EF4-FFF2-40B4-BE49-F238E27FC236}">
                <a16:creationId xmlns:a16="http://schemas.microsoft.com/office/drawing/2014/main" id="{9EFA3E7F-65BE-4123-A4C4-67F78456268D}"/>
              </a:ext>
            </a:extLst>
          </p:cNvPr>
          <p:cNvSpPr/>
          <p:nvPr/>
        </p:nvSpPr>
        <p:spPr>
          <a:xfrm>
            <a:off x="1209964" y="3066472"/>
            <a:ext cx="6738347" cy="10668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IV</a:t>
            </a:r>
            <a:r>
              <a:rPr lang="en-US" sz="3200" dirty="0"/>
              <a:t>. </a:t>
            </a:r>
            <a:r>
              <a:rPr lang="en-US" sz="3200" dirty="0">
                <a:solidFill>
                  <a:srgbClr val="FFFFCC"/>
                </a:solidFill>
              </a:rPr>
              <a:t>Manifest True Spiritual Growth</a:t>
            </a:r>
          </a:p>
        </p:txBody>
      </p:sp>
      <p:sp>
        <p:nvSpPr>
          <p:cNvPr id="6" name="Rectangle: Rounded Corners 5">
            <a:extLst>
              <a:ext uri="{FF2B5EF4-FFF2-40B4-BE49-F238E27FC236}">
                <a16:creationId xmlns:a16="http://schemas.microsoft.com/office/drawing/2014/main" id="{7BE5F13A-9481-46BC-BA43-860E03216D78}"/>
              </a:ext>
            </a:extLst>
          </p:cNvPr>
          <p:cNvSpPr/>
          <p:nvPr/>
        </p:nvSpPr>
        <p:spPr>
          <a:xfrm>
            <a:off x="1209964" y="1981200"/>
            <a:ext cx="6738347" cy="381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II</a:t>
            </a:r>
            <a:r>
              <a:rPr lang="en-US" sz="2000" dirty="0">
                <a:solidFill>
                  <a:schemeClr val="bg1"/>
                </a:solidFill>
              </a:rPr>
              <a:t>. Members Manifest Unity of the Spirit</a:t>
            </a:r>
          </a:p>
        </p:txBody>
      </p:sp>
      <p:sp>
        <p:nvSpPr>
          <p:cNvPr id="7" name="Rectangle: Rounded Corners 6">
            <a:extLst>
              <a:ext uri="{FF2B5EF4-FFF2-40B4-BE49-F238E27FC236}">
                <a16:creationId xmlns:a16="http://schemas.microsoft.com/office/drawing/2014/main" id="{58C8E7C2-E81A-4CD9-AA53-58CF72A838EB}"/>
              </a:ext>
            </a:extLst>
          </p:cNvPr>
          <p:cNvSpPr/>
          <p:nvPr/>
        </p:nvSpPr>
        <p:spPr>
          <a:xfrm>
            <a:off x="1209964" y="2514600"/>
            <a:ext cx="6738347" cy="3810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panose="02020603050405020304" pitchFamily="18" charset="0"/>
                <a:cs typeface="Times New Roman" panose="02020603050405020304" pitchFamily="18" charset="0"/>
              </a:rPr>
              <a:t>III</a:t>
            </a:r>
            <a:r>
              <a:rPr lang="en-US" sz="2000" dirty="0">
                <a:solidFill>
                  <a:schemeClr val="bg1"/>
                </a:solidFill>
              </a:rPr>
              <a:t>. Members Manifest Grace of God Through Gifts…</a:t>
            </a:r>
          </a:p>
        </p:txBody>
      </p:sp>
    </p:spTree>
    <p:extLst>
      <p:ext uri="{BB962C8B-B14F-4D97-AF65-F5344CB8AC3E}">
        <p14:creationId xmlns:p14="http://schemas.microsoft.com/office/powerpoint/2010/main" val="642706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Purpose of the gifts </a:t>
            </a:r>
            <a:r>
              <a:rPr lang="en-US" altLang="en-US" sz="3600" dirty="0">
                <a:solidFill>
                  <a:schemeClr val="bg1"/>
                </a:solidFill>
              </a:rPr>
              <a:t>(v.12)</a:t>
            </a:r>
          </a:p>
        </p:txBody>
      </p:sp>
      <p:sp>
        <p:nvSpPr>
          <p:cNvPr id="3075" name="Rectangle 3"/>
          <p:cNvSpPr>
            <a:spLocks noGrp="1" noChangeArrowheads="1"/>
          </p:cNvSpPr>
          <p:nvPr>
            <p:ph type="body" idx="1"/>
          </p:nvPr>
        </p:nvSpPr>
        <p:spPr>
          <a:xfrm>
            <a:off x="457200" y="914400"/>
            <a:ext cx="8229600" cy="5638800"/>
          </a:xfrm>
        </p:spPr>
        <p:txBody>
          <a:bodyPr/>
          <a:lstStyle/>
          <a:p>
            <a:pPr>
              <a:spcAft>
                <a:spcPts val="0"/>
              </a:spcAft>
            </a:pPr>
            <a:endParaRPr lang="en-US" altLang="en-US" dirty="0">
              <a:solidFill>
                <a:schemeClr val="bg1"/>
              </a:solidFill>
            </a:endParaRPr>
          </a:p>
        </p:txBody>
      </p:sp>
      <p:sp>
        <p:nvSpPr>
          <p:cNvPr id="4" name="AutoShape 4">
            <a:extLst>
              <a:ext uri="{FF2B5EF4-FFF2-40B4-BE49-F238E27FC236}">
                <a16:creationId xmlns:a16="http://schemas.microsoft.com/office/drawing/2014/main" id="{F40EC069-E6E6-49B0-B7D8-C3647ADA4533}"/>
              </a:ext>
            </a:extLst>
          </p:cNvPr>
          <p:cNvSpPr>
            <a:spLocks noChangeArrowheads="1"/>
          </p:cNvSpPr>
          <p:nvPr/>
        </p:nvSpPr>
        <p:spPr bwMode="auto">
          <a:xfrm>
            <a:off x="457200" y="2286000"/>
            <a:ext cx="2685854" cy="1600200"/>
          </a:xfrm>
          <a:prstGeom prst="homePlate">
            <a:avLst>
              <a:gd name="adj" fmla="val 44048"/>
            </a:avLst>
          </a:prstGeom>
          <a:solidFill>
            <a:srgbClr val="CCECFF"/>
          </a:solidFill>
          <a:ln w="9525">
            <a:solidFill>
              <a:srgbClr val="00007D"/>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rPr>
              <a:t>Equip</a:t>
            </a:r>
            <a:br>
              <a:rPr kumimoji="0" lang="en-US" altLang="en-US" sz="3200" b="1" i="0" u="none" strike="noStrike" kern="0" cap="none" spc="0" normalizeH="0" baseline="0" noProof="0" dirty="0">
                <a:ln>
                  <a:noFill/>
                </a:ln>
                <a:solidFill>
                  <a:schemeClr val="accent6">
                    <a:lumMod val="50000"/>
                  </a:schemeClr>
                </a:solidFill>
                <a:effectLst/>
                <a:uLnTx/>
                <a:uFillTx/>
              </a:rPr>
            </a:br>
            <a:r>
              <a:rPr kumimoji="0" lang="en-US" altLang="en-US" sz="3200" b="1" i="0" u="none" strike="noStrike" kern="0" cap="none" spc="0" normalizeH="0" baseline="0" noProof="0" dirty="0">
                <a:ln>
                  <a:noFill/>
                </a:ln>
                <a:solidFill>
                  <a:schemeClr val="accent6">
                    <a:lumMod val="50000"/>
                  </a:schemeClr>
                </a:solidFill>
                <a:effectLst/>
                <a:uLnTx/>
                <a:uFillTx/>
              </a:rPr>
              <a:t>saints</a:t>
            </a:r>
          </a:p>
        </p:txBody>
      </p:sp>
      <p:sp>
        <p:nvSpPr>
          <p:cNvPr id="5" name="AutoShape 5">
            <a:extLst>
              <a:ext uri="{FF2B5EF4-FFF2-40B4-BE49-F238E27FC236}">
                <a16:creationId xmlns:a16="http://schemas.microsoft.com/office/drawing/2014/main" id="{DCF0CC0A-4B95-454A-B0D2-290A4A0B9F13}"/>
              </a:ext>
            </a:extLst>
          </p:cNvPr>
          <p:cNvSpPr>
            <a:spLocks noChangeArrowheads="1"/>
          </p:cNvSpPr>
          <p:nvPr/>
        </p:nvSpPr>
        <p:spPr bwMode="auto">
          <a:xfrm>
            <a:off x="3276600" y="2286000"/>
            <a:ext cx="2667000" cy="1600200"/>
          </a:xfrm>
          <a:prstGeom prst="homePlate">
            <a:avLst>
              <a:gd name="adj" fmla="val 44048"/>
            </a:avLst>
          </a:prstGeom>
          <a:solidFill>
            <a:srgbClr val="CCECFF"/>
          </a:solidFill>
          <a:ln w="9525">
            <a:solidFill>
              <a:srgbClr val="00007D"/>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rPr>
              <a:t>Work of</a:t>
            </a:r>
            <a:br>
              <a:rPr kumimoji="0" lang="en-US" altLang="en-US" sz="3200" b="1" i="0" u="none" strike="noStrike" kern="0" cap="none" spc="0" normalizeH="0" baseline="0" noProof="0" dirty="0">
                <a:ln>
                  <a:noFill/>
                </a:ln>
                <a:solidFill>
                  <a:schemeClr val="accent6">
                    <a:lumMod val="50000"/>
                  </a:schemeClr>
                </a:solidFill>
                <a:effectLst/>
                <a:uLnTx/>
                <a:uFillTx/>
              </a:rPr>
            </a:br>
            <a:r>
              <a:rPr kumimoji="0" lang="en-US" altLang="en-US" sz="3200" b="1" i="0" u="none" strike="noStrike" kern="0" cap="none" spc="0" normalizeH="0" baseline="0" noProof="0" dirty="0">
                <a:ln>
                  <a:noFill/>
                </a:ln>
                <a:solidFill>
                  <a:schemeClr val="accent6">
                    <a:lumMod val="50000"/>
                  </a:schemeClr>
                </a:solidFill>
                <a:effectLst/>
                <a:uLnTx/>
                <a:uFillTx/>
              </a:rPr>
              <a:t>ministry</a:t>
            </a:r>
          </a:p>
        </p:txBody>
      </p:sp>
      <p:sp>
        <p:nvSpPr>
          <p:cNvPr id="6" name="Oval 6">
            <a:extLst>
              <a:ext uri="{FF2B5EF4-FFF2-40B4-BE49-F238E27FC236}">
                <a16:creationId xmlns:a16="http://schemas.microsoft.com/office/drawing/2014/main" id="{BC72EF71-AE15-45FE-A3F4-D2A684B8E601}"/>
              </a:ext>
            </a:extLst>
          </p:cNvPr>
          <p:cNvSpPr>
            <a:spLocks noChangeArrowheads="1"/>
          </p:cNvSpPr>
          <p:nvPr/>
        </p:nvSpPr>
        <p:spPr bwMode="auto">
          <a:xfrm>
            <a:off x="6096000" y="1981200"/>
            <a:ext cx="2438400" cy="2209800"/>
          </a:xfrm>
          <a:prstGeom prst="ellipse">
            <a:avLst/>
          </a:prstGeom>
          <a:solidFill>
            <a:srgbClr val="CCECFF"/>
          </a:solidFill>
          <a:ln w="9525">
            <a:solidFill>
              <a:srgbClr val="00007D"/>
            </a:solidFill>
            <a:round/>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b="1" i="0" u="none" strike="noStrike" kern="0" cap="none" spc="0" normalizeH="0" baseline="0" noProof="0" dirty="0">
                <a:ln>
                  <a:noFill/>
                </a:ln>
                <a:solidFill>
                  <a:schemeClr val="accent6">
                    <a:lumMod val="50000"/>
                  </a:schemeClr>
                </a:solidFill>
                <a:effectLst/>
                <a:uLnTx/>
                <a:uFillTx/>
              </a:rPr>
              <a:t>Edification</a:t>
            </a:r>
            <a:br>
              <a:rPr kumimoji="0" lang="en-US" altLang="en-US" sz="3200" b="1" i="0" u="none" strike="noStrike" kern="0" cap="none" spc="0" normalizeH="0" baseline="0" noProof="0" dirty="0">
                <a:ln>
                  <a:noFill/>
                </a:ln>
                <a:solidFill>
                  <a:schemeClr val="accent6">
                    <a:lumMod val="50000"/>
                  </a:schemeClr>
                </a:solidFill>
                <a:effectLst/>
                <a:uLnTx/>
                <a:uFillTx/>
              </a:rPr>
            </a:br>
            <a:r>
              <a:rPr kumimoji="0" lang="en-US" altLang="en-US" sz="3200" b="1" i="0" u="none" strike="noStrike" kern="0" cap="none" spc="0" normalizeH="0" baseline="0" noProof="0" dirty="0">
                <a:ln>
                  <a:noFill/>
                </a:ln>
                <a:solidFill>
                  <a:schemeClr val="accent6">
                    <a:lumMod val="50000"/>
                  </a:schemeClr>
                </a:solidFill>
                <a:effectLst/>
                <a:uLnTx/>
                <a:uFillTx/>
              </a:rPr>
              <a:t>of body</a:t>
            </a:r>
          </a:p>
        </p:txBody>
      </p:sp>
    </p:spTree>
    <p:extLst>
      <p:ext uri="{BB962C8B-B14F-4D97-AF65-F5344CB8AC3E}">
        <p14:creationId xmlns:p14="http://schemas.microsoft.com/office/powerpoint/2010/main" val="96466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400" dirty="0">
                <a:solidFill>
                  <a:srgbClr val="FFFF00"/>
                </a:solidFill>
              </a:rPr>
              <a:t>What does spiritual growth produce?</a:t>
            </a:r>
            <a:br>
              <a:rPr lang="en-US" altLang="en-US" sz="3400" dirty="0">
                <a:solidFill>
                  <a:srgbClr val="FFFF00"/>
                </a:solidFill>
              </a:rPr>
            </a:br>
            <a:r>
              <a:rPr lang="en-US" altLang="en-US" sz="2800" dirty="0">
                <a:solidFill>
                  <a:srgbClr val="CCECFF"/>
                </a:solidFill>
              </a:rPr>
              <a:t>(13-16) – </a:t>
            </a:r>
            <a:endParaRPr lang="en-US" altLang="en-US" sz="3400" dirty="0">
              <a:solidFill>
                <a:srgbClr val="CCECFF"/>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1143000"/>
            <a:ext cx="8229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39725" indent="-339725" algn="l" eaLnBrk="1" hangingPunct="1">
              <a:spcBef>
                <a:spcPts val="600"/>
              </a:spcBef>
              <a:spcAft>
                <a:spcPts val="500"/>
              </a:spcAft>
              <a:buFont typeface="Wingdings" panose="05000000000000000000" pitchFamily="2" charset="2"/>
              <a:buChar char="§"/>
            </a:pPr>
            <a:r>
              <a:rPr lang="en-US" altLang="en-US" sz="3100" dirty="0">
                <a:solidFill>
                  <a:schemeClr val="bg1"/>
                </a:solidFill>
              </a:rPr>
              <a:t>Unity of the faith </a:t>
            </a:r>
            <a:r>
              <a:rPr lang="en-US" altLang="en-US" sz="3200" dirty="0">
                <a:solidFill>
                  <a:schemeClr val="bg1"/>
                </a:solidFill>
              </a:rPr>
              <a:t> </a:t>
            </a:r>
            <a:r>
              <a:rPr lang="en-US" altLang="en-US" sz="2800" dirty="0">
                <a:solidFill>
                  <a:srgbClr val="CCECFF"/>
                </a:solidFill>
              </a:rPr>
              <a:t>(13)</a:t>
            </a:r>
          </a:p>
          <a:p>
            <a:pPr marL="339725" indent="-339725" algn="l" eaLnBrk="1" hangingPunct="1">
              <a:spcBef>
                <a:spcPts val="600"/>
              </a:spcBef>
              <a:spcAft>
                <a:spcPts val="500"/>
              </a:spcAft>
              <a:buFont typeface="Wingdings" panose="05000000000000000000" pitchFamily="2" charset="2"/>
              <a:buChar char="§"/>
            </a:pPr>
            <a:r>
              <a:rPr lang="en-US" altLang="en-US" sz="3100" dirty="0">
                <a:solidFill>
                  <a:schemeClr val="bg1"/>
                </a:solidFill>
              </a:rPr>
              <a:t>Knowledge, maturity</a:t>
            </a:r>
          </a:p>
          <a:p>
            <a:pPr marL="339725" indent="-339725" algn="l" eaLnBrk="1" hangingPunct="1">
              <a:spcBef>
                <a:spcPts val="600"/>
              </a:spcBef>
              <a:spcAft>
                <a:spcPts val="500"/>
              </a:spcAft>
              <a:buFont typeface="Wingdings" panose="05000000000000000000" pitchFamily="2" charset="2"/>
              <a:buChar char="§"/>
            </a:pPr>
            <a:r>
              <a:rPr lang="en-US" altLang="en-US" sz="3100" dirty="0">
                <a:solidFill>
                  <a:schemeClr val="bg1"/>
                </a:solidFill>
              </a:rPr>
              <a:t>Perfect man</a:t>
            </a:r>
          </a:p>
          <a:p>
            <a:pPr marL="339725" indent="-339725" algn="l" eaLnBrk="1" hangingPunct="1">
              <a:spcBef>
                <a:spcPts val="600"/>
              </a:spcBef>
              <a:spcAft>
                <a:spcPts val="500"/>
              </a:spcAft>
              <a:buFont typeface="Wingdings" panose="05000000000000000000" pitchFamily="2" charset="2"/>
              <a:buChar char="§"/>
            </a:pPr>
            <a:r>
              <a:rPr lang="en-US" altLang="en-US" sz="3100" dirty="0">
                <a:solidFill>
                  <a:schemeClr val="bg1"/>
                </a:solidFill>
              </a:rPr>
              <a:t>Stability</a:t>
            </a:r>
            <a:r>
              <a:rPr lang="en-US" altLang="en-US" sz="3200" dirty="0">
                <a:solidFill>
                  <a:schemeClr val="bg1"/>
                </a:solidFill>
              </a:rPr>
              <a:t>  </a:t>
            </a:r>
            <a:r>
              <a:rPr lang="en-US" altLang="en-US" sz="2800" dirty="0">
                <a:solidFill>
                  <a:srgbClr val="CCECFF"/>
                </a:solidFill>
              </a:rPr>
              <a:t>(14)</a:t>
            </a:r>
          </a:p>
          <a:p>
            <a:pPr marL="339725" indent="-339725" algn="l" eaLnBrk="1" hangingPunct="1">
              <a:spcBef>
                <a:spcPts val="600"/>
              </a:spcBef>
              <a:spcAft>
                <a:spcPts val="500"/>
              </a:spcAft>
              <a:buFont typeface="Wingdings" panose="05000000000000000000" pitchFamily="2" charset="2"/>
              <a:buChar char="§"/>
            </a:pPr>
            <a:r>
              <a:rPr lang="en-US" altLang="en-US" sz="3100" dirty="0">
                <a:solidFill>
                  <a:schemeClr val="bg1"/>
                </a:solidFill>
              </a:rPr>
              <a:t>Christ-likeness</a:t>
            </a:r>
            <a:r>
              <a:rPr lang="en-US" altLang="en-US" sz="3200" dirty="0">
                <a:solidFill>
                  <a:schemeClr val="bg1"/>
                </a:solidFill>
              </a:rPr>
              <a:t>  </a:t>
            </a:r>
            <a:r>
              <a:rPr lang="en-US" altLang="en-US" sz="2800" dirty="0">
                <a:solidFill>
                  <a:srgbClr val="CCECFF"/>
                </a:solidFill>
              </a:rPr>
              <a:t>(15)</a:t>
            </a:r>
          </a:p>
          <a:p>
            <a:pPr marL="339725" indent="-339725" algn="l" eaLnBrk="1" hangingPunct="1">
              <a:spcAft>
                <a:spcPts val="400"/>
              </a:spcAft>
              <a:buFont typeface="Wingdings" panose="05000000000000000000" pitchFamily="2" charset="2"/>
              <a:buChar char="§"/>
            </a:pPr>
            <a:r>
              <a:rPr lang="en-US" altLang="en-US" sz="3100" dirty="0">
                <a:solidFill>
                  <a:schemeClr val="bg1"/>
                </a:solidFill>
              </a:rPr>
              <a:t>Edification</a:t>
            </a:r>
            <a:r>
              <a:rPr lang="en-US" altLang="en-US" sz="3200" dirty="0">
                <a:solidFill>
                  <a:schemeClr val="bg1"/>
                </a:solidFill>
              </a:rPr>
              <a:t>  </a:t>
            </a:r>
            <a:r>
              <a:rPr lang="en-US" altLang="en-US" sz="2800" dirty="0">
                <a:solidFill>
                  <a:srgbClr val="CCECFF"/>
                </a:solidFill>
              </a:rPr>
              <a:t>(16)</a:t>
            </a:r>
          </a:p>
          <a:p>
            <a:pPr marL="796925" lvl="1" indent="-339725" algn="l" eaLnBrk="1" hangingPunct="1">
              <a:spcAft>
                <a:spcPts val="600"/>
              </a:spcAft>
              <a:buFont typeface="Wingdings" panose="05000000000000000000" pitchFamily="2" charset="2"/>
              <a:buChar char="§"/>
            </a:pPr>
            <a:r>
              <a:rPr lang="en-US" altLang="en-US" sz="3100" dirty="0">
                <a:solidFill>
                  <a:srgbClr val="FFFF99"/>
                </a:solidFill>
              </a:rPr>
              <a:t>Joined.  </a:t>
            </a:r>
            <a:r>
              <a:rPr lang="en-US" altLang="en-US" sz="3100" dirty="0">
                <a:solidFill>
                  <a:schemeClr val="bg1"/>
                </a:solidFill>
              </a:rPr>
              <a:t>Architectural term.  Building, many parts framed together…</a:t>
            </a:r>
          </a:p>
          <a:p>
            <a:pPr marL="796925" lvl="1" indent="-339725" algn="l" eaLnBrk="1" hangingPunct="1">
              <a:spcAft>
                <a:spcPts val="0"/>
              </a:spcAft>
              <a:buFont typeface="Wingdings" panose="05000000000000000000" pitchFamily="2" charset="2"/>
              <a:buChar char="§"/>
            </a:pPr>
            <a:r>
              <a:rPr lang="en-US" altLang="en-US" sz="3100" dirty="0">
                <a:solidFill>
                  <a:srgbClr val="FFFF99"/>
                </a:solidFill>
              </a:rPr>
              <a:t>Knit together.  </a:t>
            </a:r>
            <a:r>
              <a:rPr lang="en-US" altLang="en-US" sz="3100" dirty="0">
                <a:solidFill>
                  <a:schemeClr val="bg1"/>
                </a:solidFill>
              </a:rPr>
              <a:t>Joined; many become one</a:t>
            </a:r>
          </a:p>
        </p:txBody>
      </p:sp>
    </p:spTree>
    <p:extLst>
      <p:ext uri="{BB962C8B-B14F-4D97-AF65-F5344CB8AC3E}">
        <p14:creationId xmlns:p14="http://schemas.microsoft.com/office/powerpoint/2010/main" val="181621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295400"/>
          </a:xfrm>
        </p:spPr>
        <p:txBody>
          <a:bodyPr/>
          <a:lstStyle/>
          <a:p>
            <a:r>
              <a:rPr lang="en-US" altLang="en-US" sz="3400" dirty="0">
                <a:solidFill>
                  <a:srgbClr val="FFFFCC"/>
                </a:solidFill>
              </a:rPr>
              <a:t>Three giant apostasies</a:t>
            </a: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1143000"/>
            <a:ext cx="8229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l" eaLnBrk="1" hangingPunct="1">
              <a:spcBef>
                <a:spcPts val="600"/>
              </a:spcBef>
              <a:spcAft>
                <a:spcPts val="500"/>
              </a:spcAft>
            </a:pPr>
            <a:r>
              <a:rPr lang="en-US" altLang="en-US" sz="2400" dirty="0">
                <a:solidFill>
                  <a:srgbClr val="FFFF99"/>
                </a:solidFill>
              </a:rPr>
              <a:t>1. </a:t>
            </a:r>
            <a:r>
              <a:rPr lang="en-US" altLang="en-US" sz="3100" dirty="0">
                <a:solidFill>
                  <a:schemeClr val="bg1"/>
                </a:solidFill>
              </a:rPr>
              <a:t>Roman Catholicism</a:t>
            </a:r>
          </a:p>
          <a:p>
            <a:pPr algn="l" eaLnBrk="1" hangingPunct="1">
              <a:spcBef>
                <a:spcPts val="600"/>
              </a:spcBef>
              <a:spcAft>
                <a:spcPts val="500"/>
              </a:spcAft>
            </a:pPr>
            <a:r>
              <a:rPr lang="en-US" altLang="en-US" sz="2400" dirty="0">
                <a:solidFill>
                  <a:srgbClr val="FFFF99"/>
                </a:solidFill>
              </a:rPr>
              <a:t>2. </a:t>
            </a:r>
            <a:r>
              <a:rPr lang="en-US" altLang="en-US" sz="3100" dirty="0">
                <a:solidFill>
                  <a:schemeClr val="bg1"/>
                </a:solidFill>
              </a:rPr>
              <a:t>Missionary society / mechanical music</a:t>
            </a:r>
          </a:p>
          <a:p>
            <a:pPr algn="l" eaLnBrk="1" hangingPunct="1">
              <a:spcBef>
                <a:spcPts val="600"/>
              </a:spcBef>
              <a:spcAft>
                <a:spcPts val="500"/>
              </a:spcAft>
            </a:pPr>
            <a:r>
              <a:rPr lang="en-US" altLang="en-US" sz="2400" dirty="0">
                <a:solidFill>
                  <a:srgbClr val="FFFF99"/>
                </a:solidFill>
              </a:rPr>
              <a:t>3. </a:t>
            </a:r>
            <a:r>
              <a:rPr lang="en-US" altLang="en-US" sz="3100" dirty="0">
                <a:solidFill>
                  <a:schemeClr val="bg1"/>
                </a:solidFill>
              </a:rPr>
              <a:t>Institutionalism</a:t>
            </a:r>
          </a:p>
          <a:p>
            <a:pPr eaLnBrk="1" hangingPunct="1">
              <a:spcBef>
                <a:spcPts val="600"/>
              </a:spcBef>
              <a:spcAft>
                <a:spcPts val="500"/>
              </a:spcAft>
            </a:pPr>
            <a:r>
              <a:rPr lang="en-US" altLang="en-US" sz="3100" dirty="0">
                <a:solidFill>
                  <a:srgbClr val="FFFF99"/>
                </a:solidFill>
              </a:rPr>
              <a:t>If all heed Ep.4, we will never divide</a:t>
            </a:r>
          </a:p>
        </p:txBody>
      </p:sp>
    </p:spTree>
    <p:extLst>
      <p:ext uri="{BB962C8B-B14F-4D97-AF65-F5344CB8AC3E}">
        <p14:creationId xmlns:p14="http://schemas.microsoft.com/office/powerpoint/2010/main" val="314551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3BF8B12-C0DF-4076-94B1-E6D16FF876A2}"/>
              </a:ext>
            </a:extLst>
          </p:cNvPr>
          <p:cNvPicPr>
            <a:picLocks noChangeAspect="1"/>
          </p:cNvPicPr>
          <p:nvPr/>
        </p:nvPicPr>
        <p:blipFill>
          <a:blip r:embed="rId3"/>
          <a:stretch>
            <a:fillRect/>
          </a:stretch>
        </p:blipFill>
        <p:spPr>
          <a:xfrm>
            <a:off x="4647923" y="2191037"/>
            <a:ext cx="3200677" cy="3353091"/>
          </a:xfrm>
          <a:prstGeom prst="rect">
            <a:avLst/>
          </a:prstGeom>
        </p:spPr>
      </p:pic>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spcAft>
                <a:spcPts val="600"/>
              </a:spcAft>
              <a:buClr>
                <a:srgbClr val="00007D"/>
              </a:buClr>
              <a:buSzPct val="75000"/>
              <a:buNone/>
            </a:pPr>
            <a:endParaRPr lang="en-US" altLang="en-US" dirty="0">
              <a:solidFill>
                <a:schemeClr val="bg1"/>
              </a:solidFill>
            </a:endParaRPr>
          </a:p>
        </p:txBody>
      </p:sp>
      <p:sp>
        <p:nvSpPr>
          <p:cNvPr id="8" name="Oval 4">
            <a:extLst>
              <a:ext uri="{FF2B5EF4-FFF2-40B4-BE49-F238E27FC236}">
                <a16:creationId xmlns:a16="http://schemas.microsoft.com/office/drawing/2014/main" id="{DF8A4E1F-ED3A-45F6-9BC4-28AF1A852846}"/>
              </a:ext>
            </a:extLst>
          </p:cNvPr>
          <p:cNvSpPr>
            <a:spLocks noChangeArrowheads="1"/>
          </p:cNvSpPr>
          <p:nvPr/>
        </p:nvSpPr>
        <p:spPr bwMode="auto">
          <a:xfrm>
            <a:off x="1295400" y="2209800"/>
            <a:ext cx="3124200" cy="3276600"/>
          </a:xfrm>
          <a:prstGeom prst="ellipse">
            <a:avLst/>
          </a:prstGeom>
          <a:solidFill>
            <a:srgbClr val="FFFFFF"/>
          </a:solidFill>
          <a:ln w="7620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endParaRPr>
          </a:p>
        </p:txBody>
      </p:sp>
      <p:cxnSp>
        <p:nvCxnSpPr>
          <p:cNvPr id="4" name="Straight Connector 3">
            <a:extLst>
              <a:ext uri="{FF2B5EF4-FFF2-40B4-BE49-F238E27FC236}">
                <a16:creationId xmlns:a16="http://schemas.microsoft.com/office/drawing/2014/main" id="{7FB2F7B2-7416-480A-AA16-1D3D0A73AA88}"/>
              </a:ext>
            </a:extLst>
          </p:cNvPr>
          <p:cNvCxnSpPr>
            <a:cxnSpLocks/>
          </p:cNvCxnSpPr>
          <p:nvPr/>
        </p:nvCxnSpPr>
        <p:spPr>
          <a:xfrm>
            <a:off x="1295400" y="3846944"/>
            <a:ext cx="3124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E7114C3-3163-417B-9E88-B845B65AEBA5}"/>
              </a:ext>
            </a:extLst>
          </p:cNvPr>
          <p:cNvCxnSpPr/>
          <p:nvPr/>
        </p:nvCxnSpPr>
        <p:spPr>
          <a:xfrm>
            <a:off x="4724400" y="3849256"/>
            <a:ext cx="3124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1D4EC4C1-984C-4E35-A2A2-63025AE04F1F}"/>
              </a:ext>
            </a:extLst>
          </p:cNvPr>
          <p:cNvSpPr/>
          <p:nvPr/>
        </p:nvSpPr>
        <p:spPr>
          <a:xfrm>
            <a:off x="1962728" y="2743200"/>
            <a:ext cx="1828800" cy="10298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Truth</a:t>
            </a:r>
            <a:endParaRPr lang="en-US" sz="1600" dirty="0"/>
          </a:p>
        </p:txBody>
      </p:sp>
      <p:sp>
        <p:nvSpPr>
          <p:cNvPr id="13" name="Rectangle 12">
            <a:extLst>
              <a:ext uri="{FF2B5EF4-FFF2-40B4-BE49-F238E27FC236}">
                <a16:creationId xmlns:a16="http://schemas.microsoft.com/office/drawing/2014/main" id="{FC4718E9-4D47-40F4-BC18-61B02D959293}"/>
              </a:ext>
            </a:extLst>
          </p:cNvPr>
          <p:cNvSpPr/>
          <p:nvPr/>
        </p:nvSpPr>
        <p:spPr>
          <a:xfrm>
            <a:off x="1962728" y="3923144"/>
            <a:ext cx="1828800" cy="10298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People</a:t>
            </a:r>
            <a:endParaRPr lang="en-US" dirty="0"/>
          </a:p>
        </p:txBody>
      </p:sp>
      <p:sp>
        <p:nvSpPr>
          <p:cNvPr id="15" name="Rectangle 14">
            <a:extLst>
              <a:ext uri="{FF2B5EF4-FFF2-40B4-BE49-F238E27FC236}">
                <a16:creationId xmlns:a16="http://schemas.microsoft.com/office/drawing/2014/main" id="{3DC8EE01-77F1-41F4-94F9-9EB81FA5A516}"/>
              </a:ext>
            </a:extLst>
          </p:cNvPr>
          <p:cNvSpPr/>
          <p:nvPr/>
        </p:nvSpPr>
        <p:spPr>
          <a:xfrm>
            <a:off x="5324764" y="2743200"/>
            <a:ext cx="1828800" cy="10298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People</a:t>
            </a:r>
            <a:endParaRPr lang="en-US" sz="1600" dirty="0"/>
          </a:p>
        </p:txBody>
      </p:sp>
      <p:sp>
        <p:nvSpPr>
          <p:cNvPr id="16" name="Rectangle 15">
            <a:extLst>
              <a:ext uri="{FF2B5EF4-FFF2-40B4-BE49-F238E27FC236}">
                <a16:creationId xmlns:a16="http://schemas.microsoft.com/office/drawing/2014/main" id="{4D7B9223-5BC0-4F0D-942F-C8B208D0D3A1}"/>
              </a:ext>
            </a:extLst>
          </p:cNvPr>
          <p:cNvSpPr/>
          <p:nvPr/>
        </p:nvSpPr>
        <p:spPr>
          <a:xfrm>
            <a:off x="5324764" y="3923144"/>
            <a:ext cx="1828800" cy="10298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Truth</a:t>
            </a:r>
            <a:endParaRPr lang="en-US" dirty="0"/>
          </a:p>
        </p:txBody>
      </p:sp>
      <p:cxnSp>
        <p:nvCxnSpPr>
          <p:cNvPr id="14" name="Straight Connector 13">
            <a:extLst>
              <a:ext uri="{FF2B5EF4-FFF2-40B4-BE49-F238E27FC236}">
                <a16:creationId xmlns:a16="http://schemas.microsoft.com/office/drawing/2014/main" id="{1E48AD82-4538-41E9-8922-D70ABF437522}"/>
              </a:ext>
            </a:extLst>
          </p:cNvPr>
          <p:cNvCxnSpPr>
            <a:cxnSpLocks/>
          </p:cNvCxnSpPr>
          <p:nvPr/>
        </p:nvCxnSpPr>
        <p:spPr>
          <a:xfrm>
            <a:off x="5324764" y="3923144"/>
            <a:ext cx="1828800" cy="10298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2378F9C-706E-4666-934B-CDAC1AB99D98}"/>
              </a:ext>
            </a:extLst>
          </p:cNvPr>
          <p:cNvCxnSpPr>
            <a:cxnSpLocks/>
          </p:cNvCxnSpPr>
          <p:nvPr/>
        </p:nvCxnSpPr>
        <p:spPr>
          <a:xfrm flipV="1">
            <a:off x="5324764" y="3903516"/>
            <a:ext cx="1838036" cy="10494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7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up)">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up)">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 y="0"/>
            <a:ext cx="9052560" cy="1295400"/>
          </a:xfrm>
        </p:spPr>
        <p:txBody>
          <a:bodyPr/>
          <a:lstStyle/>
          <a:p>
            <a:r>
              <a:rPr lang="en-US" altLang="en-US" sz="3400" dirty="0">
                <a:solidFill>
                  <a:srgbClr val="FFFF99"/>
                </a:solidFill>
              </a:rPr>
              <a:t>Restoring NT church: </a:t>
            </a:r>
            <a:br>
              <a:rPr lang="en-US" altLang="en-US" sz="3400" dirty="0">
                <a:solidFill>
                  <a:srgbClr val="FFFF99"/>
                </a:solidFill>
              </a:rPr>
            </a:br>
            <a:r>
              <a:rPr lang="en-US" altLang="en-US" sz="3400" dirty="0">
                <a:solidFill>
                  <a:srgbClr val="CCFFCC"/>
                </a:solidFill>
              </a:rPr>
              <a:t>where there are people, there are problems</a:t>
            </a:r>
          </a:p>
        </p:txBody>
      </p:sp>
      <p:sp>
        <p:nvSpPr>
          <p:cNvPr id="3075" name="Rectangle 3"/>
          <p:cNvSpPr>
            <a:spLocks noGrp="1" noChangeArrowheads="1"/>
          </p:cNvSpPr>
          <p:nvPr>
            <p:ph type="body" idx="1"/>
          </p:nvPr>
        </p:nvSpPr>
        <p:spPr>
          <a:xfrm>
            <a:off x="457200" y="1295400"/>
            <a:ext cx="8229600" cy="5486400"/>
          </a:xfrm>
        </p:spPr>
        <p:txBody>
          <a:bodyPr/>
          <a:lstStyle/>
          <a:p>
            <a:pPr marL="0" lvl="0" indent="0" algn="ctr" eaLnBrk="0" hangingPunct="0">
              <a:spcAft>
                <a:spcPts val="600"/>
              </a:spcAft>
              <a:buClr>
                <a:srgbClr val="00007D"/>
              </a:buClr>
              <a:buSzPct val="75000"/>
              <a:buNone/>
            </a:pPr>
            <a:r>
              <a:rPr lang="en-US" altLang="en-US" dirty="0">
                <a:solidFill>
                  <a:schemeClr val="bg1"/>
                </a:solidFill>
              </a:rPr>
              <a:t>What about Corinth?  …Laodicea?  …</a:t>
            </a:r>
          </a:p>
        </p:txBody>
      </p:sp>
      <p:sp>
        <p:nvSpPr>
          <p:cNvPr id="8" name="Rectangle 4">
            <a:extLst>
              <a:ext uri="{FF2B5EF4-FFF2-40B4-BE49-F238E27FC236}">
                <a16:creationId xmlns:a16="http://schemas.microsoft.com/office/drawing/2014/main" id="{9C24C815-F317-4E60-930A-2C85229C2D6E}"/>
              </a:ext>
            </a:extLst>
          </p:cNvPr>
          <p:cNvSpPr>
            <a:spLocks noChangeArrowheads="1"/>
          </p:cNvSpPr>
          <p:nvPr/>
        </p:nvSpPr>
        <p:spPr bwMode="auto">
          <a:xfrm>
            <a:off x="2137867" y="3923908"/>
            <a:ext cx="4868266" cy="2667000"/>
          </a:xfrm>
          <a:prstGeom prst="rect">
            <a:avLst/>
          </a:prstGeom>
          <a:solidFill>
            <a:schemeClr val="accent6">
              <a:lumMod val="50000"/>
            </a:schemeClr>
          </a:solidFill>
          <a:ln w="9525">
            <a:solidFill>
              <a:schemeClr val="bg2"/>
            </a:solidFill>
            <a:miter lim="800000"/>
            <a:headEnd/>
            <a:tailEnd/>
          </a:ln>
          <a:effectLst/>
          <a:scene3d>
            <a:camera prst="orthographicFront"/>
            <a:lightRig rig="threePt" dir="t"/>
          </a:scene3d>
          <a:sp3d>
            <a:bevelT prst="angle"/>
          </a:sp3d>
        </p:spPr>
        <p:txBody>
          <a:bodyPr wrap="none" anchor="ctr"/>
          <a:lstStyle/>
          <a:p>
            <a:pPr algn="ctr"/>
            <a:r>
              <a:rPr lang="en-US" altLang="en-US" sz="3200" dirty="0">
                <a:solidFill>
                  <a:srgbClr val="FFFF00"/>
                </a:solidFill>
              </a:rPr>
              <a:t>“Restore” NT church?</a:t>
            </a:r>
          </a:p>
          <a:p>
            <a:pPr algn="ctr"/>
            <a:r>
              <a:rPr lang="en-US" altLang="en-US" sz="3200" dirty="0">
                <a:solidFill>
                  <a:srgbClr val="FFFF00"/>
                </a:solidFill>
              </a:rPr>
              <a:t>NT: “ideal”</a:t>
            </a:r>
          </a:p>
          <a:p>
            <a:pPr algn="ctr"/>
            <a:r>
              <a:rPr lang="en-US" altLang="en-US" sz="3200" dirty="0">
                <a:solidFill>
                  <a:schemeClr val="bg1"/>
                </a:solidFill>
              </a:rPr>
              <a:t>Hb.10:32-34</a:t>
            </a:r>
          </a:p>
          <a:p>
            <a:pPr algn="ctr"/>
            <a:r>
              <a:rPr lang="en-US" altLang="en-US" sz="3200" dirty="0">
                <a:solidFill>
                  <a:schemeClr val="bg1"/>
                </a:solidFill>
              </a:rPr>
              <a:t>Rv.2:4-5</a:t>
            </a:r>
          </a:p>
          <a:p>
            <a:pPr algn="ctr"/>
            <a:r>
              <a:rPr lang="en-US" altLang="en-US" sz="3200" dirty="0">
                <a:solidFill>
                  <a:schemeClr val="bg1"/>
                </a:solidFill>
              </a:rPr>
              <a:t>Ep.4:1-16</a:t>
            </a:r>
          </a:p>
        </p:txBody>
      </p:sp>
      <p:sp>
        <p:nvSpPr>
          <p:cNvPr id="2" name="Rectangle 1">
            <a:extLst>
              <a:ext uri="{FF2B5EF4-FFF2-40B4-BE49-F238E27FC236}">
                <a16:creationId xmlns:a16="http://schemas.microsoft.com/office/drawing/2014/main" id="{6A309618-3837-405F-966C-1D560A5DFA28}"/>
              </a:ext>
            </a:extLst>
          </p:cNvPr>
          <p:cNvSpPr/>
          <p:nvPr/>
        </p:nvSpPr>
        <p:spPr>
          <a:xfrm>
            <a:off x="3162692" y="1905000"/>
            <a:ext cx="2819400" cy="1981200"/>
          </a:xfrm>
          <a:prstGeom prst="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100" dirty="0"/>
              <a:t> </a:t>
            </a:r>
            <a:r>
              <a:rPr lang="en-US" sz="3100" dirty="0">
                <a:solidFill>
                  <a:srgbClr val="FFFF99"/>
                </a:solidFill>
              </a:rPr>
              <a:t>U.S.</a:t>
            </a:r>
          </a:p>
          <a:p>
            <a:pPr algn="ctr">
              <a:spcAft>
                <a:spcPts val="600"/>
              </a:spcAft>
            </a:pPr>
            <a:r>
              <a:rPr lang="en-US" sz="3100" dirty="0">
                <a:solidFill>
                  <a:srgbClr val="FFFF99"/>
                </a:solidFill>
              </a:rPr>
              <a:t> Family</a:t>
            </a:r>
          </a:p>
          <a:p>
            <a:pPr algn="ctr"/>
            <a:r>
              <a:rPr lang="en-US" sz="3100" dirty="0">
                <a:solidFill>
                  <a:srgbClr val="FFFF99"/>
                </a:solidFill>
              </a:rPr>
              <a:t>Church</a:t>
            </a:r>
          </a:p>
        </p:txBody>
      </p:sp>
    </p:spTree>
    <p:extLst>
      <p:ext uri="{BB962C8B-B14F-4D97-AF65-F5344CB8AC3E}">
        <p14:creationId xmlns:p14="http://schemas.microsoft.com/office/powerpoint/2010/main" val="338788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200" dirty="0">
                <a:solidFill>
                  <a:srgbClr val="FFC000"/>
                </a:solidFill>
              </a:rPr>
              <a:t>1: </a:t>
            </a:r>
            <a:r>
              <a:rPr lang="en-US" altLang="en-US" sz="3600" dirty="0">
                <a:solidFill>
                  <a:schemeClr val="bg1"/>
                </a:solidFill>
              </a:rPr>
              <a:t>Walk worthy of the calling…</a:t>
            </a:r>
          </a:p>
        </p:txBody>
      </p:sp>
      <p:sp>
        <p:nvSpPr>
          <p:cNvPr id="3075" name="Rectangle 3"/>
          <p:cNvSpPr>
            <a:spLocks noGrp="1" noChangeArrowheads="1"/>
          </p:cNvSpPr>
          <p:nvPr>
            <p:ph type="body" idx="1"/>
          </p:nvPr>
        </p:nvSpPr>
        <p:spPr>
          <a:xfrm>
            <a:off x="457200" y="914400"/>
            <a:ext cx="8229600" cy="5334000"/>
          </a:xfrm>
        </p:spPr>
        <p:txBody>
          <a:bodyPr/>
          <a:lstStyle/>
          <a:p>
            <a:pPr>
              <a:spcAft>
                <a:spcPts val="400"/>
              </a:spcAft>
              <a:buFont typeface="Arial" panose="020B0604020202020204" pitchFamily="34" charset="0"/>
              <a:buChar char="•"/>
            </a:pPr>
            <a:r>
              <a:rPr lang="en-US" sz="3100" i="1" dirty="0">
                <a:solidFill>
                  <a:schemeClr val="bg1"/>
                </a:solidFill>
                <a:ea typeface="Verdana" panose="020B0604030504040204" pitchFamily="34" charset="0"/>
                <a:cs typeface="Times New Roman" panose="02020603050405020304" pitchFamily="18" charset="0"/>
              </a:rPr>
              <a:t>Prisoner</a:t>
            </a:r>
          </a:p>
          <a:p>
            <a:pPr>
              <a:spcAft>
                <a:spcPts val="400"/>
              </a:spcAft>
              <a:buFont typeface="Arial" panose="020B0604020202020204" pitchFamily="34" charset="0"/>
              <a:buChar char="•"/>
            </a:pPr>
            <a:r>
              <a:rPr lang="en-US" sz="3100" i="1" dirty="0">
                <a:solidFill>
                  <a:schemeClr val="bg1"/>
                </a:solidFill>
                <a:ea typeface="Verdana" panose="020B0604030504040204" pitchFamily="34" charset="0"/>
                <a:cs typeface="Times New Roman" panose="02020603050405020304" pitchFamily="18" charset="0"/>
              </a:rPr>
              <a:t>…of the Lord:</a:t>
            </a:r>
            <a:r>
              <a:rPr lang="en-US" sz="3100" dirty="0">
                <a:solidFill>
                  <a:schemeClr val="bg1"/>
                </a:solidFill>
                <a:ea typeface="Verdana" panose="020B0604030504040204" pitchFamily="34" charset="0"/>
                <a:cs typeface="Times New Roman" panose="02020603050405020304" pitchFamily="18" charset="0"/>
              </a:rPr>
              <a:t>  </a:t>
            </a:r>
            <a:r>
              <a:rPr lang="en-US" sz="3100" dirty="0">
                <a:solidFill>
                  <a:srgbClr val="FFFFCC"/>
                </a:solidFill>
                <a:ea typeface="Verdana" panose="020B0604030504040204" pitchFamily="34" charset="0"/>
                <a:cs typeface="Times New Roman" panose="02020603050405020304" pitchFamily="18" charset="0"/>
              </a:rPr>
              <a:t>prison epistle </a:t>
            </a:r>
            <a:r>
              <a:rPr lang="en-US" sz="3100" dirty="0">
                <a:solidFill>
                  <a:schemeClr val="bg1"/>
                </a:solidFill>
                <a:ea typeface="Verdana" panose="020B0604030504040204" pitchFamily="34" charset="0"/>
                <a:cs typeface="Times New Roman" panose="02020603050405020304" pitchFamily="18" charset="0"/>
              </a:rPr>
              <a:t>(3:1; 4:1; 6:20)</a:t>
            </a:r>
          </a:p>
          <a:p>
            <a:pPr>
              <a:spcAft>
                <a:spcPts val="400"/>
              </a:spcAft>
              <a:buFont typeface="Arial" panose="020B0604020202020204" pitchFamily="34" charset="0"/>
              <a:buChar char="•"/>
            </a:pPr>
            <a:r>
              <a:rPr lang="en-US" sz="3100" i="1" dirty="0">
                <a:solidFill>
                  <a:schemeClr val="bg1"/>
                </a:solidFill>
                <a:ea typeface="Verdana" panose="020B0604030504040204" pitchFamily="34" charset="0"/>
                <a:cs typeface="Times New Roman" panose="02020603050405020304" pitchFamily="18" charset="0"/>
              </a:rPr>
              <a:t>Walk w</a:t>
            </a:r>
            <a:r>
              <a:rPr lang="en-US" sz="3100" i="1" kern="0" dirty="0">
                <a:solidFill>
                  <a:schemeClr val="bg1"/>
                </a:solidFill>
                <a:ea typeface="Verdana" panose="020B0604030504040204" pitchFamily="34" charset="0"/>
                <a:cs typeface="Times New Roman" panose="02020603050405020304" pitchFamily="18" charset="0"/>
              </a:rPr>
              <a:t>orthy</a:t>
            </a:r>
            <a:r>
              <a:rPr lang="en-US" sz="3100" kern="0" dirty="0">
                <a:solidFill>
                  <a:schemeClr val="bg1"/>
                </a:solidFill>
                <a:ea typeface="Verdana" panose="020B0604030504040204" pitchFamily="34" charset="0"/>
                <a:cs typeface="Times New Roman" panose="02020603050405020304" pitchFamily="18" charset="0"/>
              </a:rPr>
              <a:t>:  </a:t>
            </a:r>
            <a:r>
              <a:rPr lang="en-US" sz="3100" kern="0" dirty="0">
                <a:solidFill>
                  <a:srgbClr val="FFFFCC"/>
                </a:solidFill>
                <a:ea typeface="Verdana" panose="020B0604030504040204" pitchFamily="34" charset="0"/>
                <a:cs typeface="Times New Roman" panose="02020603050405020304" pitchFamily="18" charset="0"/>
              </a:rPr>
              <a:t>“to balance</a:t>
            </a:r>
            <a:r>
              <a:rPr lang="en-US" kern="0" dirty="0">
                <a:solidFill>
                  <a:srgbClr val="FFFFCC"/>
                </a:solidFill>
                <a:ea typeface="Verdana" panose="020B0604030504040204" pitchFamily="34" charset="0"/>
                <a:cs typeface="Times New Roman" panose="02020603050405020304" pitchFamily="18" charset="0"/>
              </a:rPr>
              <a:t>”</a:t>
            </a:r>
          </a:p>
          <a:p>
            <a:pPr lvl="0">
              <a:spcAft>
                <a:spcPts val="400"/>
              </a:spcAft>
              <a:buFont typeface="Arial" panose="020B0604020202020204" pitchFamily="34" charset="0"/>
              <a:buChar char="•"/>
            </a:pPr>
            <a:r>
              <a:rPr lang="en-US" sz="3100" kern="0" dirty="0">
                <a:solidFill>
                  <a:srgbClr val="FFFFFF"/>
                </a:solidFill>
                <a:ea typeface="Verdana" panose="020B0604030504040204" pitchFamily="34" charset="0"/>
                <a:cs typeface="Times New Roman" panose="02020603050405020304" pitchFamily="18" charset="0"/>
              </a:rPr>
              <a:t>…</a:t>
            </a:r>
            <a:r>
              <a:rPr lang="en-US" sz="3100" i="1" kern="0" dirty="0">
                <a:solidFill>
                  <a:srgbClr val="FFFFFF"/>
                </a:solidFill>
                <a:ea typeface="Verdana" panose="020B0604030504040204" pitchFamily="34" charset="0"/>
                <a:cs typeface="Times New Roman" panose="02020603050405020304" pitchFamily="18" charset="0"/>
              </a:rPr>
              <a:t>of your calling: </a:t>
            </a:r>
            <a:r>
              <a:rPr lang="en-US" sz="3100" kern="0" dirty="0">
                <a:solidFill>
                  <a:srgbClr val="FFFFFF"/>
                </a:solidFill>
                <a:ea typeface="Verdana" panose="020B0604030504040204" pitchFamily="34" charset="0"/>
                <a:cs typeface="Times New Roman" panose="02020603050405020304" pitchFamily="18" charset="0"/>
              </a:rPr>
              <a:t> in harmony with…</a:t>
            </a:r>
            <a:endParaRPr lang="en-US" sz="3100" kern="0" dirty="0">
              <a:solidFill>
                <a:srgbClr val="FFFFFF"/>
              </a:solidFill>
              <a:ea typeface="Verdana" panose="020B0604030504040204" pitchFamily="34" charset="0"/>
              <a:cs typeface="Verdana" panose="020B0604030504040204" pitchFamily="34" charset="0"/>
            </a:endParaRPr>
          </a:p>
          <a:p>
            <a:pPr marL="0" indent="0">
              <a:spcAft>
                <a:spcPts val="2400"/>
              </a:spcAft>
              <a:buNone/>
            </a:pPr>
            <a:endParaRPr lang="en-US" kern="0" dirty="0">
              <a:solidFill>
                <a:srgbClr val="FFFFCC"/>
              </a:solidFill>
              <a:ea typeface="Verdana" panose="020B0604030504040204" pitchFamily="34" charset="0"/>
              <a:cs typeface="Times New Roman" panose="02020603050405020304" pitchFamily="18" charset="0"/>
            </a:endParaRPr>
          </a:p>
          <a:p>
            <a:pPr>
              <a:spcAft>
                <a:spcPts val="400"/>
              </a:spcAft>
              <a:buFont typeface="Arial" panose="020B0604020202020204" pitchFamily="34" charset="0"/>
              <a:buChar char="•"/>
            </a:pPr>
            <a:endParaRPr lang="en-US" kern="0" dirty="0">
              <a:solidFill>
                <a:srgbClr val="FFFFCC"/>
              </a:solidFill>
              <a:ea typeface="Verdana" panose="020B0604030504040204" pitchFamily="34" charset="0"/>
              <a:cs typeface="Times New Roman" panose="02020603050405020304" pitchFamily="18" charset="0"/>
            </a:endParaRPr>
          </a:p>
          <a:p>
            <a:pPr>
              <a:spcAft>
                <a:spcPts val="400"/>
              </a:spcAft>
              <a:buFont typeface="Arial" panose="020B0604020202020204" pitchFamily="34" charset="0"/>
              <a:buChar char="•"/>
            </a:pPr>
            <a:endParaRPr lang="en-US" kern="0" dirty="0">
              <a:solidFill>
                <a:srgbClr val="FFFFCC"/>
              </a:solidFill>
              <a:ea typeface="Verdana" panose="020B0604030504040204" pitchFamily="34" charset="0"/>
              <a:cs typeface="Times New Roman" panose="02020603050405020304" pitchFamily="18" charset="0"/>
            </a:endParaRPr>
          </a:p>
          <a:p>
            <a:pPr>
              <a:spcAft>
                <a:spcPts val="400"/>
              </a:spcAft>
              <a:buFont typeface="Arial" panose="020B0604020202020204" pitchFamily="34" charset="0"/>
              <a:buChar char="•"/>
            </a:pPr>
            <a:endParaRPr lang="en-US" kern="0" dirty="0">
              <a:solidFill>
                <a:srgbClr val="FFFFCC"/>
              </a:solidFill>
              <a:ea typeface="Verdana" panose="020B0604030504040204" pitchFamily="34" charset="0"/>
              <a:cs typeface="Times New Roman" panose="02020603050405020304" pitchFamily="18" charset="0"/>
            </a:endParaRPr>
          </a:p>
          <a:p>
            <a:pPr>
              <a:spcAft>
                <a:spcPts val="400"/>
              </a:spcAft>
              <a:buFont typeface="Arial" panose="020B0604020202020204" pitchFamily="34" charset="0"/>
              <a:buChar char="•"/>
            </a:pPr>
            <a:endParaRPr lang="en-US" kern="0" dirty="0">
              <a:solidFill>
                <a:srgbClr val="FFFFCC"/>
              </a:solidFill>
              <a:ea typeface="Verdana" panose="020B0604030504040204" pitchFamily="34" charset="0"/>
              <a:cs typeface="Times New Roman" panose="02020603050405020304" pitchFamily="18" charset="0"/>
            </a:endParaRPr>
          </a:p>
          <a:p>
            <a:pPr marL="0" indent="0">
              <a:spcAft>
                <a:spcPts val="0"/>
              </a:spcAft>
              <a:buNone/>
            </a:pPr>
            <a:endParaRPr lang="en-US" altLang="en-US" dirty="0">
              <a:solidFill>
                <a:schemeClr val="bg1"/>
              </a:solidFill>
            </a:endParaRPr>
          </a:p>
        </p:txBody>
      </p:sp>
      <p:pic>
        <p:nvPicPr>
          <p:cNvPr id="3" name="Picture 2">
            <a:extLst>
              <a:ext uri="{FF2B5EF4-FFF2-40B4-BE49-F238E27FC236}">
                <a16:creationId xmlns:a16="http://schemas.microsoft.com/office/drawing/2014/main" id="{24038DC7-17FC-4C72-B704-095DB6159EF4}"/>
              </a:ext>
            </a:extLst>
          </p:cNvPr>
          <p:cNvPicPr>
            <a:picLocks noChangeAspect="1"/>
          </p:cNvPicPr>
          <p:nvPr/>
        </p:nvPicPr>
        <p:blipFill>
          <a:blip r:embed="rId3"/>
          <a:stretch>
            <a:fillRect/>
          </a:stretch>
        </p:blipFill>
        <p:spPr>
          <a:xfrm>
            <a:off x="1981200" y="3581400"/>
            <a:ext cx="2109399" cy="2517866"/>
          </a:xfrm>
          <a:prstGeom prst="rect">
            <a:avLst/>
          </a:prstGeom>
        </p:spPr>
      </p:pic>
      <p:sp>
        <p:nvSpPr>
          <p:cNvPr id="2" name="Rectangle 1">
            <a:extLst>
              <a:ext uri="{FF2B5EF4-FFF2-40B4-BE49-F238E27FC236}">
                <a16:creationId xmlns:a16="http://schemas.microsoft.com/office/drawing/2014/main" id="{48CF62C3-496E-4F5B-A2CB-0C7D257EFB0E}"/>
              </a:ext>
            </a:extLst>
          </p:cNvPr>
          <p:cNvSpPr/>
          <p:nvPr/>
        </p:nvSpPr>
        <p:spPr>
          <a:xfrm>
            <a:off x="5029200" y="3894478"/>
            <a:ext cx="3124200" cy="1891710"/>
          </a:xfrm>
          <a:prstGeom prst="rect">
            <a:avLst/>
          </a:prstGeom>
          <a:solidFill>
            <a:schemeClr val="accent6">
              <a:lumMod val="50000"/>
            </a:schemeClr>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“Highest calling demands highest conduct”</a:t>
            </a:r>
          </a:p>
        </p:txBody>
      </p:sp>
    </p:spTree>
    <p:extLst>
      <p:ext uri="{BB962C8B-B14F-4D97-AF65-F5344CB8AC3E}">
        <p14:creationId xmlns:p14="http://schemas.microsoft.com/office/powerpoint/2010/main" val="301059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1143000"/>
          </a:xfrm>
        </p:spPr>
        <p:txBody>
          <a:bodyPr/>
          <a:lstStyle/>
          <a:p>
            <a:r>
              <a:rPr lang="en-US" altLang="en-US" sz="3500" dirty="0">
                <a:solidFill>
                  <a:schemeClr val="bg1"/>
                </a:solidFill>
              </a:rPr>
              <a:t>Characteristics of</a:t>
            </a:r>
            <a:br>
              <a:rPr lang="en-US" altLang="en-US" sz="3500" dirty="0">
                <a:solidFill>
                  <a:schemeClr val="bg1"/>
                </a:solidFill>
              </a:rPr>
            </a:br>
            <a:r>
              <a:rPr lang="en-US" altLang="en-US" sz="3500" dirty="0">
                <a:solidFill>
                  <a:schemeClr val="bg1"/>
                </a:solidFill>
              </a:rPr>
              <a:t>The Ideal Church</a:t>
            </a:r>
          </a:p>
        </p:txBody>
      </p:sp>
      <p:sp>
        <p:nvSpPr>
          <p:cNvPr id="3075" name="Rectangle 3"/>
          <p:cNvSpPr>
            <a:spLocks noGrp="1" noChangeArrowheads="1"/>
          </p:cNvSpPr>
          <p:nvPr>
            <p:ph type="body" idx="1"/>
          </p:nvPr>
        </p:nvSpPr>
        <p:spPr>
          <a:xfrm>
            <a:off x="457200" y="914400"/>
            <a:ext cx="8229600" cy="5638800"/>
          </a:xfrm>
        </p:spPr>
        <p:txBody>
          <a:bodyPr/>
          <a:lstStyle/>
          <a:p>
            <a:pPr>
              <a:spcAft>
                <a:spcPts val="400"/>
              </a:spcAft>
              <a:buFont typeface="Arial" panose="020B0604020202020204" pitchFamily="34" charset="0"/>
              <a:buChar char="•"/>
            </a:pPr>
            <a:endParaRPr lang="en-US" dirty="0">
              <a:solidFill>
                <a:schemeClr val="bg1"/>
              </a:solidFill>
              <a:ea typeface="Verdana" panose="020B0604030504040204" pitchFamily="34" charset="0"/>
              <a:cs typeface="Times New Roman" panose="02020603050405020304" pitchFamily="18" charset="0"/>
            </a:endParaRPr>
          </a:p>
          <a:p>
            <a:pPr>
              <a:spcAft>
                <a:spcPts val="0"/>
              </a:spcAft>
            </a:pPr>
            <a:endParaRPr lang="en-US" altLang="en-US" dirty="0">
              <a:solidFill>
                <a:schemeClr val="bg1"/>
              </a:solidFill>
            </a:endParaRPr>
          </a:p>
        </p:txBody>
      </p:sp>
      <p:sp>
        <p:nvSpPr>
          <p:cNvPr id="2" name="Rectangle: Rounded Corners 1">
            <a:extLst>
              <a:ext uri="{FF2B5EF4-FFF2-40B4-BE49-F238E27FC236}">
                <a16:creationId xmlns:a16="http://schemas.microsoft.com/office/drawing/2014/main" id="{51F1FBF7-2DEA-46CB-8344-3246F28CBDC0}"/>
              </a:ext>
            </a:extLst>
          </p:cNvPr>
          <p:cNvSpPr/>
          <p:nvPr/>
        </p:nvSpPr>
        <p:spPr>
          <a:xfrm>
            <a:off x="1209964" y="1447800"/>
            <a:ext cx="6738347" cy="10668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I</a:t>
            </a:r>
            <a:r>
              <a:rPr lang="en-US" sz="3200" dirty="0"/>
              <a:t>. </a:t>
            </a:r>
            <a:r>
              <a:rPr lang="en-US" sz="3200" dirty="0">
                <a:solidFill>
                  <a:srgbClr val="FFFFCC"/>
                </a:solidFill>
              </a:rPr>
              <a:t>Members show proper</a:t>
            </a:r>
            <a:br>
              <a:rPr lang="en-US" sz="3200" dirty="0">
                <a:solidFill>
                  <a:srgbClr val="FFFFCC"/>
                </a:solidFill>
              </a:rPr>
            </a:br>
            <a:r>
              <a:rPr lang="en-US" sz="3200" dirty="0">
                <a:solidFill>
                  <a:srgbClr val="FFFFCC"/>
                </a:solidFill>
              </a:rPr>
              <a:t>attitudes toward one another</a:t>
            </a:r>
          </a:p>
        </p:txBody>
      </p:sp>
    </p:spTree>
    <p:extLst>
      <p:ext uri="{BB962C8B-B14F-4D97-AF65-F5344CB8AC3E}">
        <p14:creationId xmlns:p14="http://schemas.microsoft.com/office/powerpoint/2010/main" val="102959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Four words </a:t>
            </a:r>
            <a:r>
              <a:rPr lang="en-US" altLang="en-US" sz="3600" dirty="0">
                <a:solidFill>
                  <a:schemeClr val="bg1"/>
                </a:solidFill>
              </a:rPr>
              <a:t>(v.2)</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Lowliness</a:t>
            </a:r>
            <a:r>
              <a:rPr lang="en-US" sz="3100" dirty="0">
                <a:solidFill>
                  <a:srgbClr val="FFFFCC"/>
                </a:solidFill>
                <a:ea typeface="Verdana" panose="020B0604030504040204" pitchFamily="34" charset="0"/>
                <a:cs typeface="Times New Roman" panose="02020603050405020304" pitchFamily="18" charset="0"/>
              </a:rPr>
              <a:t> – humility, modesty.   </a:t>
            </a:r>
            <a:r>
              <a:rPr lang="en-US" sz="3100" dirty="0">
                <a:solidFill>
                  <a:schemeClr val="bg1"/>
                </a:solidFill>
                <a:ea typeface="Verdana" panose="020B0604030504040204" pitchFamily="34" charset="0"/>
                <a:cs typeface="Times New Roman" panose="02020603050405020304" pitchFamily="18" charset="0"/>
              </a:rPr>
              <a:t>(Ro.12:3)</a:t>
            </a:r>
            <a:endParaRPr lang="en-US" altLang="en-US" dirty="0">
              <a:solidFill>
                <a:schemeClr val="bg1"/>
              </a:solidFill>
            </a:endParaRPr>
          </a:p>
        </p:txBody>
      </p:sp>
      <p:sp>
        <p:nvSpPr>
          <p:cNvPr id="2" name="Rectangle 1">
            <a:extLst>
              <a:ext uri="{FF2B5EF4-FFF2-40B4-BE49-F238E27FC236}">
                <a16:creationId xmlns:a16="http://schemas.microsoft.com/office/drawing/2014/main" id="{B852F1BA-24E6-47E8-A832-DAEACE60295F}"/>
              </a:ext>
            </a:extLst>
          </p:cNvPr>
          <p:cNvSpPr/>
          <p:nvPr/>
        </p:nvSpPr>
        <p:spPr>
          <a:xfrm>
            <a:off x="838200" y="1524000"/>
            <a:ext cx="7467600" cy="2514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For I say, through the grace given to me, to everyone who is among you, not to think of himself more highly than he ought to think, but to think soberly, as God has dealt to each one a measure of faith. </a:t>
            </a:r>
            <a:endParaRPr lang="en-US" dirty="0"/>
          </a:p>
        </p:txBody>
      </p:sp>
      <p:sp>
        <p:nvSpPr>
          <p:cNvPr id="5" name="Rectangle 4">
            <a:extLst>
              <a:ext uri="{FF2B5EF4-FFF2-40B4-BE49-F238E27FC236}">
                <a16:creationId xmlns:a16="http://schemas.microsoft.com/office/drawing/2014/main" id="{6924B29D-608C-426A-BE75-9D3F98D9265A}"/>
              </a:ext>
            </a:extLst>
          </p:cNvPr>
          <p:cNvSpPr/>
          <p:nvPr/>
        </p:nvSpPr>
        <p:spPr>
          <a:xfrm>
            <a:off x="838200" y="4114800"/>
            <a:ext cx="7467600" cy="2514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Ph.2:5, Let this mind be in you which was also in Christ Jesus ... 8, And being found in appearance as a man, He </a:t>
            </a:r>
            <a:r>
              <a:rPr lang="en-US" sz="3000" u="sng" dirty="0"/>
              <a:t>humbled</a:t>
            </a:r>
            <a:r>
              <a:rPr lang="en-US" sz="3000" dirty="0"/>
              <a:t> Him-self and became obedient to the point of death, even the death of the cross</a:t>
            </a:r>
          </a:p>
        </p:txBody>
      </p:sp>
    </p:spTree>
    <p:extLst>
      <p:ext uri="{BB962C8B-B14F-4D97-AF65-F5344CB8AC3E}">
        <p14:creationId xmlns:p14="http://schemas.microsoft.com/office/powerpoint/2010/main" val="63642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Four words </a:t>
            </a:r>
            <a:r>
              <a:rPr lang="en-US" altLang="en-US" sz="3600" dirty="0">
                <a:solidFill>
                  <a:schemeClr val="bg1"/>
                </a:solidFill>
              </a:rPr>
              <a:t>(v.2)</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Gentleness </a:t>
            </a:r>
            <a:r>
              <a:rPr lang="en-US" sz="3100" dirty="0">
                <a:solidFill>
                  <a:srgbClr val="FFFFCC"/>
                </a:solidFill>
                <a:ea typeface="Verdana" panose="020B0604030504040204" pitchFamily="34" charset="0"/>
                <a:cs typeface="Times New Roman" panose="02020603050405020304" pitchFamily="18" charset="0"/>
              </a:rPr>
              <a:t>– quality of not being overly impressed by a sense of one’s self-</a:t>
            </a:r>
            <a:r>
              <a:rPr lang="en-US" sz="3100" dirty="0" err="1">
                <a:solidFill>
                  <a:srgbClr val="FFFFCC"/>
                </a:solidFill>
                <a:ea typeface="Verdana" panose="020B0604030504040204" pitchFamily="34" charset="0"/>
                <a:cs typeface="Times New Roman" panose="02020603050405020304" pitchFamily="18" charset="0"/>
              </a:rPr>
              <a:t>impor</a:t>
            </a:r>
            <a:r>
              <a:rPr lang="en-US" sz="3100" dirty="0">
                <a:solidFill>
                  <a:srgbClr val="FFFFCC"/>
                </a:solidFill>
                <a:ea typeface="Verdana" panose="020B0604030504040204" pitchFamily="34" charset="0"/>
                <a:cs typeface="Times New Roman" panose="02020603050405020304" pitchFamily="18" charset="0"/>
              </a:rPr>
              <a:t>-</a:t>
            </a:r>
            <a:r>
              <a:rPr lang="en-US" sz="3100" dirty="0" err="1">
                <a:solidFill>
                  <a:srgbClr val="FFFFCC"/>
                </a:solidFill>
                <a:ea typeface="Verdana" panose="020B0604030504040204" pitchFamily="34" charset="0"/>
                <a:cs typeface="Times New Roman" panose="02020603050405020304" pitchFamily="18" charset="0"/>
              </a:rPr>
              <a:t>tance</a:t>
            </a:r>
            <a:r>
              <a:rPr lang="en-US" sz="3100" dirty="0">
                <a:solidFill>
                  <a:srgbClr val="FFFFCC"/>
                </a:solidFill>
                <a:ea typeface="Verdana" panose="020B0604030504040204" pitchFamily="34" charset="0"/>
                <a:cs typeface="Times New Roman" panose="02020603050405020304" pitchFamily="18" charset="0"/>
              </a:rPr>
              <a:t>; gentleness, humility, courtesy, considerateness, meekness. </a:t>
            </a:r>
            <a:r>
              <a:rPr lang="en-US" sz="3100" dirty="0">
                <a:solidFill>
                  <a:schemeClr val="bg1"/>
                </a:solidFill>
                <a:ea typeface="Verdana" panose="020B0604030504040204" pitchFamily="34" charset="0"/>
                <a:cs typeface="Times New Roman" panose="02020603050405020304" pitchFamily="18" charset="0"/>
              </a:rPr>
              <a:t>(Nu.12).  Mt.21:5</a:t>
            </a:r>
          </a:p>
          <a:p>
            <a:pPr marL="236538" lvl="0" indent="-236538" eaLnBrk="0" hangingPunct="0">
              <a:spcAft>
                <a:spcPts val="600"/>
              </a:spcAft>
              <a:buClr>
                <a:srgbClr val="00007D"/>
              </a:buClr>
              <a:buSzPct val="75000"/>
              <a:buFont typeface="Arial" pitchFamily="34" charset="0"/>
              <a:buChar char="•"/>
            </a:pP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2" name="Rectangle 1">
            <a:extLst>
              <a:ext uri="{FF2B5EF4-FFF2-40B4-BE49-F238E27FC236}">
                <a16:creationId xmlns:a16="http://schemas.microsoft.com/office/drawing/2014/main" id="{B852F1BA-24E6-47E8-A832-DAEACE60295F}"/>
              </a:ext>
            </a:extLst>
          </p:cNvPr>
          <p:cNvSpPr/>
          <p:nvPr/>
        </p:nvSpPr>
        <p:spPr>
          <a:xfrm>
            <a:off x="685800" y="3581400"/>
            <a:ext cx="7772400" cy="17526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“Tell the daughter of Zion,  ‘Behold, your King is coming to you,  </a:t>
            </a:r>
            <a:r>
              <a:rPr lang="en-US" sz="3000" u="sng" dirty="0"/>
              <a:t>Lowly</a:t>
            </a:r>
            <a:r>
              <a:rPr lang="en-US" sz="3000" dirty="0"/>
              <a:t>, and sitting on a donkey,  A colt, the foal of a donkey.’ ”</a:t>
            </a:r>
          </a:p>
        </p:txBody>
      </p:sp>
    </p:spTree>
    <p:extLst>
      <p:ext uri="{BB962C8B-B14F-4D97-AF65-F5344CB8AC3E}">
        <p14:creationId xmlns:p14="http://schemas.microsoft.com/office/powerpoint/2010/main" val="383504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Four words </a:t>
            </a:r>
            <a:r>
              <a:rPr lang="en-US" altLang="en-US" sz="3600" dirty="0">
                <a:solidFill>
                  <a:schemeClr val="bg1"/>
                </a:solidFill>
              </a:rPr>
              <a:t>(v.2)</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Longsuffering</a:t>
            </a:r>
            <a:r>
              <a:rPr lang="en-US" sz="3100" dirty="0">
                <a:solidFill>
                  <a:srgbClr val="FFFFCC"/>
                </a:solidFill>
                <a:ea typeface="Verdana" panose="020B0604030504040204" pitchFamily="34" charset="0"/>
                <a:cs typeface="Times New Roman" panose="02020603050405020304" pitchFamily="18" charset="0"/>
              </a:rPr>
              <a:t> – opposite of short-tempered, irritability.  Patience under provocation.  Loving the unlovable.  </a:t>
            </a:r>
            <a:r>
              <a:rPr lang="en-US" sz="3100" dirty="0">
                <a:solidFill>
                  <a:schemeClr val="bg1"/>
                </a:solidFill>
                <a:ea typeface="Verdana" panose="020B0604030504040204" pitchFamily="34" charset="0"/>
                <a:cs typeface="Times New Roman" panose="02020603050405020304" pitchFamily="18" charset="0"/>
              </a:rPr>
              <a:t>2 Pt.3:9, 15</a:t>
            </a:r>
            <a:endParaRPr lang="en-US" sz="3100"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2" name="Rectangle 1">
            <a:extLst>
              <a:ext uri="{FF2B5EF4-FFF2-40B4-BE49-F238E27FC236}">
                <a16:creationId xmlns:a16="http://schemas.microsoft.com/office/drawing/2014/main" id="{B852F1BA-24E6-47E8-A832-DAEACE60295F}"/>
              </a:ext>
            </a:extLst>
          </p:cNvPr>
          <p:cNvSpPr/>
          <p:nvPr/>
        </p:nvSpPr>
        <p:spPr>
          <a:xfrm>
            <a:off x="685800" y="2514600"/>
            <a:ext cx="7772400" cy="39624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aseline="30000" dirty="0">
                <a:solidFill>
                  <a:srgbClr val="CCFFCC"/>
                </a:solidFill>
              </a:rPr>
              <a:t>9</a:t>
            </a:r>
            <a:r>
              <a:rPr lang="en-US" sz="3000" dirty="0"/>
              <a:t> The Lord is not slack concerning His promise, as some count slackness, but is </a:t>
            </a:r>
            <a:r>
              <a:rPr lang="en-US" sz="3000" u="sng" dirty="0"/>
              <a:t>longsuffering</a:t>
            </a:r>
            <a:r>
              <a:rPr lang="en-US" sz="3000" dirty="0"/>
              <a:t> toward us, not willing that any should perish but that all should come to repentance.  …  </a:t>
            </a:r>
            <a:r>
              <a:rPr lang="en-US" sz="3000" baseline="30000" dirty="0">
                <a:solidFill>
                  <a:srgbClr val="CCFFCC"/>
                </a:solidFill>
              </a:rPr>
              <a:t>15</a:t>
            </a:r>
            <a:r>
              <a:rPr lang="en-US" sz="3000" dirty="0"/>
              <a:t> and consider that the </a:t>
            </a:r>
            <a:r>
              <a:rPr lang="en-US" sz="3000" u="sng" dirty="0"/>
              <a:t>longsuffering</a:t>
            </a:r>
            <a:r>
              <a:rPr lang="en-US" sz="3000" dirty="0"/>
              <a:t> of our Lord is salvation—as also our beloved brother Paul, according to the wisdom given to him, has written to you</a:t>
            </a:r>
          </a:p>
        </p:txBody>
      </p:sp>
    </p:spTree>
    <p:extLst>
      <p:ext uri="{BB962C8B-B14F-4D97-AF65-F5344CB8AC3E}">
        <p14:creationId xmlns:p14="http://schemas.microsoft.com/office/powerpoint/2010/main" val="251415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Four words </a:t>
            </a:r>
            <a:r>
              <a:rPr lang="en-US" altLang="en-US" sz="3600" dirty="0">
                <a:solidFill>
                  <a:schemeClr val="bg1"/>
                </a:solidFill>
              </a:rPr>
              <a:t>(v.2)</a:t>
            </a:r>
          </a:p>
        </p:txBody>
      </p:sp>
      <p:sp>
        <p:nvSpPr>
          <p:cNvPr id="3075" name="Rectangle 3"/>
          <p:cNvSpPr>
            <a:spLocks noGrp="1" noChangeArrowheads="1"/>
          </p:cNvSpPr>
          <p:nvPr>
            <p:ph type="body" idx="1"/>
          </p:nvPr>
        </p:nvSpPr>
        <p:spPr>
          <a:xfrm>
            <a:off x="457200" y="914400"/>
            <a:ext cx="8229600" cy="5638800"/>
          </a:xfrm>
        </p:spPr>
        <p:txBody>
          <a:bodyPr/>
          <a:lstStyle/>
          <a:p>
            <a:pPr>
              <a:spcAft>
                <a:spcPts val="300"/>
              </a:spcAft>
              <a:buFont typeface="Arial" panose="020B0604020202020204" pitchFamily="34" charset="0"/>
              <a:buChar char="•"/>
            </a:pPr>
            <a:r>
              <a:rPr lang="en-US" sz="3100" dirty="0">
                <a:solidFill>
                  <a:schemeClr val="bg1"/>
                </a:solidFill>
                <a:ea typeface="Verdana" panose="020B0604030504040204" pitchFamily="34" charset="0"/>
                <a:cs typeface="Times New Roman" panose="02020603050405020304" pitchFamily="18" charset="0"/>
              </a:rPr>
              <a:t>Bearing with one another</a:t>
            </a:r>
            <a:r>
              <a:rPr lang="en-US" sz="3100" dirty="0">
                <a:solidFill>
                  <a:srgbClr val="FFFFCC"/>
                </a:solidFill>
                <a:ea typeface="Verdana" panose="020B0604030504040204" pitchFamily="34" charset="0"/>
                <a:cs typeface="Times New Roman" panose="02020603050405020304" pitchFamily="18" charset="0"/>
              </a:rPr>
              <a:t> – Have patience with; endure; put up with.  Opposite of nit-picking, fault-finding, anger.   </a:t>
            </a:r>
            <a:r>
              <a:rPr lang="en-US" sz="3100" dirty="0">
                <a:solidFill>
                  <a:schemeClr val="bg1"/>
                </a:solidFill>
                <a:ea typeface="Verdana" panose="020B0604030504040204" pitchFamily="34" charset="0"/>
                <a:cs typeface="Times New Roman" panose="02020603050405020304" pitchFamily="18" charset="0"/>
              </a:rPr>
              <a:t>Ro.2:4</a:t>
            </a:r>
            <a:endParaRPr lang="en-US" altLang="en-US" sz="3100" dirty="0">
              <a:solidFill>
                <a:schemeClr val="bg1"/>
              </a:solidFill>
            </a:endParaRPr>
          </a:p>
        </p:txBody>
      </p:sp>
      <p:sp>
        <p:nvSpPr>
          <p:cNvPr id="2" name="Rectangle 1">
            <a:extLst>
              <a:ext uri="{FF2B5EF4-FFF2-40B4-BE49-F238E27FC236}">
                <a16:creationId xmlns:a16="http://schemas.microsoft.com/office/drawing/2014/main" id="{B852F1BA-24E6-47E8-A832-DAEACE60295F}"/>
              </a:ext>
            </a:extLst>
          </p:cNvPr>
          <p:cNvSpPr/>
          <p:nvPr/>
        </p:nvSpPr>
        <p:spPr>
          <a:xfrm>
            <a:off x="838200" y="2667000"/>
            <a:ext cx="7467600" cy="19812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 Or do you despise the riches of His good-ness, </a:t>
            </a:r>
            <a:r>
              <a:rPr lang="en-US" sz="3000" u="sng" dirty="0"/>
              <a:t>forbearance</a:t>
            </a:r>
            <a:r>
              <a:rPr lang="en-US" sz="3000" dirty="0"/>
              <a:t>, and longsuffering, not knowing that the goodness of God leads</a:t>
            </a:r>
            <a:br>
              <a:rPr lang="en-US" sz="3000" dirty="0"/>
            </a:br>
            <a:r>
              <a:rPr lang="en-US" sz="3000" dirty="0"/>
              <a:t>you to repentance?</a:t>
            </a:r>
          </a:p>
        </p:txBody>
      </p:sp>
    </p:spTree>
    <p:extLst>
      <p:ext uri="{BB962C8B-B14F-4D97-AF65-F5344CB8AC3E}">
        <p14:creationId xmlns:p14="http://schemas.microsoft.com/office/powerpoint/2010/main" val="282556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10969</TotalTime>
  <Words>885</Words>
  <Application>Microsoft Office PowerPoint</Application>
  <PresentationFormat>On-screen Show (4:3)</PresentationFormat>
  <Paragraphs>123</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Times New Roman</vt:lpstr>
      <vt:lpstr>Verdana</vt:lpstr>
      <vt:lpstr>Wingdings</vt:lpstr>
      <vt:lpstr>Default Design</vt:lpstr>
      <vt:lpstr>PowerPoint Presentation</vt:lpstr>
      <vt:lpstr>PowerPoint Presentation</vt:lpstr>
      <vt:lpstr>Restoring NT church:  where there are people, there are problems</vt:lpstr>
      <vt:lpstr>1: Walk worthy of the calling…</vt:lpstr>
      <vt:lpstr>Characteristics of The Ideal Church</vt:lpstr>
      <vt:lpstr>Four words (v.2)</vt:lpstr>
      <vt:lpstr>Four words (v.2)</vt:lpstr>
      <vt:lpstr>Four words (v.2)</vt:lpstr>
      <vt:lpstr>Four words (v.2)</vt:lpstr>
      <vt:lpstr>Characteristics of The Ideal Church</vt:lpstr>
      <vt:lpstr>Unity takes work (v.3)</vt:lpstr>
      <vt:lpstr>Characteristics of The Ideal Church</vt:lpstr>
      <vt:lpstr>Ephesians 4</vt:lpstr>
      <vt:lpstr>Ascension of Christ (v.8-10)</vt:lpstr>
      <vt:lpstr>Characteristics of The Ideal Church</vt:lpstr>
      <vt:lpstr>Purpose of the gifts (v.12)</vt:lpstr>
      <vt:lpstr>What does spiritual growth produce? (13-16) – </vt:lpstr>
      <vt:lpstr>Three giant apostasies</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1140</cp:revision>
  <dcterms:created xsi:type="dcterms:W3CDTF">2011-08-18T15:42:19Z</dcterms:created>
  <dcterms:modified xsi:type="dcterms:W3CDTF">2022-04-11T17:56:56Z</dcterms:modified>
</cp:coreProperties>
</file>