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20"/>
  </p:notesMasterIdLst>
  <p:sldIdLst>
    <p:sldId id="610" r:id="rId2"/>
    <p:sldId id="612" r:id="rId3"/>
    <p:sldId id="670" r:id="rId4"/>
    <p:sldId id="671" r:id="rId5"/>
    <p:sldId id="633" r:id="rId6"/>
    <p:sldId id="663" r:id="rId7"/>
    <p:sldId id="675" r:id="rId8"/>
    <p:sldId id="673" r:id="rId9"/>
    <p:sldId id="677" r:id="rId10"/>
    <p:sldId id="676" r:id="rId11"/>
    <p:sldId id="682" r:id="rId12"/>
    <p:sldId id="678" r:id="rId13"/>
    <p:sldId id="679" r:id="rId14"/>
    <p:sldId id="680" r:id="rId15"/>
    <p:sldId id="664" r:id="rId16"/>
    <p:sldId id="681" r:id="rId17"/>
    <p:sldId id="647" r:id="rId18"/>
    <p:sldId id="669"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FFCC"/>
    <a:srgbClr val="FFFF99"/>
    <a:srgbClr val="FFFF00"/>
    <a:srgbClr val="66FFFF"/>
    <a:srgbClr val="CCFFCC"/>
    <a:srgbClr val="80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2" d="100"/>
          <a:sy n="82" d="100"/>
        </p:scale>
        <p:origin x="147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62D5F5-615E-4696-8E4C-BD233E9663DC}" type="datetimeFigureOut">
              <a:rPr lang="en-US" smtClean="0"/>
              <a:t>4/11/2022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F081AC-E897-4BA2-AEAD-F1C0A64DC01A}" type="slidenum">
              <a:rPr lang="en-US" smtClean="0"/>
              <a:t>‹#›</a:t>
            </a:fld>
            <a:endParaRPr lang="en-US"/>
          </a:p>
        </p:txBody>
      </p:sp>
    </p:spTree>
    <p:extLst>
      <p:ext uri="{BB962C8B-B14F-4D97-AF65-F5344CB8AC3E}">
        <p14:creationId xmlns:p14="http://schemas.microsoft.com/office/powerpoint/2010/main" val="1961207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91292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87986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6652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08260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47982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06314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19128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626500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732421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03180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23982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47238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01416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99116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94603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74571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68689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87470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3187289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804298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415072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1372098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846352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2074413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3020752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31756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388285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2441225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87897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946500689"/>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636677FB-671D-45B2-889D-00030364D9B7}"/>
              </a:ext>
            </a:extLst>
          </p:cNvPr>
          <p:cNvSpPr/>
          <p:nvPr/>
        </p:nvSpPr>
        <p:spPr>
          <a:xfrm>
            <a:off x="1714500" y="762000"/>
            <a:ext cx="5715000" cy="1295400"/>
          </a:xfrm>
          <a:prstGeom prst="roundRect">
            <a:avLst/>
          </a:prstGeom>
          <a:solidFill>
            <a:schemeClr val="tx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CCFFCC"/>
                </a:solidFill>
              </a:rPr>
              <a:t>Genuine Imitation</a:t>
            </a:r>
          </a:p>
        </p:txBody>
      </p:sp>
    </p:spTree>
    <p:extLst>
      <p:ext uri="{BB962C8B-B14F-4D97-AF65-F5344CB8AC3E}">
        <p14:creationId xmlns:p14="http://schemas.microsoft.com/office/powerpoint/2010/main" val="35227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400" dirty="0">
                <a:solidFill>
                  <a:schemeClr val="bg1"/>
                </a:solidFill>
              </a:rPr>
              <a:t>1 Co.4:16-17;  11:1</a:t>
            </a:r>
            <a:endParaRPr lang="en-US" altLang="en-US" sz="3400" dirty="0">
              <a:solidFill>
                <a:srgbClr val="FFFFCC"/>
              </a:solidFill>
            </a:endParaRPr>
          </a:p>
        </p:txBody>
      </p:sp>
      <p:sp>
        <p:nvSpPr>
          <p:cNvPr id="3075" name="Rectangle 3"/>
          <p:cNvSpPr>
            <a:spLocks noGrp="1" noChangeArrowheads="1"/>
          </p:cNvSpPr>
          <p:nvPr>
            <p:ph type="body" idx="1"/>
          </p:nvPr>
        </p:nvSpPr>
        <p:spPr>
          <a:xfrm>
            <a:off x="371573" y="762000"/>
            <a:ext cx="8418944" cy="5638800"/>
          </a:xfrm>
        </p:spPr>
        <p:txBody>
          <a:bodyPr/>
          <a:lstStyle/>
          <a:p>
            <a:pPr marL="0" indent="0" algn="ctr">
              <a:spcAft>
                <a:spcPts val="0"/>
              </a:spcAft>
              <a:buNone/>
            </a:pPr>
            <a:r>
              <a:rPr lang="en-US" altLang="en-US" sz="3100" dirty="0">
                <a:solidFill>
                  <a:srgbClr val="CCFFCC"/>
                </a:solidFill>
              </a:rPr>
              <a:t>“We can imitate Paul in his…”  </a:t>
            </a:r>
          </a:p>
          <a:p>
            <a:pPr>
              <a:spcBef>
                <a:spcPts val="600"/>
              </a:spcBef>
              <a:spcAft>
                <a:spcPts val="600"/>
              </a:spcAft>
              <a:buFont typeface="Wingdings" panose="05000000000000000000" pitchFamily="2" charset="2"/>
              <a:buChar char="§"/>
            </a:pPr>
            <a:r>
              <a:rPr lang="en-US" altLang="en-US" sz="2800" u="sng" dirty="0">
                <a:solidFill>
                  <a:srgbClr val="CCFFFF"/>
                </a:solidFill>
              </a:rPr>
              <a:t>Priorities</a:t>
            </a:r>
            <a:r>
              <a:rPr lang="en-US" altLang="en-US" sz="2800" dirty="0">
                <a:solidFill>
                  <a:srgbClr val="CCFFFF"/>
                </a:solidFill>
              </a:rPr>
              <a:t>.   </a:t>
            </a:r>
            <a:r>
              <a:rPr lang="en-US" altLang="en-US" sz="2800" dirty="0">
                <a:solidFill>
                  <a:schemeClr val="bg1"/>
                </a:solidFill>
              </a:rPr>
              <a:t>Ac.17:17.   Ac.18:1-11</a:t>
            </a:r>
          </a:p>
          <a:p>
            <a:pPr>
              <a:spcBef>
                <a:spcPts val="600"/>
              </a:spcBef>
              <a:spcAft>
                <a:spcPts val="600"/>
              </a:spcAft>
              <a:buFont typeface="Wingdings" panose="05000000000000000000" pitchFamily="2" charset="2"/>
              <a:buChar char="§"/>
            </a:pPr>
            <a:r>
              <a:rPr lang="en-US" altLang="en-US" sz="2800" u="sng" dirty="0">
                <a:solidFill>
                  <a:srgbClr val="CCFFFF"/>
                </a:solidFill>
              </a:rPr>
              <a:t>Perseverance</a:t>
            </a:r>
            <a:r>
              <a:rPr lang="en-US" altLang="en-US" sz="2800" dirty="0">
                <a:solidFill>
                  <a:srgbClr val="CCFFFF"/>
                </a:solidFill>
              </a:rPr>
              <a:t>.   </a:t>
            </a:r>
            <a:r>
              <a:rPr lang="en-US" altLang="en-US" sz="2800" dirty="0">
                <a:solidFill>
                  <a:schemeClr val="bg1"/>
                </a:solidFill>
              </a:rPr>
              <a:t>Ac.18:12-17</a:t>
            </a:r>
          </a:p>
          <a:p>
            <a:pPr>
              <a:spcBef>
                <a:spcPts val="600"/>
              </a:spcBef>
              <a:spcAft>
                <a:spcPts val="600"/>
              </a:spcAft>
              <a:buFont typeface="Wingdings" panose="05000000000000000000" pitchFamily="2" charset="2"/>
              <a:buChar char="§"/>
            </a:pPr>
            <a:r>
              <a:rPr lang="en-US" altLang="en-US" sz="2800" u="sng" dirty="0">
                <a:solidFill>
                  <a:srgbClr val="CCFFFF"/>
                </a:solidFill>
              </a:rPr>
              <a:t>Passion</a:t>
            </a:r>
            <a:r>
              <a:rPr lang="en-US" altLang="en-US" sz="2800" dirty="0">
                <a:solidFill>
                  <a:srgbClr val="CCFFFF"/>
                </a:solidFill>
              </a:rPr>
              <a:t> to the end.   </a:t>
            </a:r>
            <a:r>
              <a:rPr lang="en-US" altLang="en-US" sz="2800" dirty="0">
                <a:solidFill>
                  <a:schemeClr val="bg1"/>
                </a:solidFill>
              </a:rPr>
              <a:t>Ac.20:24.  2 Tim.4:6-7</a:t>
            </a:r>
          </a:p>
          <a:p>
            <a:pPr>
              <a:spcBef>
                <a:spcPts val="600"/>
              </a:spcBef>
              <a:spcAft>
                <a:spcPts val="300"/>
              </a:spcAft>
              <a:buFont typeface="Wingdings" panose="05000000000000000000" pitchFamily="2" charset="2"/>
              <a:buChar char="§"/>
            </a:pPr>
            <a:r>
              <a:rPr lang="en-US" altLang="en-US" sz="3100" u="sng" dirty="0">
                <a:solidFill>
                  <a:srgbClr val="CCFFFF"/>
                </a:solidFill>
              </a:rPr>
              <a:t>Plea</a:t>
            </a:r>
            <a:r>
              <a:rPr lang="en-US" altLang="en-US" sz="3100" dirty="0">
                <a:solidFill>
                  <a:srgbClr val="CCFFFF"/>
                </a:solidFill>
              </a:rPr>
              <a:t> to imitate his obedience to gospel. </a:t>
            </a:r>
            <a:r>
              <a:rPr lang="en-US" altLang="en-US" sz="3100" dirty="0">
                <a:solidFill>
                  <a:schemeClr val="bg1"/>
                </a:solidFill>
              </a:rPr>
              <a:t>Ac.26:…24-29</a:t>
            </a:r>
          </a:p>
          <a:p>
            <a:pPr marL="631825" lvl="1" indent="-292100">
              <a:spcBef>
                <a:spcPts val="600"/>
              </a:spcBef>
              <a:spcAft>
                <a:spcPts val="300"/>
              </a:spcAft>
              <a:buFont typeface="Wingdings" panose="05000000000000000000" pitchFamily="2" charset="2"/>
              <a:buChar char="§"/>
            </a:pPr>
            <a:r>
              <a:rPr lang="en-US" altLang="en-US" sz="3100" dirty="0">
                <a:solidFill>
                  <a:schemeClr val="bg1"/>
                </a:solidFill>
              </a:rPr>
              <a:t>Ac.22:16</a:t>
            </a:r>
          </a:p>
          <a:p>
            <a:pPr marL="631825" lvl="1" indent="-292100">
              <a:spcBef>
                <a:spcPts val="600"/>
              </a:spcBef>
              <a:spcAft>
                <a:spcPts val="600"/>
              </a:spcAft>
              <a:buFont typeface="Wingdings" panose="05000000000000000000" pitchFamily="2" charset="2"/>
              <a:buChar char="§"/>
            </a:pPr>
            <a:r>
              <a:rPr lang="en-US" altLang="en-US" sz="3100" dirty="0">
                <a:solidFill>
                  <a:schemeClr val="bg1"/>
                </a:solidFill>
              </a:rPr>
              <a:t>Ph.3:17 </a:t>
            </a:r>
            <a:r>
              <a:rPr lang="en-US" altLang="en-US" sz="3000" dirty="0">
                <a:solidFill>
                  <a:srgbClr val="FFFFCC"/>
                </a:solidFill>
              </a:rPr>
              <a:t>Brothers, join in imitating me, and keep your eyes on those who walk accord-</a:t>
            </a:r>
            <a:r>
              <a:rPr lang="en-US" altLang="en-US" sz="3000" dirty="0" err="1">
                <a:solidFill>
                  <a:srgbClr val="FFFFCC"/>
                </a:solidFill>
              </a:rPr>
              <a:t>ing</a:t>
            </a:r>
            <a:r>
              <a:rPr lang="en-US" altLang="en-US" sz="3000" dirty="0">
                <a:solidFill>
                  <a:srgbClr val="FFFFCC"/>
                </a:solidFill>
              </a:rPr>
              <a:t> to the example you have in us</a:t>
            </a:r>
          </a:p>
        </p:txBody>
      </p:sp>
    </p:spTree>
    <p:extLst>
      <p:ext uri="{BB962C8B-B14F-4D97-AF65-F5344CB8AC3E}">
        <p14:creationId xmlns:p14="http://schemas.microsoft.com/office/powerpoint/2010/main" val="195925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400" dirty="0">
                <a:solidFill>
                  <a:schemeClr val="bg1"/>
                </a:solidFill>
              </a:rPr>
              <a:t>1 Co.4:16-17;  11:1</a:t>
            </a:r>
            <a:endParaRPr lang="en-US" altLang="en-US" sz="3400" dirty="0">
              <a:solidFill>
                <a:srgbClr val="FFFFCC"/>
              </a:solidFill>
            </a:endParaRPr>
          </a:p>
        </p:txBody>
      </p:sp>
      <p:sp>
        <p:nvSpPr>
          <p:cNvPr id="3075" name="Rectangle 3"/>
          <p:cNvSpPr>
            <a:spLocks noGrp="1" noChangeArrowheads="1"/>
          </p:cNvSpPr>
          <p:nvPr>
            <p:ph type="body" idx="1"/>
          </p:nvPr>
        </p:nvSpPr>
        <p:spPr>
          <a:xfrm>
            <a:off x="371573" y="762000"/>
            <a:ext cx="8418944" cy="5638800"/>
          </a:xfrm>
        </p:spPr>
        <p:txBody>
          <a:bodyPr/>
          <a:lstStyle/>
          <a:p>
            <a:pPr marL="0" indent="0" algn="ctr">
              <a:spcAft>
                <a:spcPts val="0"/>
              </a:spcAft>
              <a:buNone/>
            </a:pPr>
            <a:r>
              <a:rPr lang="en-US" altLang="en-US" sz="3100" dirty="0">
                <a:solidFill>
                  <a:srgbClr val="CCFFCC"/>
                </a:solidFill>
              </a:rPr>
              <a:t>“We can imitate Paul in his…”  </a:t>
            </a:r>
          </a:p>
          <a:p>
            <a:pPr>
              <a:spcBef>
                <a:spcPts val="600"/>
              </a:spcBef>
              <a:spcAft>
                <a:spcPts val="600"/>
              </a:spcAft>
              <a:buFont typeface="Wingdings" panose="05000000000000000000" pitchFamily="2" charset="2"/>
              <a:buChar char="§"/>
            </a:pPr>
            <a:r>
              <a:rPr lang="en-US" altLang="en-US" sz="2800" u="sng" dirty="0">
                <a:solidFill>
                  <a:srgbClr val="CCFFFF"/>
                </a:solidFill>
              </a:rPr>
              <a:t>Priorities</a:t>
            </a:r>
            <a:r>
              <a:rPr lang="en-US" altLang="en-US" sz="2800" dirty="0">
                <a:solidFill>
                  <a:srgbClr val="CCFFFF"/>
                </a:solidFill>
              </a:rPr>
              <a:t>.   </a:t>
            </a:r>
            <a:r>
              <a:rPr lang="en-US" altLang="en-US" sz="2800" dirty="0">
                <a:solidFill>
                  <a:schemeClr val="bg1"/>
                </a:solidFill>
              </a:rPr>
              <a:t>Ac.17:17.   Ac.18:1-11</a:t>
            </a:r>
          </a:p>
          <a:p>
            <a:pPr>
              <a:spcBef>
                <a:spcPts val="600"/>
              </a:spcBef>
              <a:spcAft>
                <a:spcPts val="600"/>
              </a:spcAft>
              <a:buFont typeface="Wingdings" panose="05000000000000000000" pitchFamily="2" charset="2"/>
              <a:buChar char="§"/>
            </a:pPr>
            <a:r>
              <a:rPr lang="en-US" altLang="en-US" sz="2800" u="sng" dirty="0">
                <a:solidFill>
                  <a:srgbClr val="CCFFFF"/>
                </a:solidFill>
              </a:rPr>
              <a:t>Perseverance</a:t>
            </a:r>
            <a:r>
              <a:rPr lang="en-US" altLang="en-US" sz="2800" dirty="0">
                <a:solidFill>
                  <a:srgbClr val="CCFFFF"/>
                </a:solidFill>
              </a:rPr>
              <a:t>.   </a:t>
            </a:r>
            <a:r>
              <a:rPr lang="en-US" altLang="en-US" sz="2800" dirty="0">
                <a:solidFill>
                  <a:schemeClr val="bg1"/>
                </a:solidFill>
              </a:rPr>
              <a:t>Ac.18:12-17</a:t>
            </a:r>
          </a:p>
          <a:p>
            <a:pPr>
              <a:spcBef>
                <a:spcPts val="600"/>
              </a:spcBef>
              <a:spcAft>
                <a:spcPts val="600"/>
              </a:spcAft>
              <a:buFont typeface="Wingdings" panose="05000000000000000000" pitchFamily="2" charset="2"/>
              <a:buChar char="§"/>
            </a:pPr>
            <a:r>
              <a:rPr lang="en-US" altLang="en-US" sz="2800" u="sng" dirty="0">
                <a:solidFill>
                  <a:srgbClr val="CCFFFF"/>
                </a:solidFill>
              </a:rPr>
              <a:t>Passion</a:t>
            </a:r>
            <a:r>
              <a:rPr lang="en-US" altLang="en-US" sz="2800" dirty="0">
                <a:solidFill>
                  <a:srgbClr val="CCFFFF"/>
                </a:solidFill>
              </a:rPr>
              <a:t> to the end.   </a:t>
            </a:r>
            <a:r>
              <a:rPr lang="en-US" altLang="en-US" sz="2800" dirty="0">
                <a:solidFill>
                  <a:schemeClr val="bg1"/>
                </a:solidFill>
              </a:rPr>
              <a:t>Ac.20:24.  2 Tim.4:6-7</a:t>
            </a:r>
          </a:p>
          <a:p>
            <a:pPr>
              <a:spcBef>
                <a:spcPts val="600"/>
              </a:spcBef>
              <a:spcAft>
                <a:spcPts val="300"/>
              </a:spcAft>
              <a:buFont typeface="Wingdings" panose="05000000000000000000" pitchFamily="2" charset="2"/>
              <a:buChar char="§"/>
            </a:pPr>
            <a:r>
              <a:rPr lang="en-US" altLang="en-US" sz="3100" u="sng" dirty="0">
                <a:solidFill>
                  <a:srgbClr val="CCFFFF"/>
                </a:solidFill>
              </a:rPr>
              <a:t>Plea</a:t>
            </a:r>
            <a:r>
              <a:rPr lang="en-US" altLang="en-US" sz="3100" dirty="0">
                <a:solidFill>
                  <a:srgbClr val="CCFFFF"/>
                </a:solidFill>
              </a:rPr>
              <a:t> to imitate his obedience to gospel. </a:t>
            </a:r>
            <a:r>
              <a:rPr lang="en-US" altLang="en-US" sz="3100" dirty="0">
                <a:solidFill>
                  <a:schemeClr val="bg1"/>
                </a:solidFill>
              </a:rPr>
              <a:t>Ac.26:…24-29</a:t>
            </a:r>
          </a:p>
          <a:p>
            <a:pPr marL="631825" lvl="1" indent="-292100">
              <a:spcBef>
                <a:spcPts val="600"/>
              </a:spcBef>
              <a:spcAft>
                <a:spcPts val="300"/>
              </a:spcAft>
              <a:buFont typeface="Wingdings" panose="05000000000000000000" pitchFamily="2" charset="2"/>
              <a:buChar char="§"/>
            </a:pPr>
            <a:r>
              <a:rPr lang="en-US" altLang="en-US" sz="3100" dirty="0">
                <a:solidFill>
                  <a:schemeClr val="bg1"/>
                </a:solidFill>
              </a:rPr>
              <a:t>Ac.22:16</a:t>
            </a:r>
          </a:p>
          <a:p>
            <a:pPr marL="631825" lvl="1" indent="-292100">
              <a:spcBef>
                <a:spcPts val="600"/>
              </a:spcBef>
              <a:spcAft>
                <a:spcPts val="0"/>
              </a:spcAft>
              <a:buFont typeface="Wingdings" panose="05000000000000000000" pitchFamily="2" charset="2"/>
              <a:buChar char="§"/>
            </a:pPr>
            <a:r>
              <a:rPr lang="en-US" altLang="en-US" sz="3100" dirty="0">
                <a:solidFill>
                  <a:schemeClr val="bg1"/>
                </a:solidFill>
              </a:rPr>
              <a:t>Ph.4:9 </a:t>
            </a:r>
            <a:r>
              <a:rPr lang="en-US" altLang="en-US" sz="3000" dirty="0">
                <a:solidFill>
                  <a:srgbClr val="FFFFCC"/>
                </a:solidFill>
              </a:rPr>
              <a:t>What you have learned and received and heard and seen in me — practice these things, and the God of peace will be with you</a:t>
            </a:r>
          </a:p>
        </p:txBody>
      </p:sp>
    </p:spTree>
    <p:extLst>
      <p:ext uri="{BB962C8B-B14F-4D97-AF65-F5344CB8AC3E}">
        <p14:creationId xmlns:p14="http://schemas.microsoft.com/office/powerpoint/2010/main" val="3996346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9F4BA06-605E-4573-BBA1-1C443AC404C8}"/>
              </a:ext>
            </a:extLst>
          </p:cNvPr>
          <p:cNvSpPr/>
          <p:nvPr/>
        </p:nvSpPr>
        <p:spPr>
          <a:xfrm>
            <a:off x="2258292" y="914400"/>
            <a:ext cx="4645395" cy="533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I. </a:t>
            </a:r>
            <a:r>
              <a:rPr lang="en-US" sz="2400" dirty="0">
                <a:solidFill>
                  <a:schemeClr val="bg1"/>
                </a:solidFill>
                <a:latin typeface="Arial"/>
              </a:rPr>
              <a:t>Imitate Paul</a:t>
            </a:r>
            <a:endParaRPr kumimoji="0" lang="en-US" sz="2400" b="0" i="0" u="none" strike="noStrike" kern="1200" cap="none" spc="0" normalizeH="0" baseline="0" noProof="0" dirty="0">
              <a:ln>
                <a:noFill/>
              </a:ln>
              <a:solidFill>
                <a:schemeClr val="bg1"/>
              </a:solidFill>
              <a:effectLst/>
              <a:uLnTx/>
              <a:uFillTx/>
              <a:latin typeface="Arial"/>
              <a:ea typeface="+mn-ea"/>
              <a:cs typeface="+mn-cs"/>
            </a:endParaRPr>
          </a:p>
        </p:txBody>
      </p:sp>
      <p:sp>
        <p:nvSpPr>
          <p:cNvPr id="4" name="Rectangle 3">
            <a:extLst>
              <a:ext uri="{FF2B5EF4-FFF2-40B4-BE49-F238E27FC236}">
                <a16:creationId xmlns:a16="http://schemas.microsoft.com/office/drawing/2014/main" id="{D38076D0-76F8-40B7-86DC-C0F50CF8CF8D}"/>
              </a:ext>
            </a:extLst>
          </p:cNvPr>
          <p:cNvSpPr/>
          <p:nvPr/>
        </p:nvSpPr>
        <p:spPr>
          <a:xfrm>
            <a:off x="1180708" y="1600200"/>
            <a:ext cx="6801324" cy="1447800"/>
          </a:xfrm>
          <a:prstGeom prst="rect">
            <a:avLst/>
          </a:prstGeom>
          <a:solidFill>
            <a:schemeClr val="tx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II. </a:t>
            </a:r>
            <a:r>
              <a:rPr lang="en-US" sz="3600" dirty="0">
                <a:solidFill>
                  <a:srgbClr val="CCFFCC"/>
                </a:solidFill>
                <a:latin typeface="Arial"/>
              </a:rPr>
              <a:t>Imitate God</a:t>
            </a:r>
            <a:endParaRPr kumimoji="0" lang="en-US" sz="3600" b="0" i="0" u="none" strike="noStrike" kern="120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3317909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400" dirty="0">
                <a:solidFill>
                  <a:schemeClr val="bg1"/>
                </a:solidFill>
              </a:rPr>
              <a:t>Ep.5:1 – </a:t>
            </a:r>
            <a:r>
              <a:rPr lang="en-US" altLang="en-US" sz="3400" dirty="0">
                <a:solidFill>
                  <a:srgbClr val="FFFF00"/>
                </a:solidFill>
              </a:rPr>
              <a:t>“Therefore” </a:t>
            </a:r>
            <a:r>
              <a:rPr lang="en-US" altLang="en-US" sz="3400" dirty="0">
                <a:solidFill>
                  <a:schemeClr val="bg1"/>
                </a:solidFill>
              </a:rPr>
              <a:t>→ Ep.4</a:t>
            </a:r>
            <a:r>
              <a:rPr lang="en-US" altLang="en-US" sz="3400" dirty="0">
                <a:solidFill>
                  <a:srgbClr val="FFFF00"/>
                </a:solidFill>
              </a:rPr>
              <a:t> </a:t>
            </a:r>
            <a:endParaRPr lang="en-US" altLang="en-US" sz="3400" dirty="0">
              <a:solidFill>
                <a:schemeClr val="bg1"/>
              </a:solidFill>
            </a:endParaRPr>
          </a:p>
        </p:txBody>
      </p:sp>
      <p:sp>
        <p:nvSpPr>
          <p:cNvPr id="3075" name="Rectangle 3"/>
          <p:cNvSpPr>
            <a:spLocks noGrp="1" noChangeArrowheads="1"/>
          </p:cNvSpPr>
          <p:nvPr>
            <p:ph type="body" idx="1"/>
          </p:nvPr>
        </p:nvSpPr>
        <p:spPr>
          <a:xfrm>
            <a:off x="401402" y="914400"/>
            <a:ext cx="8342744" cy="5486400"/>
          </a:xfrm>
        </p:spPr>
        <p:txBody>
          <a:bodyPr/>
          <a:lstStyle/>
          <a:p>
            <a:pPr>
              <a:spcAft>
                <a:spcPts val="0"/>
              </a:spcAft>
              <a:buFont typeface="Wingdings" panose="05000000000000000000" pitchFamily="2" charset="2"/>
              <a:buChar char="§"/>
            </a:pPr>
            <a:r>
              <a:rPr lang="en-US" altLang="en-US" sz="3100" dirty="0">
                <a:solidFill>
                  <a:schemeClr val="bg1"/>
                </a:solidFill>
              </a:rPr>
              <a:t>Put off / Put on</a:t>
            </a:r>
          </a:p>
          <a:p>
            <a:pPr lvl="1">
              <a:spcAft>
                <a:spcPts val="0"/>
              </a:spcAft>
              <a:buFont typeface="Wingdings" panose="05000000000000000000" pitchFamily="2" charset="2"/>
              <a:buChar char="§"/>
            </a:pPr>
            <a:r>
              <a:rPr lang="en-US" altLang="en-US" sz="3100" dirty="0">
                <a:solidFill>
                  <a:schemeClr val="bg1"/>
                </a:solidFill>
              </a:rPr>
              <a:t>22: old man – ruled by sin</a:t>
            </a:r>
          </a:p>
          <a:p>
            <a:pPr lvl="1">
              <a:spcAft>
                <a:spcPts val="0"/>
              </a:spcAft>
              <a:buFont typeface="Wingdings" panose="05000000000000000000" pitchFamily="2" charset="2"/>
              <a:buChar char="§"/>
            </a:pPr>
            <a:r>
              <a:rPr lang="en-US" altLang="en-US" sz="3100" dirty="0">
                <a:solidFill>
                  <a:schemeClr val="bg1"/>
                </a:solidFill>
              </a:rPr>
              <a:t>24, new man – ruled by righteousness</a:t>
            </a:r>
          </a:p>
          <a:p>
            <a:pPr>
              <a:spcAft>
                <a:spcPts val="0"/>
              </a:spcAft>
              <a:buFont typeface="Wingdings" panose="05000000000000000000" pitchFamily="2" charset="2"/>
              <a:buChar char="§"/>
            </a:pPr>
            <a:endParaRPr lang="en-US" altLang="en-US" sz="3100" dirty="0">
              <a:solidFill>
                <a:schemeClr val="bg1"/>
              </a:solidFill>
            </a:endParaRPr>
          </a:p>
        </p:txBody>
      </p:sp>
    </p:spTree>
    <p:extLst>
      <p:ext uri="{BB962C8B-B14F-4D97-AF65-F5344CB8AC3E}">
        <p14:creationId xmlns:p14="http://schemas.microsoft.com/office/powerpoint/2010/main" val="322574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400" dirty="0">
                <a:solidFill>
                  <a:schemeClr val="bg1"/>
                </a:solidFill>
              </a:rPr>
              <a:t>Ep.5:1, 22, </a:t>
            </a:r>
            <a:r>
              <a:rPr lang="en-US" altLang="en-US" sz="3400" dirty="0">
                <a:solidFill>
                  <a:srgbClr val="FFFF00"/>
                </a:solidFill>
              </a:rPr>
              <a:t>Old man </a:t>
            </a:r>
            <a:r>
              <a:rPr lang="en-US" altLang="en-US" sz="3300" dirty="0">
                <a:solidFill>
                  <a:schemeClr val="bg1"/>
                </a:solidFill>
              </a:rPr>
              <a:t>(behavior to put off)</a:t>
            </a:r>
          </a:p>
        </p:txBody>
      </p:sp>
      <p:sp>
        <p:nvSpPr>
          <p:cNvPr id="3075" name="Rectangle 3"/>
          <p:cNvSpPr>
            <a:spLocks noGrp="1" noChangeArrowheads="1"/>
          </p:cNvSpPr>
          <p:nvPr>
            <p:ph type="body" idx="1"/>
          </p:nvPr>
        </p:nvSpPr>
        <p:spPr>
          <a:xfrm>
            <a:off x="401402" y="914400"/>
            <a:ext cx="8342744" cy="5486400"/>
          </a:xfrm>
        </p:spPr>
        <p:txBody>
          <a:bodyPr/>
          <a:lstStyle/>
          <a:p>
            <a:pPr>
              <a:spcAft>
                <a:spcPts val="600"/>
              </a:spcAft>
              <a:buFont typeface="Wingdings" panose="05000000000000000000" pitchFamily="2" charset="2"/>
              <a:buChar char="§"/>
            </a:pPr>
            <a:r>
              <a:rPr lang="en-US" altLang="en-US" sz="3100" dirty="0">
                <a:solidFill>
                  <a:srgbClr val="CCFFCC"/>
                </a:solidFill>
              </a:rPr>
              <a:t>Lying,</a:t>
            </a:r>
            <a:r>
              <a:rPr lang="en-US" altLang="en-US" sz="3100" dirty="0">
                <a:solidFill>
                  <a:schemeClr val="bg1"/>
                </a:solidFill>
              </a:rPr>
              <a:t> 25 (v.24)</a:t>
            </a:r>
          </a:p>
          <a:p>
            <a:pPr>
              <a:spcAft>
                <a:spcPts val="600"/>
              </a:spcAft>
              <a:buFont typeface="Wingdings" panose="05000000000000000000" pitchFamily="2" charset="2"/>
              <a:buChar char="§"/>
            </a:pPr>
            <a:r>
              <a:rPr lang="en-US" altLang="en-US" sz="3100" dirty="0">
                <a:solidFill>
                  <a:srgbClr val="CCFFCC"/>
                </a:solidFill>
              </a:rPr>
              <a:t>Sinful anger, </a:t>
            </a:r>
            <a:r>
              <a:rPr lang="en-US" altLang="en-US" sz="3100" dirty="0">
                <a:solidFill>
                  <a:schemeClr val="bg1"/>
                </a:solidFill>
              </a:rPr>
              <a:t>26-27</a:t>
            </a:r>
          </a:p>
          <a:p>
            <a:pPr>
              <a:spcAft>
                <a:spcPts val="600"/>
              </a:spcAft>
              <a:buFont typeface="Wingdings" panose="05000000000000000000" pitchFamily="2" charset="2"/>
              <a:buChar char="§"/>
            </a:pPr>
            <a:r>
              <a:rPr lang="en-US" altLang="en-US" sz="3100" dirty="0">
                <a:solidFill>
                  <a:srgbClr val="CCFFCC"/>
                </a:solidFill>
              </a:rPr>
              <a:t>Stealing, </a:t>
            </a:r>
            <a:r>
              <a:rPr lang="en-US" altLang="en-US" sz="3100" dirty="0">
                <a:solidFill>
                  <a:schemeClr val="bg1"/>
                </a:solidFill>
              </a:rPr>
              <a:t>28</a:t>
            </a:r>
          </a:p>
          <a:p>
            <a:pPr>
              <a:spcAft>
                <a:spcPts val="600"/>
              </a:spcAft>
              <a:buFont typeface="Wingdings" panose="05000000000000000000" pitchFamily="2" charset="2"/>
              <a:buChar char="§"/>
            </a:pPr>
            <a:r>
              <a:rPr lang="en-US" altLang="en-US" sz="3100" dirty="0">
                <a:solidFill>
                  <a:srgbClr val="CCFFCC"/>
                </a:solidFill>
              </a:rPr>
              <a:t>Sinful speaking, </a:t>
            </a:r>
            <a:r>
              <a:rPr lang="en-US" altLang="en-US" sz="3100" dirty="0">
                <a:solidFill>
                  <a:schemeClr val="bg1"/>
                </a:solidFill>
              </a:rPr>
              <a:t>29</a:t>
            </a:r>
          </a:p>
          <a:p>
            <a:pPr>
              <a:spcAft>
                <a:spcPts val="600"/>
              </a:spcAft>
              <a:buFont typeface="Wingdings" panose="05000000000000000000" pitchFamily="2" charset="2"/>
              <a:buChar char="§"/>
            </a:pPr>
            <a:r>
              <a:rPr lang="en-US" altLang="en-US" sz="3100" dirty="0">
                <a:solidFill>
                  <a:srgbClr val="CCFFCC"/>
                </a:solidFill>
              </a:rPr>
              <a:t>Grieving Holy Spirit, </a:t>
            </a:r>
            <a:r>
              <a:rPr lang="en-US" altLang="en-US" sz="3100" dirty="0">
                <a:solidFill>
                  <a:schemeClr val="bg1"/>
                </a:solidFill>
              </a:rPr>
              <a:t>30</a:t>
            </a:r>
          </a:p>
          <a:p>
            <a:pPr>
              <a:spcAft>
                <a:spcPts val="0"/>
              </a:spcAft>
              <a:buFont typeface="Wingdings" panose="05000000000000000000" pitchFamily="2" charset="2"/>
              <a:buChar char="§"/>
            </a:pPr>
            <a:r>
              <a:rPr lang="en-US" altLang="en-US" sz="3100" dirty="0">
                <a:solidFill>
                  <a:srgbClr val="CCFFCC"/>
                </a:solidFill>
              </a:rPr>
              <a:t>General corruption, </a:t>
            </a:r>
            <a:r>
              <a:rPr lang="en-US" altLang="en-US" sz="3100" dirty="0">
                <a:solidFill>
                  <a:schemeClr val="bg1"/>
                </a:solidFill>
              </a:rPr>
              <a:t>31</a:t>
            </a:r>
          </a:p>
          <a:p>
            <a:pPr marL="0" indent="0">
              <a:spcAft>
                <a:spcPts val="0"/>
              </a:spcAft>
              <a:buNone/>
            </a:pPr>
            <a:endParaRPr lang="en-US" altLang="en-US" sz="3100" dirty="0">
              <a:solidFill>
                <a:schemeClr val="bg1"/>
              </a:solidFill>
            </a:endParaRPr>
          </a:p>
        </p:txBody>
      </p:sp>
      <p:sp>
        <p:nvSpPr>
          <p:cNvPr id="2" name="Rectangle 1">
            <a:extLst>
              <a:ext uri="{FF2B5EF4-FFF2-40B4-BE49-F238E27FC236}">
                <a16:creationId xmlns:a16="http://schemas.microsoft.com/office/drawing/2014/main" id="{B41C551E-B066-4189-BFBD-923CD5D11E70}"/>
              </a:ext>
            </a:extLst>
          </p:cNvPr>
          <p:cNvSpPr/>
          <p:nvPr/>
        </p:nvSpPr>
        <p:spPr>
          <a:xfrm>
            <a:off x="5227402" y="1312175"/>
            <a:ext cx="3256198" cy="2959835"/>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t>Members of one another (25) – </a:t>
            </a:r>
          </a:p>
          <a:p>
            <a:pPr algn="ctr"/>
            <a:r>
              <a:rPr lang="en-US" sz="3100" dirty="0">
                <a:solidFill>
                  <a:srgbClr val="FFFF99"/>
                </a:solidFill>
              </a:rPr>
              <a:t>to speak or to live a lie hurts</a:t>
            </a:r>
            <a:br>
              <a:rPr lang="en-US" sz="3100" dirty="0">
                <a:solidFill>
                  <a:srgbClr val="FFFF99"/>
                </a:solidFill>
              </a:rPr>
            </a:br>
            <a:r>
              <a:rPr lang="en-US" sz="3100" dirty="0">
                <a:solidFill>
                  <a:srgbClr val="FFFF99"/>
                </a:solidFill>
              </a:rPr>
              <a:t>all Christians</a:t>
            </a:r>
          </a:p>
        </p:txBody>
      </p:sp>
    </p:spTree>
    <p:extLst>
      <p:ext uri="{BB962C8B-B14F-4D97-AF65-F5344CB8AC3E}">
        <p14:creationId xmlns:p14="http://schemas.microsoft.com/office/powerpoint/2010/main" val="398939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400" dirty="0">
                <a:solidFill>
                  <a:schemeClr val="bg1"/>
                </a:solidFill>
              </a:rPr>
              <a:t>Ep.4:32 – </a:t>
            </a:r>
            <a:r>
              <a:rPr lang="en-US" altLang="en-US" sz="3400" dirty="0">
                <a:solidFill>
                  <a:srgbClr val="FFFF00"/>
                </a:solidFill>
              </a:rPr>
              <a:t>New man </a:t>
            </a:r>
            <a:r>
              <a:rPr lang="en-US" altLang="en-US" sz="3300" dirty="0">
                <a:solidFill>
                  <a:schemeClr val="bg1"/>
                </a:solidFill>
              </a:rPr>
              <a:t>(behavior to put on)</a:t>
            </a:r>
          </a:p>
        </p:txBody>
      </p:sp>
      <p:sp>
        <p:nvSpPr>
          <p:cNvPr id="3075" name="Rectangle 3"/>
          <p:cNvSpPr>
            <a:spLocks noGrp="1" noChangeArrowheads="1"/>
          </p:cNvSpPr>
          <p:nvPr>
            <p:ph type="body" idx="1"/>
          </p:nvPr>
        </p:nvSpPr>
        <p:spPr>
          <a:xfrm>
            <a:off x="401402" y="914400"/>
            <a:ext cx="8342744" cy="5486400"/>
          </a:xfrm>
        </p:spPr>
        <p:txBody>
          <a:bodyPr/>
          <a:lstStyle/>
          <a:p>
            <a:pPr>
              <a:spcAft>
                <a:spcPts val="300"/>
              </a:spcAft>
              <a:buFont typeface="Wingdings" panose="05000000000000000000" pitchFamily="2" charset="2"/>
              <a:buChar char="§"/>
            </a:pPr>
            <a:r>
              <a:rPr lang="en-US" altLang="en-US" sz="3100" dirty="0">
                <a:solidFill>
                  <a:srgbClr val="CCFFFF"/>
                </a:solidFill>
              </a:rPr>
              <a:t>Kind</a:t>
            </a:r>
            <a:r>
              <a:rPr lang="en-US" altLang="en-US" sz="3100" dirty="0">
                <a:solidFill>
                  <a:schemeClr val="bg1"/>
                </a:solidFill>
              </a:rPr>
              <a:t> to one another…as God is kind</a:t>
            </a:r>
          </a:p>
          <a:p>
            <a:pPr>
              <a:spcAft>
                <a:spcPts val="300"/>
              </a:spcAft>
              <a:buFont typeface="Wingdings" panose="05000000000000000000" pitchFamily="2" charset="2"/>
              <a:buChar char="§"/>
            </a:pPr>
            <a:r>
              <a:rPr lang="en-US" altLang="en-US" sz="3100" dirty="0">
                <a:solidFill>
                  <a:srgbClr val="CCFFFF"/>
                </a:solidFill>
              </a:rPr>
              <a:t>Tenderhearted</a:t>
            </a:r>
            <a:r>
              <a:rPr lang="en-US" altLang="en-US" sz="3100" dirty="0">
                <a:solidFill>
                  <a:schemeClr val="bg1"/>
                </a:solidFill>
              </a:rPr>
              <a:t>, as God is</a:t>
            </a:r>
          </a:p>
          <a:p>
            <a:pPr>
              <a:spcAft>
                <a:spcPts val="300"/>
              </a:spcAft>
              <a:buFont typeface="Wingdings" panose="05000000000000000000" pitchFamily="2" charset="2"/>
              <a:buChar char="§"/>
            </a:pPr>
            <a:r>
              <a:rPr lang="en-US" altLang="en-US" sz="3100" dirty="0">
                <a:solidFill>
                  <a:srgbClr val="CCFFFF"/>
                </a:solidFill>
              </a:rPr>
              <a:t>Forgive</a:t>
            </a:r>
            <a:r>
              <a:rPr lang="en-US" altLang="en-US" sz="3100" dirty="0">
                <a:solidFill>
                  <a:schemeClr val="bg1"/>
                </a:solidFill>
              </a:rPr>
              <a:t>, as God does…</a:t>
            </a:r>
          </a:p>
          <a:p>
            <a:pPr marL="0" indent="0" algn="ctr">
              <a:spcAft>
                <a:spcPts val="0"/>
              </a:spcAft>
              <a:buNone/>
            </a:pPr>
            <a:r>
              <a:rPr lang="en-US" altLang="en-US" sz="3400" dirty="0">
                <a:solidFill>
                  <a:schemeClr val="bg1"/>
                </a:solidFill>
              </a:rPr>
              <a:t>Ep.5:1 – </a:t>
            </a:r>
            <a:r>
              <a:rPr lang="en-US" altLang="en-US" sz="3400" dirty="0">
                <a:solidFill>
                  <a:srgbClr val="FFFF00"/>
                </a:solidFill>
              </a:rPr>
              <a:t>therefore…imitate God</a:t>
            </a:r>
          </a:p>
          <a:p>
            <a:pPr>
              <a:spcAft>
                <a:spcPts val="0"/>
              </a:spcAft>
              <a:buFont typeface="Wingdings" panose="05000000000000000000" pitchFamily="2" charset="2"/>
              <a:buChar char="§"/>
            </a:pPr>
            <a:r>
              <a:rPr lang="en-US" altLang="en-US" sz="3100" dirty="0">
                <a:solidFill>
                  <a:schemeClr val="bg1"/>
                </a:solidFill>
              </a:rPr>
              <a:t>Children naturally imitate parents</a:t>
            </a:r>
          </a:p>
          <a:p>
            <a:pPr>
              <a:spcAft>
                <a:spcPts val="0"/>
              </a:spcAft>
              <a:buFont typeface="Wingdings" panose="05000000000000000000" pitchFamily="2" charset="2"/>
              <a:buChar char="§"/>
            </a:pPr>
            <a:r>
              <a:rPr lang="en-US" altLang="en-US" sz="3100" dirty="0">
                <a:solidFill>
                  <a:schemeClr val="bg1"/>
                </a:solidFill>
              </a:rPr>
              <a:t>How to imitate God?  Mt.5:48  </a:t>
            </a:r>
            <a:r>
              <a:rPr lang="en-US" altLang="en-US" sz="3100" dirty="0">
                <a:solidFill>
                  <a:srgbClr val="CCFFFF"/>
                </a:solidFill>
              </a:rPr>
              <a:t>therefore you shall be perfect just as your Father in heaven is perfect</a:t>
            </a:r>
          </a:p>
          <a:p>
            <a:pPr>
              <a:spcAft>
                <a:spcPts val="0"/>
              </a:spcAft>
              <a:buFont typeface="Wingdings" panose="05000000000000000000" pitchFamily="2" charset="2"/>
              <a:buChar char="§"/>
            </a:pPr>
            <a:r>
              <a:rPr lang="en-US" altLang="en-US" sz="3100" dirty="0">
                <a:solidFill>
                  <a:schemeClr val="bg1"/>
                </a:solidFill>
              </a:rPr>
              <a:t>Echoes Lv.19:2: </a:t>
            </a:r>
            <a:r>
              <a:rPr lang="en-US" altLang="en-US" sz="3100" dirty="0">
                <a:solidFill>
                  <a:srgbClr val="CCFFFF"/>
                </a:solidFill>
              </a:rPr>
              <a:t>You shall be holy, for I the L</a:t>
            </a:r>
            <a:r>
              <a:rPr lang="en-US" altLang="en-US" sz="2600" dirty="0">
                <a:solidFill>
                  <a:srgbClr val="CCFFFF"/>
                </a:solidFill>
              </a:rPr>
              <a:t>ORD </a:t>
            </a:r>
            <a:r>
              <a:rPr lang="en-US" altLang="en-US" sz="3100" dirty="0">
                <a:solidFill>
                  <a:srgbClr val="CCFFFF"/>
                </a:solidFill>
              </a:rPr>
              <a:t>your God am holy</a:t>
            </a:r>
          </a:p>
          <a:p>
            <a:pPr>
              <a:spcAft>
                <a:spcPts val="0"/>
              </a:spcAft>
              <a:buFont typeface="Wingdings" panose="05000000000000000000" pitchFamily="2" charset="2"/>
              <a:buChar char="§"/>
            </a:pPr>
            <a:endParaRPr lang="en-US" altLang="en-US" sz="3100" dirty="0">
              <a:solidFill>
                <a:schemeClr val="bg1"/>
              </a:solidFill>
            </a:endParaRPr>
          </a:p>
          <a:p>
            <a:pPr marL="0" indent="0">
              <a:spcAft>
                <a:spcPts val="0"/>
              </a:spcAft>
              <a:buNone/>
            </a:pPr>
            <a:endParaRPr lang="en-US" altLang="en-US" sz="3100" dirty="0">
              <a:solidFill>
                <a:schemeClr val="bg1"/>
              </a:solidFill>
            </a:endParaRPr>
          </a:p>
        </p:txBody>
      </p:sp>
    </p:spTree>
    <p:extLst>
      <p:ext uri="{BB962C8B-B14F-4D97-AF65-F5344CB8AC3E}">
        <p14:creationId xmlns:p14="http://schemas.microsoft.com/office/powerpoint/2010/main" val="2456133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9F4BA06-605E-4573-BBA1-1C443AC404C8}"/>
              </a:ext>
            </a:extLst>
          </p:cNvPr>
          <p:cNvSpPr/>
          <p:nvPr/>
        </p:nvSpPr>
        <p:spPr>
          <a:xfrm>
            <a:off x="2258292" y="914400"/>
            <a:ext cx="4645395" cy="533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I. </a:t>
            </a:r>
            <a:r>
              <a:rPr lang="en-US" sz="2400" dirty="0">
                <a:solidFill>
                  <a:schemeClr val="bg1"/>
                </a:solidFill>
                <a:latin typeface="Arial"/>
              </a:rPr>
              <a:t>Imitate Paul</a:t>
            </a:r>
            <a:endParaRPr kumimoji="0" lang="en-US" sz="2400" b="0" i="0" u="none" strike="noStrike" kern="1200" cap="none" spc="0" normalizeH="0" baseline="0" noProof="0" dirty="0">
              <a:ln>
                <a:noFill/>
              </a:ln>
              <a:solidFill>
                <a:schemeClr val="bg1"/>
              </a:solidFill>
              <a:effectLst/>
              <a:uLnTx/>
              <a:uFillTx/>
              <a:latin typeface="Arial"/>
              <a:ea typeface="+mn-ea"/>
              <a:cs typeface="+mn-cs"/>
            </a:endParaRPr>
          </a:p>
        </p:txBody>
      </p:sp>
      <p:sp>
        <p:nvSpPr>
          <p:cNvPr id="4" name="Rectangle 3">
            <a:extLst>
              <a:ext uri="{FF2B5EF4-FFF2-40B4-BE49-F238E27FC236}">
                <a16:creationId xmlns:a16="http://schemas.microsoft.com/office/drawing/2014/main" id="{D38076D0-76F8-40B7-86DC-C0F50CF8CF8D}"/>
              </a:ext>
            </a:extLst>
          </p:cNvPr>
          <p:cNvSpPr/>
          <p:nvPr/>
        </p:nvSpPr>
        <p:spPr>
          <a:xfrm>
            <a:off x="1180708" y="2286000"/>
            <a:ext cx="6801324" cy="1447800"/>
          </a:xfrm>
          <a:prstGeom prst="rect">
            <a:avLst/>
          </a:prstGeom>
          <a:solidFill>
            <a:schemeClr val="tx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III. </a:t>
            </a:r>
            <a:r>
              <a:rPr lang="en-US" sz="3600" dirty="0">
                <a:solidFill>
                  <a:srgbClr val="CCFFCC"/>
                </a:solidFill>
                <a:latin typeface="Arial"/>
              </a:rPr>
              <a:t>Imitate faith of other believers, </a:t>
            </a:r>
            <a:r>
              <a:rPr lang="en-US" sz="3600" dirty="0">
                <a:solidFill>
                  <a:schemeClr val="bg1"/>
                </a:solidFill>
                <a:latin typeface="Arial"/>
              </a:rPr>
              <a:t>Hb.6:12</a:t>
            </a:r>
            <a:endParaRPr kumimoji="0" lang="en-US" sz="3600" b="0" i="0" u="none" strike="noStrike" kern="1200" cap="none" spc="0" normalizeH="0" baseline="0" noProof="0" dirty="0">
              <a:ln>
                <a:noFill/>
              </a:ln>
              <a:solidFill>
                <a:schemeClr val="bg1"/>
              </a:solidFill>
              <a:effectLst/>
              <a:uLnTx/>
              <a:uFillTx/>
              <a:latin typeface="Arial"/>
              <a:ea typeface="+mn-ea"/>
              <a:cs typeface="+mn-cs"/>
            </a:endParaRPr>
          </a:p>
        </p:txBody>
      </p:sp>
      <p:sp>
        <p:nvSpPr>
          <p:cNvPr id="5" name="Rectangle 4">
            <a:extLst>
              <a:ext uri="{FF2B5EF4-FFF2-40B4-BE49-F238E27FC236}">
                <a16:creationId xmlns:a16="http://schemas.microsoft.com/office/drawing/2014/main" id="{C6A65EE9-CC67-4301-938F-13D5607AEAAE}"/>
              </a:ext>
            </a:extLst>
          </p:cNvPr>
          <p:cNvSpPr/>
          <p:nvPr/>
        </p:nvSpPr>
        <p:spPr>
          <a:xfrm>
            <a:off x="2257719" y="1600200"/>
            <a:ext cx="4645395" cy="533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II. </a:t>
            </a:r>
            <a:r>
              <a:rPr lang="en-US" sz="2400" dirty="0">
                <a:solidFill>
                  <a:schemeClr val="bg1"/>
                </a:solidFill>
                <a:latin typeface="Arial"/>
              </a:rPr>
              <a:t>Imitate God</a:t>
            </a:r>
            <a:endParaRPr kumimoji="0" lang="en-US" sz="2400" b="0" i="0" u="none" strike="noStrike" kern="120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3318911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400" dirty="0">
                <a:solidFill>
                  <a:srgbClr val="FFFF00"/>
                </a:solidFill>
              </a:rPr>
              <a:t>We learn by watching</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838200"/>
            <a:ext cx="8305800" cy="5638800"/>
          </a:xfrm>
        </p:spPr>
        <p:txBody>
          <a:bodyPr/>
          <a:lstStyle/>
          <a:p>
            <a:pPr>
              <a:spcAft>
                <a:spcPts val="600"/>
              </a:spcAft>
              <a:buFont typeface="Arial" panose="020B0604020202020204" pitchFamily="34" charset="0"/>
              <a:buChar char="•"/>
            </a:pPr>
            <a:r>
              <a:rPr lang="en-US" altLang="en-US" sz="3100" dirty="0">
                <a:solidFill>
                  <a:schemeClr val="bg1"/>
                </a:solidFill>
              </a:rPr>
              <a:t>Hb.6:12  </a:t>
            </a:r>
            <a:r>
              <a:rPr lang="en-US" altLang="en-US" sz="3100" dirty="0">
                <a:solidFill>
                  <a:srgbClr val="CCFFFF"/>
                </a:solidFill>
              </a:rPr>
              <a:t>that you do not become sluggish, but imitate those who through faith and patience inherit the promises</a:t>
            </a:r>
          </a:p>
          <a:p>
            <a:pPr lvl="1">
              <a:spcAft>
                <a:spcPts val="600"/>
              </a:spcAft>
              <a:buFont typeface="Arial" panose="020B0604020202020204" pitchFamily="34" charset="0"/>
              <a:buChar char="•"/>
            </a:pPr>
            <a:r>
              <a:rPr lang="en-US" altLang="en-US" sz="3100" dirty="0">
                <a:solidFill>
                  <a:srgbClr val="FFFF99"/>
                </a:solidFill>
              </a:rPr>
              <a:t>13:</a:t>
            </a:r>
            <a:r>
              <a:rPr lang="en-US" altLang="en-US" sz="3100" dirty="0">
                <a:solidFill>
                  <a:schemeClr val="bg1"/>
                </a:solidFill>
              </a:rPr>
              <a:t> Abraham – great faith (11:8-10, 17)</a:t>
            </a:r>
          </a:p>
          <a:p>
            <a:pPr lvl="1">
              <a:spcAft>
                <a:spcPts val="600"/>
              </a:spcAft>
              <a:buFont typeface="Arial" panose="020B0604020202020204" pitchFamily="34" charset="0"/>
              <a:buChar char="•"/>
            </a:pPr>
            <a:r>
              <a:rPr lang="en-US" altLang="en-US" sz="3100" dirty="0">
                <a:solidFill>
                  <a:srgbClr val="FFFF99"/>
                </a:solidFill>
              </a:rPr>
              <a:t>14:</a:t>
            </a:r>
            <a:r>
              <a:rPr lang="en-US" altLang="en-US" sz="3100" dirty="0">
                <a:solidFill>
                  <a:schemeClr val="bg1"/>
                </a:solidFill>
              </a:rPr>
              <a:t> God’s promise: </a:t>
            </a:r>
            <a:r>
              <a:rPr lang="en-US" altLang="en-US" sz="3100" i="1" dirty="0">
                <a:solidFill>
                  <a:schemeClr val="bg1"/>
                </a:solidFill>
              </a:rPr>
              <a:t>Surely…</a:t>
            </a:r>
          </a:p>
          <a:p>
            <a:pPr>
              <a:spcAft>
                <a:spcPts val="600"/>
              </a:spcAft>
              <a:buFont typeface="Arial" panose="020B0604020202020204" pitchFamily="34" charset="0"/>
              <a:buChar char="•"/>
            </a:pPr>
            <a:r>
              <a:rPr lang="en-US" altLang="en-US" sz="3100" i="1" dirty="0">
                <a:solidFill>
                  <a:schemeClr val="accent2">
                    <a:lumMod val="20000"/>
                    <a:lumOff val="80000"/>
                  </a:schemeClr>
                </a:solidFill>
              </a:rPr>
              <a:t>Conduct</a:t>
            </a:r>
            <a:r>
              <a:rPr lang="en-US" altLang="en-US" sz="3100" i="1" dirty="0">
                <a:solidFill>
                  <a:schemeClr val="bg1"/>
                </a:solidFill>
              </a:rPr>
              <a:t> </a:t>
            </a:r>
            <a:r>
              <a:rPr lang="en-US" altLang="en-US" sz="3100" i="1" dirty="0">
                <a:solidFill>
                  <a:schemeClr val="accent2">
                    <a:lumMod val="20000"/>
                    <a:lumOff val="80000"/>
                  </a:schemeClr>
                </a:solidFill>
              </a:rPr>
              <a:t>proves</a:t>
            </a:r>
            <a:r>
              <a:rPr lang="en-US" altLang="en-US" sz="3100" i="1" dirty="0">
                <a:solidFill>
                  <a:schemeClr val="bg1"/>
                </a:solidFill>
              </a:rPr>
              <a:t> </a:t>
            </a:r>
            <a:r>
              <a:rPr lang="en-US" altLang="en-US" sz="3100" i="1" dirty="0">
                <a:solidFill>
                  <a:schemeClr val="accent2">
                    <a:lumMod val="20000"/>
                    <a:lumOff val="80000"/>
                  </a:schemeClr>
                </a:solidFill>
              </a:rPr>
              <a:t>parentage</a:t>
            </a:r>
            <a:endParaRPr lang="en-US" altLang="en-US" sz="3100" i="1" dirty="0">
              <a:solidFill>
                <a:schemeClr val="bg1"/>
              </a:solidFill>
            </a:endParaRPr>
          </a:p>
          <a:p>
            <a:pPr>
              <a:spcAft>
                <a:spcPts val="600"/>
              </a:spcAft>
              <a:buFont typeface="Arial" panose="020B0604020202020204" pitchFamily="34" charset="0"/>
              <a:buChar char="•"/>
            </a:pPr>
            <a:r>
              <a:rPr lang="en-US" altLang="en-US" sz="3100" dirty="0">
                <a:solidFill>
                  <a:schemeClr val="bg1"/>
                </a:solidFill>
              </a:rPr>
              <a:t>The closer the parent-child relationship, the more likely the training will take</a:t>
            </a:r>
          </a:p>
        </p:txBody>
      </p:sp>
    </p:spTree>
    <p:extLst>
      <p:ext uri="{BB962C8B-B14F-4D97-AF65-F5344CB8AC3E}">
        <p14:creationId xmlns:p14="http://schemas.microsoft.com/office/powerpoint/2010/main" val="585364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400" dirty="0">
                <a:solidFill>
                  <a:srgbClr val="FFFF00"/>
                </a:solidFill>
              </a:rPr>
              <a:t>We have a choice</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762000"/>
            <a:ext cx="8305800" cy="5638800"/>
          </a:xfrm>
        </p:spPr>
        <p:txBody>
          <a:bodyPr/>
          <a:lstStyle/>
          <a:p>
            <a:pPr marL="0" indent="0">
              <a:spcAft>
                <a:spcPts val="0"/>
              </a:spcAft>
              <a:buNone/>
            </a:pPr>
            <a:r>
              <a:rPr lang="en-US" altLang="en-US" sz="3000" dirty="0">
                <a:solidFill>
                  <a:schemeClr val="bg1"/>
                </a:solidFill>
              </a:rPr>
              <a:t>3 Jn.</a:t>
            </a:r>
            <a:r>
              <a:rPr lang="en-US" altLang="en-US" sz="3000" baseline="30000" dirty="0">
                <a:solidFill>
                  <a:schemeClr val="bg1"/>
                </a:solidFill>
              </a:rPr>
              <a:t>11</a:t>
            </a:r>
            <a:r>
              <a:rPr lang="en-US" altLang="en-US" sz="3000" dirty="0">
                <a:solidFill>
                  <a:schemeClr val="bg1"/>
                </a:solidFill>
              </a:rPr>
              <a:t> </a:t>
            </a:r>
            <a:r>
              <a:rPr lang="en-US" altLang="en-US" sz="3000" dirty="0">
                <a:solidFill>
                  <a:srgbClr val="FFFFCC"/>
                </a:solidFill>
              </a:rPr>
              <a:t>Beloved, do not imitate evil but imitate good.  Whoever does good is from God; whoever does evil has not seen God</a:t>
            </a:r>
          </a:p>
          <a:p>
            <a:pPr marL="0" indent="0" algn="ctr">
              <a:spcAft>
                <a:spcPts val="0"/>
              </a:spcAft>
              <a:buNone/>
            </a:pPr>
            <a:r>
              <a:rPr lang="en-US" altLang="en-US" sz="3000" dirty="0">
                <a:solidFill>
                  <a:schemeClr val="bg1"/>
                </a:solidFill>
              </a:rPr>
              <a:t>We face same choice as Gaius</a:t>
            </a:r>
          </a:p>
          <a:p>
            <a:pPr marL="0" indent="0">
              <a:spcAft>
                <a:spcPts val="0"/>
              </a:spcAft>
              <a:buNone/>
            </a:pPr>
            <a:r>
              <a:rPr lang="en-US" altLang="en-US" sz="3000" dirty="0">
                <a:solidFill>
                  <a:schemeClr val="bg1"/>
                </a:solidFill>
              </a:rPr>
              <a:t>3 Jn.</a:t>
            </a:r>
            <a:r>
              <a:rPr lang="en-US" altLang="en-US" sz="3000" baseline="30000" dirty="0">
                <a:solidFill>
                  <a:schemeClr val="bg1"/>
                </a:solidFill>
              </a:rPr>
              <a:t>9</a:t>
            </a:r>
            <a:r>
              <a:rPr lang="en-US" altLang="en-US" sz="3000" dirty="0">
                <a:solidFill>
                  <a:schemeClr val="bg1"/>
                </a:solidFill>
              </a:rPr>
              <a:t> </a:t>
            </a:r>
            <a:r>
              <a:rPr lang="en-US" altLang="en-US" sz="3000" dirty="0">
                <a:solidFill>
                  <a:srgbClr val="FFFFCC"/>
                </a:solidFill>
              </a:rPr>
              <a:t>I have written something to the church, but Diotrephes, who likes to put himself first, does not acknowledge our authority. </a:t>
            </a:r>
            <a:r>
              <a:rPr lang="en-US" altLang="en-US" sz="3000" baseline="30000" dirty="0">
                <a:solidFill>
                  <a:schemeClr val="bg1"/>
                </a:solidFill>
              </a:rPr>
              <a:t>10</a:t>
            </a:r>
            <a:r>
              <a:rPr lang="en-US" altLang="en-US" sz="3000" dirty="0">
                <a:solidFill>
                  <a:schemeClr val="bg1"/>
                </a:solidFill>
              </a:rPr>
              <a:t> </a:t>
            </a:r>
            <a:r>
              <a:rPr lang="en-US" altLang="en-US" sz="3000" dirty="0">
                <a:solidFill>
                  <a:srgbClr val="FFFFCC"/>
                </a:solidFill>
              </a:rPr>
              <a:t>So if I come, I will bring up what he is doing, talking wicked nonsense against us. And not content with that, he refuses to welcome the brothers, and also stops those who want to and puts them out of the church </a:t>
            </a:r>
          </a:p>
          <a:p>
            <a:pPr>
              <a:spcAft>
                <a:spcPts val="0"/>
              </a:spcAft>
              <a:buFont typeface="Wingdings" panose="05000000000000000000" pitchFamily="2" charset="2"/>
              <a:buChar char="§"/>
            </a:pPr>
            <a:endParaRPr lang="en-US" altLang="en-US" sz="3100" dirty="0">
              <a:solidFill>
                <a:schemeClr val="bg1"/>
              </a:solidFill>
            </a:endParaRPr>
          </a:p>
          <a:p>
            <a:pPr>
              <a:spcAft>
                <a:spcPts val="0"/>
              </a:spcAft>
              <a:buFont typeface="Wingdings" panose="05000000000000000000" pitchFamily="2" charset="2"/>
              <a:buChar char="§"/>
            </a:pPr>
            <a:endParaRPr lang="en-US" altLang="en-US" sz="3100" dirty="0">
              <a:solidFill>
                <a:schemeClr val="bg1"/>
              </a:solidFill>
            </a:endParaRP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311755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400" dirty="0">
                <a:solidFill>
                  <a:srgbClr val="FFFF00"/>
                </a:solidFill>
              </a:rPr>
              <a:t>Imitators</a:t>
            </a:r>
            <a:endParaRPr lang="en-US" altLang="en-US" sz="3400" dirty="0">
              <a:solidFill>
                <a:schemeClr val="bg1"/>
              </a:solidFill>
            </a:endParaRPr>
          </a:p>
        </p:txBody>
      </p:sp>
      <p:sp>
        <p:nvSpPr>
          <p:cNvPr id="3075" name="Rectangle 3"/>
          <p:cNvSpPr>
            <a:spLocks noGrp="1" noChangeArrowheads="1"/>
          </p:cNvSpPr>
          <p:nvPr>
            <p:ph type="body" idx="1"/>
          </p:nvPr>
        </p:nvSpPr>
        <p:spPr>
          <a:xfrm>
            <a:off x="419100" y="797351"/>
            <a:ext cx="8305800" cy="5638800"/>
          </a:xfrm>
        </p:spPr>
        <p:txBody>
          <a:bodyPr/>
          <a:lstStyle/>
          <a:p>
            <a:pPr>
              <a:spcAft>
                <a:spcPts val="600"/>
              </a:spcAft>
              <a:buFont typeface="Arial" panose="020B0604020202020204" pitchFamily="34" charset="0"/>
              <a:buChar char="•"/>
            </a:pPr>
            <a:r>
              <a:rPr lang="en-US" altLang="en-US" sz="3100" dirty="0">
                <a:solidFill>
                  <a:srgbClr val="CCFFFF"/>
                </a:solidFill>
              </a:rPr>
              <a:t>“No man ever yet became great by imitation” </a:t>
            </a:r>
            <a:r>
              <a:rPr lang="en-US" altLang="en-US" sz="2400" dirty="0">
                <a:solidFill>
                  <a:schemeClr val="bg1"/>
                </a:solidFill>
              </a:rPr>
              <a:t>–Sm. Johnson  </a:t>
            </a:r>
          </a:p>
          <a:p>
            <a:pPr lvl="1">
              <a:spcBef>
                <a:spcPts val="600"/>
              </a:spcBef>
              <a:spcAft>
                <a:spcPts val="600"/>
              </a:spcAft>
              <a:buFont typeface="Arial" panose="020B0604020202020204" pitchFamily="34" charset="0"/>
              <a:buChar char="•"/>
            </a:pPr>
            <a:r>
              <a:rPr lang="en-US" altLang="en-US" sz="3100" dirty="0">
                <a:solidFill>
                  <a:schemeClr val="bg1"/>
                </a:solidFill>
              </a:rPr>
              <a:t>BUT he also said, </a:t>
            </a:r>
            <a:r>
              <a:rPr lang="en-US" altLang="en-US" sz="3100" dirty="0">
                <a:solidFill>
                  <a:srgbClr val="CCFFFF"/>
                </a:solidFill>
              </a:rPr>
              <a:t>“Example is always more efficacious than precept”</a:t>
            </a:r>
          </a:p>
          <a:p>
            <a:pPr>
              <a:spcAft>
                <a:spcPts val="600"/>
              </a:spcAft>
              <a:buFont typeface="Arial" panose="020B0604020202020204" pitchFamily="34" charset="0"/>
              <a:buChar char="•"/>
            </a:pPr>
            <a:r>
              <a:rPr lang="en-US" altLang="en-US" sz="3100" dirty="0">
                <a:solidFill>
                  <a:srgbClr val="CCFFFF"/>
                </a:solidFill>
              </a:rPr>
              <a:t>‘Imitation is the sincerest form of flattery</a:t>
            </a:r>
            <a:r>
              <a:rPr lang="en-US" altLang="en-US" sz="2400" dirty="0">
                <a:solidFill>
                  <a:schemeClr val="bg1"/>
                </a:solidFill>
              </a:rPr>
              <a:t>’ –Chas. Colton</a:t>
            </a:r>
            <a:r>
              <a:rPr lang="en-US" altLang="en-US" sz="3100" dirty="0">
                <a:solidFill>
                  <a:srgbClr val="CCFFFF"/>
                </a:solidFill>
              </a:rPr>
              <a:t>   </a:t>
            </a:r>
          </a:p>
          <a:p>
            <a:pPr lvl="1">
              <a:spcBef>
                <a:spcPts val="600"/>
              </a:spcBef>
              <a:spcAft>
                <a:spcPts val="0"/>
              </a:spcAft>
              <a:buFont typeface="Arial" panose="020B0604020202020204" pitchFamily="34" charset="0"/>
              <a:buChar char="•"/>
            </a:pPr>
            <a:r>
              <a:rPr lang="en-US" altLang="en-US" sz="3100" dirty="0">
                <a:solidFill>
                  <a:schemeClr val="bg1"/>
                </a:solidFill>
              </a:rPr>
              <a:t>Oscar Wilde added, </a:t>
            </a:r>
            <a:r>
              <a:rPr lang="en-US" altLang="en-US" sz="3100" dirty="0">
                <a:solidFill>
                  <a:srgbClr val="CCFFFF"/>
                </a:solidFill>
              </a:rPr>
              <a:t>“…that mediocrity can pay to greatness”    </a:t>
            </a:r>
            <a:endParaRPr lang="en-US" altLang="en-US" sz="3100" u="sng" dirty="0">
              <a:solidFill>
                <a:srgbClr val="CCFFCC"/>
              </a:solidFill>
            </a:endParaRP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3989340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400" dirty="0">
                <a:solidFill>
                  <a:srgbClr val="FFFF00"/>
                </a:solidFill>
              </a:rPr>
              <a:t>Imitator</a:t>
            </a:r>
            <a:endParaRPr lang="en-US" altLang="en-US" sz="3400" dirty="0">
              <a:solidFill>
                <a:schemeClr val="bg1"/>
              </a:solidFill>
            </a:endParaRPr>
          </a:p>
        </p:txBody>
      </p:sp>
      <p:sp>
        <p:nvSpPr>
          <p:cNvPr id="3075" name="Rectangle 3"/>
          <p:cNvSpPr>
            <a:spLocks noGrp="1" noChangeArrowheads="1"/>
          </p:cNvSpPr>
          <p:nvPr>
            <p:ph type="body" idx="1"/>
          </p:nvPr>
        </p:nvSpPr>
        <p:spPr>
          <a:xfrm>
            <a:off x="419100" y="797351"/>
            <a:ext cx="8305800" cy="5638800"/>
          </a:xfrm>
        </p:spPr>
        <p:txBody>
          <a:bodyPr/>
          <a:lstStyle/>
          <a:p>
            <a:pPr marL="0" indent="0">
              <a:spcAft>
                <a:spcPts val="0"/>
              </a:spcAft>
              <a:buNone/>
            </a:pPr>
            <a:r>
              <a:rPr lang="en-US" altLang="en-US" sz="3100" dirty="0">
                <a:solidFill>
                  <a:srgbClr val="CCFFFF"/>
                </a:solidFill>
              </a:rPr>
              <a:t>Verb: use as a model, </a:t>
            </a:r>
            <a:r>
              <a:rPr lang="en-US" altLang="en-US" sz="3100" i="1" dirty="0">
                <a:solidFill>
                  <a:srgbClr val="CCFFFF"/>
                </a:solidFill>
              </a:rPr>
              <a:t>emulate, follow</a:t>
            </a:r>
            <a:r>
              <a:rPr lang="en-US" altLang="en-US" sz="3100" dirty="0">
                <a:solidFill>
                  <a:srgbClr val="CCFFFF"/>
                </a:solidFill>
              </a:rPr>
              <a:t>.</a:t>
            </a:r>
          </a:p>
          <a:p>
            <a:pPr>
              <a:spcAft>
                <a:spcPts val="0"/>
              </a:spcAft>
              <a:buFont typeface="Arial" panose="020B0604020202020204" pitchFamily="34" charset="0"/>
              <a:buChar char="•"/>
            </a:pPr>
            <a:r>
              <a:rPr lang="en-US" altLang="en-US" sz="3100" dirty="0">
                <a:solidFill>
                  <a:schemeClr val="bg1"/>
                </a:solidFill>
              </a:rPr>
              <a:t>To copy someone’s behavior   </a:t>
            </a:r>
          </a:p>
          <a:p>
            <a:pPr>
              <a:spcAft>
                <a:spcPts val="0"/>
              </a:spcAft>
              <a:buFont typeface="Arial" panose="020B0604020202020204" pitchFamily="34" charset="0"/>
              <a:buChar char="•"/>
            </a:pPr>
            <a:r>
              <a:rPr lang="en-US" altLang="en-US" sz="3100" dirty="0">
                <a:solidFill>
                  <a:srgbClr val="FFFFCC"/>
                </a:solidFill>
              </a:rPr>
              <a:t>Aristotle used it to describe how people imitated animals –  </a:t>
            </a:r>
          </a:p>
          <a:p>
            <a:pPr lvl="1">
              <a:spcAft>
                <a:spcPts val="0"/>
              </a:spcAft>
              <a:buFont typeface="Arial" panose="020B0604020202020204" pitchFamily="34" charset="0"/>
              <a:buChar char="•"/>
            </a:pPr>
            <a:r>
              <a:rPr lang="en-US" altLang="en-US" sz="3100" dirty="0">
                <a:solidFill>
                  <a:srgbClr val="FFFFCC"/>
                </a:solidFill>
              </a:rPr>
              <a:t>Learned </a:t>
            </a:r>
            <a:r>
              <a:rPr lang="en-US" altLang="en-US" sz="3100" dirty="0">
                <a:solidFill>
                  <a:schemeClr val="bg1"/>
                </a:solidFill>
              </a:rPr>
              <a:t>weaving</a:t>
            </a:r>
            <a:r>
              <a:rPr lang="en-US" altLang="en-US" sz="3100" dirty="0">
                <a:solidFill>
                  <a:srgbClr val="FFFFCC"/>
                </a:solidFill>
              </a:rPr>
              <a:t> from a spider . . . </a:t>
            </a:r>
          </a:p>
          <a:p>
            <a:pPr lvl="1">
              <a:spcAft>
                <a:spcPts val="600"/>
              </a:spcAft>
              <a:buFont typeface="Arial" panose="020B0604020202020204" pitchFamily="34" charset="0"/>
              <a:buChar char="•"/>
            </a:pPr>
            <a:r>
              <a:rPr lang="en-US" altLang="en-US" sz="3100" dirty="0">
                <a:solidFill>
                  <a:srgbClr val="FFFFCC"/>
                </a:solidFill>
              </a:rPr>
              <a:t>Learned </a:t>
            </a:r>
            <a:r>
              <a:rPr lang="en-US" altLang="en-US" sz="3100" dirty="0">
                <a:solidFill>
                  <a:schemeClr val="bg1"/>
                </a:solidFill>
              </a:rPr>
              <a:t>building</a:t>
            </a:r>
            <a:r>
              <a:rPr lang="en-US" altLang="en-US" sz="3100" dirty="0">
                <a:solidFill>
                  <a:srgbClr val="FFFFCC"/>
                </a:solidFill>
              </a:rPr>
              <a:t> from a swallow</a:t>
            </a:r>
          </a:p>
          <a:p>
            <a:pPr>
              <a:spcAft>
                <a:spcPts val="0"/>
              </a:spcAft>
              <a:buFont typeface="Arial" panose="020B0604020202020204" pitchFamily="34" charset="0"/>
              <a:buChar char="•"/>
            </a:pPr>
            <a:r>
              <a:rPr lang="en-US" altLang="en-US" sz="3100" dirty="0">
                <a:solidFill>
                  <a:srgbClr val="FFFFCC"/>
                </a:solidFill>
              </a:rPr>
              <a:t>Students imitated teachers.</a:t>
            </a:r>
            <a:r>
              <a:rPr lang="en-US" altLang="en-US" sz="3100" dirty="0">
                <a:solidFill>
                  <a:schemeClr val="bg1"/>
                </a:solidFill>
              </a:rPr>
              <a:t>  1 Pt.2:21,  </a:t>
            </a:r>
            <a:br>
              <a:rPr lang="en-US" altLang="en-US" sz="3100" dirty="0">
                <a:solidFill>
                  <a:schemeClr val="bg1"/>
                </a:solidFill>
              </a:rPr>
            </a:br>
            <a:r>
              <a:rPr lang="en-US" altLang="en-US" sz="3100" dirty="0">
                <a:solidFill>
                  <a:schemeClr val="bg1"/>
                </a:solidFill>
              </a:rPr>
              <a:t>For to this you were called, because Christ also suffered for us, leaving us an </a:t>
            </a:r>
            <a:r>
              <a:rPr lang="en-US" altLang="en-US" sz="3100" dirty="0">
                <a:solidFill>
                  <a:srgbClr val="FFFF00"/>
                </a:solidFill>
              </a:rPr>
              <a:t>example</a:t>
            </a:r>
            <a:r>
              <a:rPr lang="en-US" altLang="en-US" sz="3100" dirty="0">
                <a:solidFill>
                  <a:schemeClr val="bg1"/>
                </a:solidFill>
              </a:rPr>
              <a:t>, that you should </a:t>
            </a:r>
            <a:r>
              <a:rPr lang="en-US" altLang="en-US" sz="3100" dirty="0">
                <a:solidFill>
                  <a:srgbClr val="FFFF00"/>
                </a:solidFill>
              </a:rPr>
              <a:t>follow</a:t>
            </a:r>
            <a:r>
              <a:rPr lang="en-US" altLang="en-US" sz="3100" dirty="0">
                <a:solidFill>
                  <a:schemeClr val="bg1"/>
                </a:solidFill>
              </a:rPr>
              <a:t> His steps</a:t>
            </a:r>
          </a:p>
          <a:p>
            <a:pPr lvl="1">
              <a:spcAft>
                <a:spcPts val="0"/>
              </a:spcAft>
              <a:buFont typeface="Arial" panose="020B0604020202020204" pitchFamily="34" charset="0"/>
              <a:buChar char="•"/>
            </a:pPr>
            <a:endParaRPr lang="en-US" altLang="en-US" sz="3100" dirty="0">
              <a:solidFill>
                <a:schemeClr val="bg1"/>
              </a:solidFill>
            </a:endParaRPr>
          </a:p>
        </p:txBody>
      </p:sp>
    </p:spTree>
    <p:extLst>
      <p:ext uri="{BB962C8B-B14F-4D97-AF65-F5344CB8AC3E}">
        <p14:creationId xmlns:p14="http://schemas.microsoft.com/office/powerpoint/2010/main" val="419314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400" dirty="0">
                <a:solidFill>
                  <a:srgbClr val="FFFF00"/>
                </a:solidFill>
              </a:rPr>
              <a:t>Related words</a:t>
            </a:r>
            <a:endParaRPr lang="en-US" altLang="en-US" sz="3400" dirty="0">
              <a:solidFill>
                <a:schemeClr val="bg1"/>
              </a:solidFill>
            </a:endParaRPr>
          </a:p>
        </p:txBody>
      </p:sp>
      <p:sp>
        <p:nvSpPr>
          <p:cNvPr id="3075" name="Rectangle 3"/>
          <p:cNvSpPr>
            <a:spLocks noGrp="1" noChangeArrowheads="1"/>
          </p:cNvSpPr>
          <p:nvPr>
            <p:ph type="body" idx="1"/>
          </p:nvPr>
        </p:nvSpPr>
        <p:spPr>
          <a:xfrm>
            <a:off x="419100" y="797351"/>
            <a:ext cx="8305800" cy="5638800"/>
          </a:xfrm>
        </p:spPr>
        <p:txBody>
          <a:bodyPr/>
          <a:lstStyle/>
          <a:p>
            <a:pPr>
              <a:spcAft>
                <a:spcPts val="600"/>
              </a:spcAft>
              <a:buFont typeface="Arial" panose="020B0604020202020204" pitchFamily="34" charset="0"/>
              <a:buChar char="•"/>
            </a:pPr>
            <a:r>
              <a:rPr lang="en-US" altLang="en-US" sz="3100" dirty="0">
                <a:solidFill>
                  <a:schemeClr val="bg1"/>
                </a:solidFill>
              </a:rPr>
              <a:t>Mime –</a:t>
            </a:r>
            <a:r>
              <a:rPr lang="en-US" altLang="en-US" sz="3100" dirty="0">
                <a:solidFill>
                  <a:srgbClr val="FFFFCC"/>
                </a:solidFill>
              </a:rPr>
              <a:t> one who acts out an imitation of another person   </a:t>
            </a:r>
          </a:p>
          <a:p>
            <a:pPr>
              <a:spcAft>
                <a:spcPts val="600"/>
              </a:spcAft>
              <a:buFont typeface="Arial" panose="020B0604020202020204" pitchFamily="34" charset="0"/>
              <a:buChar char="•"/>
            </a:pPr>
            <a:r>
              <a:rPr lang="en-US" altLang="en-US" sz="3100" dirty="0">
                <a:solidFill>
                  <a:schemeClr val="bg1"/>
                </a:solidFill>
              </a:rPr>
              <a:t>Pantomime –</a:t>
            </a:r>
            <a:r>
              <a:rPr lang="en-US" altLang="en-US" sz="3100" dirty="0">
                <a:solidFill>
                  <a:srgbClr val="FFFFCC"/>
                </a:solidFill>
              </a:rPr>
              <a:t> originally, a theater production that was without words   </a:t>
            </a:r>
          </a:p>
          <a:p>
            <a:pPr>
              <a:spcAft>
                <a:spcPts val="0"/>
              </a:spcAft>
              <a:buFont typeface="Arial" panose="020B0604020202020204" pitchFamily="34" charset="0"/>
              <a:buChar char="•"/>
            </a:pPr>
            <a:r>
              <a:rPr lang="en-US" altLang="en-US" sz="3100" dirty="0">
                <a:solidFill>
                  <a:schemeClr val="bg1"/>
                </a:solidFill>
              </a:rPr>
              <a:t>Mimeograph –</a:t>
            </a:r>
            <a:r>
              <a:rPr lang="en-US" altLang="en-US" sz="3100" dirty="0">
                <a:solidFill>
                  <a:srgbClr val="FFFFCC"/>
                </a:solidFill>
              </a:rPr>
              <a:t> machine that makes many copies from one stencil </a:t>
            </a:r>
            <a:endParaRPr lang="en-US" altLang="en-US" sz="3100" u="sng" dirty="0">
              <a:solidFill>
                <a:srgbClr val="FFFFCC"/>
              </a:solidFill>
            </a:endParaRP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3617944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9F4BA06-605E-4573-BBA1-1C443AC404C8}"/>
              </a:ext>
            </a:extLst>
          </p:cNvPr>
          <p:cNvSpPr/>
          <p:nvPr/>
        </p:nvSpPr>
        <p:spPr>
          <a:xfrm>
            <a:off x="1180327" y="914400"/>
            <a:ext cx="6801324" cy="1447800"/>
          </a:xfrm>
          <a:prstGeom prst="rect">
            <a:avLst/>
          </a:prstGeom>
          <a:solidFill>
            <a:schemeClr val="tx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I. </a:t>
            </a:r>
            <a:r>
              <a:rPr lang="en-US" sz="3600" dirty="0">
                <a:solidFill>
                  <a:srgbClr val="CCFFCC"/>
                </a:solidFill>
                <a:latin typeface="Arial"/>
              </a:rPr>
              <a:t>Imitate Paul</a:t>
            </a:r>
            <a:endParaRPr kumimoji="0" lang="en-US" sz="3600" b="0" i="0" u="none" strike="noStrike" kern="120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84678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400" dirty="0">
                <a:solidFill>
                  <a:schemeClr val="bg1"/>
                </a:solidFill>
              </a:rPr>
              <a:t>1 Co.4:16-17;  11:1</a:t>
            </a:r>
            <a:endParaRPr lang="en-US" altLang="en-US" sz="3400" dirty="0">
              <a:solidFill>
                <a:srgbClr val="FFFFCC"/>
              </a:solidFill>
            </a:endParaRPr>
          </a:p>
        </p:txBody>
      </p:sp>
      <p:sp>
        <p:nvSpPr>
          <p:cNvPr id="3075" name="Rectangle 3"/>
          <p:cNvSpPr>
            <a:spLocks noGrp="1" noChangeArrowheads="1"/>
          </p:cNvSpPr>
          <p:nvPr>
            <p:ph type="body" idx="1"/>
          </p:nvPr>
        </p:nvSpPr>
        <p:spPr>
          <a:xfrm>
            <a:off x="420256" y="762000"/>
            <a:ext cx="8305800" cy="5638800"/>
          </a:xfrm>
        </p:spPr>
        <p:txBody>
          <a:bodyPr/>
          <a:lstStyle/>
          <a:p>
            <a:pPr marL="0" indent="0" algn="ctr">
              <a:spcAft>
                <a:spcPts val="0"/>
              </a:spcAft>
              <a:buNone/>
            </a:pPr>
            <a:r>
              <a:rPr lang="en-US" altLang="en-US" sz="3100" dirty="0">
                <a:solidFill>
                  <a:srgbClr val="CCFFCC"/>
                </a:solidFill>
              </a:rPr>
              <a:t>“But I can’t imitate Paul…”  </a:t>
            </a:r>
          </a:p>
          <a:p>
            <a:pPr>
              <a:spcAft>
                <a:spcPts val="600"/>
              </a:spcAft>
              <a:buFont typeface="Wingdings" panose="05000000000000000000" pitchFamily="2" charset="2"/>
              <a:buChar char="§"/>
            </a:pPr>
            <a:r>
              <a:rPr lang="en-US" altLang="en-US" sz="3100" u="sng" dirty="0">
                <a:solidFill>
                  <a:srgbClr val="FFFFCC"/>
                </a:solidFill>
              </a:rPr>
              <a:t>Persecuted</a:t>
            </a:r>
            <a:r>
              <a:rPr lang="en-US" altLang="en-US" sz="3100" dirty="0">
                <a:solidFill>
                  <a:srgbClr val="FFFFCC"/>
                </a:solidFill>
              </a:rPr>
              <a:t> the church  </a:t>
            </a:r>
          </a:p>
          <a:p>
            <a:pPr>
              <a:spcAft>
                <a:spcPts val="600"/>
              </a:spcAft>
              <a:buFont typeface="Wingdings" panose="05000000000000000000" pitchFamily="2" charset="2"/>
              <a:buChar char="§"/>
            </a:pPr>
            <a:r>
              <a:rPr lang="en-US" altLang="en-US" sz="3100" u="sng" dirty="0">
                <a:solidFill>
                  <a:srgbClr val="FFFFCC"/>
                </a:solidFill>
              </a:rPr>
              <a:t>Vision</a:t>
            </a:r>
            <a:r>
              <a:rPr lang="en-US" altLang="en-US" sz="3100" dirty="0">
                <a:solidFill>
                  <a:srgbClr val="FFFFCC"/>
                </a:solidFill>
              </a:rPr>
              <a:t> of Jesus on road to Damascus – direct revelation</a:t>
            </a:r>
          </a:p>
          <a:p>
            <a:pPr>
              <a:spcAft>
                <a:spcPts val="600"/>
              </a:spcAft>
              <a:buFont typeface="Wingdings" panose="05000000000000000000" pitchFamily="2" charset="2"/>
              <a:buChar char="§"/>
            </a:pPr>
            <a:r>
              <a:rPr lang="en-US" altLang="en-US" sz="3100" u="sng" dirty="0">
                <a:solidFill>
                  <a:srgbClr val="FFFFCC"/>
                </a:solidFill>
              </a:rPr>
              <a:t>Apostle</a:t>
            </a:r>
            <a:r>
              <a:rPr lang="en-US" altLang="en-US" sz="3100" dirty="0">
                <a:solidFill>
                  <a:srgbClr val="FFFFCC"/>
                </a:solidFill>
              </a:rPr>
              <a:t> – closed to further applicants, </a:t>
            </a:r>
            <a:r>
              <a:rPr lang="en-US" altLang="en-US" sz="3100" dirty="0">
                <a:solidFill>
                  <a:schemeClr val="bg1"/>
                </a:solidFill>
              </a:rPr>
              <a:t>Ac.1:22-23   [Acts 12]    .  .  .  </a:t>
            </a:r>
            <a:r>
              <a:rPr lang="en-US" altLang="en-US" sz="3100">
                <a:solidFill>
                  <a:schemeClr val="bg1"/>
                </a:solidFill>
              </a:rPr>
              <a:t>1 Co.15:8-10</a:t>
            </a:r>
            <a:endParaRPr lang="en-US" altLang="en-US" sz="3100" dirty="0">
              <a:solidFill>
                <a:schemeClr val="bg1"/>
              </a:solidFill>
            </a:endParaRPr>
          </a:p>
          <a:p>
            <a:pPr>
              <a:spcAft>
                <a:spcPts val="600"/>
              </a:spcAft>
              <a:buFont typeface="Wingdings" panose="05000000000000000000" pitchFamily="2" charset="2"/>
              <a:buChar char="§"/>
            </a:pPr>
            <a:r>
              <a:rPr lang="en-US" altLang="en-US" sz="3100" u="sng" dirty="0">
                <a:solidFill>
                  <a:srgbClr val="FFFFCC"/>
                </a:solidFill>
              </a:rPr>
              <a:t>Miraculous</a:t>
            </a:r>
            <a:r>
              <a:rPr lang="en-US" altLang="en-US" sz="3100" dirty="0">
                <a:solidFill>
                  <a:srgbClr val="FFFFCC"/>
                </a:solidFill>
              </a:rPr>
              <a:t> signs – </a:t>
            </a:r>
            <a:r>
              <a:rPr lang="en-US" altLang="en-US" sz="3100" dirty="0">
                <a:solidFill>
                  <a:schemeClr val="bg1"/>
                </a:solidFill>
              </a:rPr>
              <a:t>Ac.20</a:t>
            </a:r>
            <a:endParaRPr lang="en-US" altLang="en-US" sz="3100" dirty="0">
              <a:solidFill>
                <a:srgbClr val="FFFFCC"/>
              </a:solidFill>
            </a:endParaRPr>
          </a:p>
          <a:p>
            <a:pPr>
              <a:spcAft>
                <a:spcPts val="0"/>
              </a:spcAft>
              <a:buFont typeface="Wingdings" panose="05000000000000000000" pitchFamily="2" charset="2"/>
              <a:buChar char="§"/>
            </a:pPr>
            <a:r>
              <a:rPr lang="en-US" altLang="en-US" sz="3100" u="sng" dirty="0">
                <a:solidFill>
                  <a:srgbClr val="FFFFCC"/>
                </a:solidFill>
              </a:rPr>
              <a:t>Looks</a:t>
            </a:r>
            <a:r>
              <a:rPr lang="en-US" altLang="en-US" sz="3100" dirty="0">
                <a:solidFill>
                  <a:srgbClr val="FFFFCC"/>
                </a:solidFill>
              </a:rPr>
              <a:t> – some disciples imitated teachers in way they dressed, walked, and taught; we cannot</a:t>
            </a: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3181794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400" dirty="0">
                <a:solidFill>
                  <a:schemeClr val="bg1"/>
                </a:solidFill>
              </a:rPr>
              <a:t>1 Co.4:16-17;  11:1</a:t>
            </a:r>
            <a:endParaRPr lang="en-US" altLang="en-US" sz="3400" dirty="0">
              <a:solidFill>
                <a:srgbClr val="FFFFCC"/>
              </a:solidFill>
            </a:endParaRPr>
          </a:p>
        </p:txBody>
      </p:sp>
      <p:sp>
        <p:nvSpPr>
          <p:cNvPr id="3075" name="Rectangle 3"/>
          <p:cNvSpPr>
            <a:spLocks noGrp="1" noChangeArrowheads="1"/>
          </p:cNvSpPr>
          <p:nvPr>
            <p:ph type="body" idx="1"/>
          </p:nvPr>
        </p:nvSpPr>
        <p:spPr>
          <a:xfrm>
            <a:off x="371573" y="762000"/>
            <a:ext cx="8418944" cy="5638800"/>
          </a:xfrm>
        </p:spPr>
        <p:txBody>
          <a:bodyPr/>
          <a:lstStyle/>
          <a:p>
            <a:pPr marL="0" indent="0" algn="ctr">
              <a:spcAft>
                <a:spcPts val="0"/>
              </a:spcAft>
              <a:buNone/>
            </a:pPr>
            <a:r>
              <a:rPr lang="en-US" altLang="en-US" sz="3100" dirty="0">
                <a:solidFill>
                  <a:srgbClr val="CCFFCC"/>
                </a:solidFill>
              </a:rPr>
              <a:t>We can imitate Paul in his…</a:t>
            </a:r>
          </a:p>
          <a:p>
            <a:pPr>
              <a:spcAft>
                <a:spcPts val="0"/>
              </a:spcAft>
              <a:buFont typeface="Wingdings" panose="05000000000000000000" pitchFamily="2" charset="2"/>
              <a:buChar char="§"/>
            </a:pPr>
            <a:r>
              <a:rPr lang="en-US" altLang="en-US" sz="3100" u="sng" dirty="0">
                <a:solidFill>
                  <a:srgbClr val="CCFFFF"/>
                </a:solidFill>
              </a:rPr>
              <a:t>Priorities</a:t>
            </a:r>
            <a:r>
              <a:rPr lang="en-US" altLang="en-US" sz="3100" dirty="0">
                <a:solidFill>
                  <a:srgbClr val="CCFFFF"/>
                </a:solidFill>
              </a:rPr>
              <a:t>.</a:t>
            </a:r>
            <a:r>
              <a:rPr lang="en-US" altLang="en-US" sz="3100" dirty="0">
                <a:solidFill>
                  <a:schemeClr val="bg1"/>
                </a:solidFill>
              </a:rPr>
              <a:t>  Obsessed with teaching any who will listen.   Ac.17:17.   Ac.18:1-11 – </a:t>
            </a:r>
          </a:p>
          <a:p>
            <a:pPr lvl="1">
              <a:spcAft>
                <a:spcPts val="600"/>
              </a:spcAft>
              <a:buFont typeface="Wingdings" panose="05000000000000000000" pitchFamily="2" charset="2"/>
              <a:buChar char="§"/>
            </a:pPr>
            <a:r>
              <a:rPr lang="en-US" altLang="en-US" sz="3100" dirty="0">
                <a:solidFill>
                  <a:schemeClr val="bg1"/>
                </a:solidFill>
              </a:rPr>
              <a:t>18:1-4, persuaded</a:t>
            </a:r>
          </a:p>
          <a:p>
            <a:pPr lvl="1">
              <a:spcAft>
                <a:spcPts val="600"/>
              </a:spcAft>
              <a:buFont typeface="Wingdings" panose="05000000000000000000" pitchFamily="2" charset="2"/>
              <a:buChar char="§"/>
            </a:pPr>
            <a:r>
              <a:rPr lang="en-US" altLang="en-US" sz="3100" dirty="0">
                <a:solidFill>
                  <a:schemeClr val="bg1"/>
                </a:solidFill>
              </a:rPr>
              <a:t>18:5, preached more</a:t>
            </a:r>
          </a:p>
          <a:p>
            <a:pPr lvl="1">
              <a:spcAft>
                <a:spcPts val="0"/>
              </a:spcAft>
              <a:buFont typeface="Wingdings" panose="05000000000000000000" pitchFamily="2" charset="2"/>
              <a:buChar char="§"/>
            </a:pPr>
            <a:r>
              <a:rPr lang="en-US" altLang="en-US" sz="3100" dirty="0">
                <a:solidFill>
                  <a:schemeClr val="bg1"/>
                </a:solidFill>
              </a:rPr>
              <a:t>18:6-11, persisted</a:t>
            </a:r>
          </a:p>
          <a:p>
            <a:pPr>
              <a:spcAft>
                <a:spcPts val="600"/>
              </a:spcAft>
              <a:buFont typeface="Wingdings" panose="05000000000000000000" pitchFamily="2" charset="2"/>
              <a:buChar char="§"/>
            </a:pPr>
            <a:endParaRPr lang="en-US" altLang="en-US" sz="3100" dirty="0">
              <a:solidFill>
                <a:schemeClr val="bg1"/>
              </a:solidFill>
            </a:endParaRPr>
          </a:p>
        </p:txBody>
      </p:sp>
    </p:spTree>
    <p:extLst>
      <p:ext uri="{BB962C8B-B14F-4D97-AF65-F5344CB8AC3E}">
        <p14:creationId xmlns:p14="http://schemas.microsoft.com/office/powerpoint/2010/main" val="3927097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400" dirty="0">
                <a:solidFill>
                  <a:schemeClr val="bg1"/>
                </a:solidFill>
              </a:rPr>
              <a:t>1 Co.4:16-17;  11:1</a:t>
            </a:r>
            <a:endParaRPr lang="en-US" altLang="en-US" sz="3400" dirty="0">
              <a:solidFill>
                <a:srgbClr val="FFFFCC"/>
              </a:solidFill>
            </a:endParaRPr>
          </a:p>
        </p:txBody>
      </p:sp>
      <p:sp>
        <p:nvSpPr>
          <p:cNvPr id="3075" name="Rectangle 3"/>
          <p:cNvSpPr>
            <a:spLocks noGrp="1" noChangeArrowheads="1"/>
          </p:cNvSpPr>
          <p:nvPr>
            <p:ph type="body" idx="1"/>
          </p:nvPr>
        </p:nvSpPr>
        <p:spPr>
          <a:xfrm>
            <a:off x="371573" y="762000"/>
            <a:ext cx="8418944" cy="5638800"/>
          </a:xfrm>
        </p:spPr>
        <p:txBody>
          <a:bodyPr/>
          <a:lstStyle/>
          <a:p>
            <a:pPr marL="0" indent="0" algn="ctr">
              <a:spcAft>
                <a:spcPts val="0"/>
              </a:spcAft>
              <a:buNone/>
            </a:pPr>
            <a:r>
              <a:rPr lang="en-US" altLang="en-US" sz="3100" dirty="0">
                <a:solidFill>
                  <a:srgbClr val="CCFFCC"/>
                </a:solidFill>
              </a:rPr>
              <a:t>“We can imitate Paul in his…”  </a:t>
            </a:r>
          </a:p>
          <a:p>
            <a:pPr>
              <a:spcBef>
                <a:spcPts val="600"/>
              </a:spcBef>
              <a:spcAft>
                <a:spcPts val="600"/>
              </a:spcAft>
              <a:buFont typeface="Wingdings" panose="05000000000000000000" pitchFamily="2" charset="2"/>
              <a:buChar char="§"/>
            </a:pPr>
            <a:r>
              <a:rPr lang="en-US" altLang="en-US" sz="2800" u="sng" dirty="0">
                <a:solidFill>
                  <a:srgbClr val="CCFFFF"/>
                </a:solidFill>
              </a:rPr>
              <a:t>Priorities</a:t>
            </a:r>
            <a:r>
              <a:rPr lang="en-US" altLang="en-US" sz="2800" dirty="0">
                <a:solidFill>
                  <a:srgbClr val="CCFFFF"/>
                </a:solidFill>
              </a:rPr>
              <a:t>.   </a:t>
            </a:r>
            <a:r>
              <a:rPr lang="en-US" altLang="en-US" sz="2800" dirty="0">
                <a:solidFill>
                  <a:schemeClr val="bg1"/>
                </a:solidFill>
              </a:rPr>
              <a:t>Ac.17:17.   Ac.18:1-11</a:t>
            </a:r>
          </a:p>
          <a:p>
            <a:pPr>
              <a:spcAft>
                <a:spcPts val="600"/>
              </a:spcAft>
              <a:buFont typeface="Wingdings" panose="05000000000000000000" pitchFamily="2" charset="2"/>
              <a:buChar char="§"/>
            </a:pPr>
            <a:r>
              <a:rPr lang="en-US" altLang="en-US" sz="3100" u="sng" dirty="0">
                <a:solidFill>
                  <a:srgbClr val="CCFFFF"/>
                </a:solidFill>
              </a:rPr>
              <a:t>Perseverance</a:t>
            </a:r>
            <a:r>
              <a:rPr lang="en-US" altLang="en-US" sz="3100" dirty="0">
                <a:solidFill>
                  <a:srgbClr val="CCFFFF"/>
                </a:solidFill>
              </a:rPr>
              <a:t>.   </a:t>
            </a:r>
            <a:r>
              <a:rPr lang="en-US" altLang="en-US" sz="3100" dirty="0">
                <a:solidFill>
                  <a:schemeClr val="bg1"/>
                </a:solidFill>
              </a:rPr>
              <a:t>Ac.18:12-17  </a:t>
            </a:r>
          </a:p>
          <a:p>
            <a:pPr lvl="1">
              <a:spcAft>
                <a:spcPts val="600"/>
              </a:spcAft>
              <a:buFont typeface="Wingdings" panose="05000000000000000000" pitchFamily="2" charset="2"/>
              <a:buChar char="§"/>
            </a:pPr>
            <a:r>
              <a:rPr lang="en-US" altLang="en-US" sz="3100" dirty="0">
                <a:solidFill>
                  <a:schemeClr val="bg1"/>
                </a:solidFill>
              </a:rPr>
              <a:t>1 Th.1</a:t>
            </a:r>
            <a:r>
              <a:rPr lang="en-US" altLang="en-US" sz="3100" baseline="30000" dirty="0">
                <a:solidFill>
                  <a:srgbClr val="CCFFFF"/>
                </a:solidFill>
              </a:rPr>
              <a:t>6</a:t>
            </a:r>
            <a:r>
              <a:rPr lang="en-US" altLang="en-US" sz="3100" dirty="0">
                <a:solidFill>
                  <a:schemeClr val="bg1"/>
                </a:solidFill>
              </a:rPr>
              <a:t>  </a:t>
            </a:r>
            <a:r>
              <a:rPr lang="en-US" altLang="en-US" sz="3100" dirty="0">
                <a:solidFill>
                  <a:srgbClr val="FFFFCC"/>
                </a:solidFill>
              </a:rPr>
              <a:t>And you became followers of us and of the Lord, having received the word in much affliction, with joy of the Holy Spirit</a:t>
            </a:r>
          </a:p>
          <a:p>
            <a:pPr lvl="1">
              <a:spcAft>
                <a:spcPts val="600"/>
              </a:spcAft>
              <a:buFont typeface="Wingdings" panose="05000000000000000000" pitchFamily="2" charset="2"/>
              <a:buChar char="§"/>
            </a:pPr>
            <a:r>
              <a:rPr lang="en-US" altLang="en-US" sz="3100" dirty="0">
                <a:solidFill>
                  <a:schemeClr val="bg1"/>
                </a:solidFill>
              </a:rPr>
              <a:t>2 Th.2</a:t>
            </a:r>
            <a:r>
              <a:rPr lang="en-US" altLang="en-US" sz="3100" baseline="30000" dirty="0">
                <a:solidFill>
                  <a:srgbClr val="CCFFFF"/>
                </a:solidFill>
              </a:rPr>
              <a:t>15</a:t>
            </a:r>
            <a:r>
              <a:rPr lang="en-US" altLang="en-US" sz="3100" dirty="0">
                <a:solidFill>
                  <a:schemeClr val="bg1"/>
                </a:solidFill>
              </a:rPr>
              <a:t>  </a:t>
            </a:r>
            <a:r>
              <a:rPr lang="en-US" altLang="en-US" sz="3100" dirty="0">
                <a:solidFill>
                  <a:srgbClr val="FFFFCC"/>
                </a:solidFill>
              </a:rPr>
              <a:t>Therefore, brethren, stand fast and hold the traditions which you were taught, whether by word or our epistle</a:t>
            </a:r>
          </a:p>
        </p:txBody>
      </p:sp>
    </p:spTree>
    <p:extLst>
      <p:ext uri="{BB962C8B-B14F-4D97-AF65-F5344CB8AC3E}">
        <p14:creationId xmlns:p14="http://schemas.microsoft.com/office/powerpoint/2010/main" val="1524575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400" dirty="0">
                <a:solidFill>
                  <a:schemeClr val="bg1"/>
                </a:solidFill>
              </a:rPr>
              <a:t>1 Co.4:16-17;  11:1</a:t>
            </a:r>
            <a:endParaRPr lang="en-US" altLang="en-US" sz="3400" dirty="0">
              <a:solidFill>
                <a:srgbClr val="FFFFCC"/>
              </a:solidFill>
            </a:endParaRPr>
          </a:p>
        </p:txBody>
      </p:sp>
      <p:sp>
        <p:nvSpPr>
          <p:cNvPr id="3075" name="Rectangle 3"/>
          <p:cNvSpPr>
            <a:spLocks noGrp="1" noChangeArrowheads="1"/>
          </p:cNvSpPr>
          <p:nvPr>
            <p:ph type="body" idx="1"/>
          </p:nvPr>
        </p:nvSpPr>
        <p:spPr>
          <a:xfrm>
            <a:off x="371573" y="762000"/>
            <a:ext cx="8418944" cy="5791200"/>
          </a:xfrm>
        </p:spPr>
        <p:txBody>
          <a:bodyPr/>
          <a:lstStyle/>
          <a:p>
            <a:pPr marL="0" indent="0" algn="ctr">
              <a:spcAft>
                <a:spcPts val="0"/>
              </a:spcAft>
              <a:buNone/>
            </a:pPr>
            <a:r>
              <a:rPr lang="en-US" altLang="en-US" sz="3100" dirty="0">
                <a:solidFill>
                  <a:srgbClr val="CCFFCC"/>
                </a:solidFill>
              </a:rPr>
              <a:t>“We can imitate Paul in his…”  </a:t>
            </a:r>
          </a:p>
          <a:p>
            <a:pPr>
              <a:spcBef>
                <a:spcPts val="600"/>
              </a:spcBef>
              <a:spcAft>
                <a:spcPts val="600"/>
              </a:spcAft>
              <a:buFont typeface="Wingdings" panose="05000000000000000000" pitchFamily="2" charset="2"/>
              <a:buChar char="§"/>
            </a:pPr>
            <a:r>
              <a:rPr lang="en-US" altLang="en-US" sz="2800" u="sng" dirty="0">
                <a:solidFill>
                  <a:srgbClr val="CCFFFF"/>
                </a:solidFill>
              </a:rPr>
              <a:t>Priorities</a:t>
            </a:r>
            <a:r>
              <a:rPr lang="en-US" altLang="en-US" sz="2800" dirty="0">
                <a:solidFill>
                  <a:srgbClr val="CCFFFF"/>
                </a:solidFill>
              </a:rPr>
              <a:t>.   </a:t>
            </a:r>
            <a:r>
              <a:rPr lang="en-US" altLang="en-US" sz="2800" dirty="0">
                <a:solidFill>
                  <a:schemeClr val="bg1"/>
                </a:solidFill>
              </a:rPr>
              <a:t>Ac.17:17.   Ac.18:1-11</a:t>
            </a:r>
          </a:p>
          <a:p>
            <a:pPr>
              <a:spcBef>
                <a:spcPts val="600"/>
              </a:spcBef>
              <a:spcAft>
                <a:spcPts val="600"/>
              </a:spcAft>
              <a:buFont typeface="Wingdings" panose="05000000000000000000" pitchFamily="2" charset="2"/>
              <a:buChar char="§"/>
            </a:pPr>
            <a:r>
              <a:rPr lang="en-US" altLang="en-US" sz="2800" u="sng" dirty="0">
                <a:solidFill>
                  <a:srgbClr val="CCFFFF"/>
                </a:solidFill>
              </a:rPr>
              <a:t>Perseverance</a:t>
            </a:r>
            <a:r>
              <a:rPr lang="en-US" altLang="en-US" sz="2800" dirty="0">
                <a:solidFill>
                  <a:srgbClr val="CCFFFF"/>
                </a:solidFill>
              </a:rPr>
              <a:t>.   </a:t>
            </a:r>
            <a:r>
              <a:rPr lang="en-US" altLang="en-US" sz="2800" dirty="0">
                <a:solidFill>
                  <a:schemeClr val="bg1"/>
                </a:solidFill>
              </a:rPr>
              <a:t>Ac.18:12-17  </a:t>
            </a:r>
          </a:p>
          <a:p>
            <a:pPr>
              <a:spcAft>
                <a:spcPts val="0"/>
              </a:spcAft>
              <a:buFont typeface="Wingdings" panose="05000000000000000000" pitchFamily="2" charset="2"/>
              <a:buChar char="§"/>
            </a:pPr>
            <a:r>
              <a:rPr lang="en-US" altLang="en-US" sz="3100" u="sng" dirty="0">
                <a:solidFill>
                  <a:srgbClr val="CCFFFF"/>
                </a:solidFill>
              </a:rPr>
              <a:t>Passion to the end</a:t>
            </a:r>
            <a:r>
              <a:rPr lang="en-US" altLang="en-US" sz="3100" dirty="0">
                <a:solidFill>
                  <a:srgbClr val="CCFFFF"/>
                </a:solidFill>
              </a:rPr>
              <a:t>. </a:t>
            </a:r>
          </a:p>
          <a:p>
            <a:pPr lvl="1">
              <a:spcAft>
                <a:spcPts val="0"/>
              </a:spcAft>
              <a:buFont typeface="Wingdings" panose="05000000000000000000" pitchFamily="2" charset="2"/>
              <a:buChar char="§"/>
            </a:pPr>
            <a:r>
              <a:rPr lang="en-US" altLang="en-US" sz="3100" dirty="0">
                <a:solidFill>
                  <a:schemeClr val="bg1"/>
                </a:solidFill>
              </a:rPr>
              <a:t>Ac.20:24 </a:t>
            </a:r>
          </a:p>
          <a:p>
            <a:pPr lvl="1">
              <a:spcAft>
                <a:spcPts val="0"/>
              </a:spcAft>
              <a:buFont typeface="Wingdings" panose="05000000000000000000" pitchFamily="2" charset="2"/>
              <a:buChar char="§"/>
            </a:pPr>
            <a:r>
              <a:rPr lang="en-US" altLang="en-US" sz="3100" dirty="0">
                <a:solidFill>
                  <a:schemeClr val="bg1"/>
                </a:solidFill>
              </a:rPr>
              <a:t>2 Tim.4</a:t>
            </a:r>
            <a:r>
              <a:rPr lang="en-US" altLang="en-US" sz="3100" baseline="30000" dirty="0">
                <a:solidFill>
                  <a:srgbClr val="FFFF00"/>
                </a:solidFill>
              </a:rPr>
              <a:t>6</a:t>
            </a:r>
            <a:r>
              <a:rPr lang="en-US" altLang="en-US" sz="3100" dirty="0">
                <a:solidFill>
                  <a:schemeClr val="bg1"/>
                </a:solidFill>
              </a:rPr>
              <a:t>  </a:t>
            </a:r>
            <a:r>
              <a:rPr lang="en-US" altLang="en-US" sz="3000" dirty="0">
                <a:solidFill>
                  <a:schemeClr val="bg1"/>
                </a:solidFill>
              </a:rPr>
              <a:t>For I am already being poured out as a drink offering, and the time of my departure is at hand.  </a:t>
            </a:r>
            <a:r>
              <a:rPr lang="en-US" altLang="en-US" sz="3100" baseline="30000" dirty="0">
                <a:solidFill>
                  <a:srgbClr val="FFFF00"/>
                </a:solidFill>
              </a:rPr>
              <a:t>7</a:t>
            </a:r>
            <a:r>
              <a:rPr lang="en-US" altLang="en-US" sz="3100" dirty="0">
                <a:solidFill>
                  <a:schemeClr val="bg1"/>
                </a:solidFill>
              </a:rPr>
              <a:t> </a:t>
            </a:r>
            <a:r>
              <a:rPr lang="en-US" altLang="en-US" sz="3000" dirty="0">
                <a:solidFill>
                  <a:schemeClr val="bg1"/>
                </a:solidFill>
              </a:rPr>
              <a:t>I have fought the good fight, I have finished the race, I have kept the faith…</a:t>
            </a:r>
          </a:p>
          <a:p>
            <a:pPr lvl="1">
              <a:spcAft>
                <a:spcPts val="600"/>
              </a:spcAft>
              <a:buFont typeface="Wingdings" panose="05000000000000000000" pitchFamily="2" charset="2"/>
              <a:buChar char="§"/>
            </a:pPr>
            <a:r>
              <a:rPr lang="en-US" altLang="en-US" sz="3100" dirty="0">
                <a:solidFill>
                  <a:schemeClr val="bg1"/>
                </a:solidFill>
              </a:rPr>
              <a:t>Lk.14</a:t>
            </a:r>
          </a:p>
        </p:txBody>
      </p:sp>
    </p:spTree>
    <p:extLst>
      <p:ext uri="{BB962C8B-B14F-4D97-AF65-F5344CB8AC3E}">
        <p14:creationId xmlns:p14="http://schemas.microsoft.com/office/powerpoint/2010/main" val="366213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6100</TotalTime>
  <Words>1010</Words>
  <Application>Microsoft Office PowerPoint</Application>
  <PresentationFormat>On-screen Show (4:3)</PresentationFormat>
  <Paragraphs>116</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Tahoma</vt:lpstr>
      <vt:lpstr>Verdana</vt:lpstr>
      <vt:lpstr>Wingdings</vt:lpstr>
      <vt:lpstr>3_Default Design</vt:lpstr>
      <vt:lpstr>PowerPoint Presentation</vt:lpstr>
      <vt:lpstr>Imitators</vt:lpstr>
      <vt:lpstr>Imitator</vt:lpstr>
      <vt:lpstr>Related words</vt:lpstr>
      <vt:lpstr>PowerPoint Presentation</vt:lpstr>
      <vt:lpstr>1 Co.4:16-17;  11:1</vt:lpstr>
      <vt:lpstr>1 Co.4:16-17;  11:1</vt:lpstr>
      <vt:lpstr>1 Co.4:16-17;  11:1</vt:lpstr>
      <vt:lpstr>1 Co.4:16-17;  11:1</vt:lpstr>
      <vt:lpstr>1 Co.4:16-17;  11:1</vt:lpstr>
      <vt:lpstr>1 Co.4:16-17;  11:1</vt:lpstr>
      <vt:lpstr>PowerPoint Presentation</vt:lpstr>
      <vt:lpstr>Ep.5:1 – “Therefore” → Ep.4 </vt:lpstr>
      <vt:lpstr>Ep.5:1, 22, Old man (behavior to put off)</vt:lpstr>
      <vt:lpstr>Ep.4:32 – New man (behavior to put on)</vt:lpstr>
      <vt:lpstr>PowerPoint Presentation</vt:lpstr>
      <vt:lpstr>We learn by watching</vt:lpstr>
      <vt:lpstr>We have a choice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Corrupt World by Rick Duggin</dc:title>
  <dc:creator>System Administrator</dc:creator>
  <cp:lastModifiedBy>Ty Johnson</cp:lastModifiedBy>
  <cp:revision>102</cp:revision>
  <dcterms:created xsi:type="dcterms:W3CDTF">2008-01-16T19:15:47Z</dcterms:created>
  <dcterms:modified xsi:type="dcterms:W3CDTF">2022-04-11T17:58:49Z</dcterms:modified>
</cp:coreProperties>
</file>