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620" r:id="rId3"/>
    <p:sldId id="621" r:id="rId4"/>
    <p:sldId id="366" r:id="rId5"/>
    <p:sldId id="596" r:id="rId6"/>
    <p:sldId id="622" r:id="rId7"/>
    <p:sldId id="606" r:id="rId8"/>
    <p:sldId id="623" r:id="rId9"/>
    <p:sldId id="624" r:id="rId10"/>
    <p:sldId id="625" r:id="rId11"/>
    <p:sldId id="626" r:id="rId12"/>
    <p:sldId id="627" r:id="rId13"/>
    <p:sldId id="607" r:id="rId14"/>
    <p:sldId id="628" r:id="rId15"/>
    <p:sldId id="629" r:id="rId16"/>
    <p:sldId id="608" r:id="rId17"/>
    <p:sldId id="63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99FF33"/>
    <a:srgbClr val="FF9933"/>
    <a:srgbClr val="FFFF99"/>
    <a:srgbClr val="FFFF00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70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95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58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470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2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51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30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95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666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757384"/>
            <a:ext cx="5352893" cy="1459345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dirty="0">
                <a:solidFill>
                  <a:srgbClr val="FFFF00"/>
                </a:solidFill>
              </a:rPr>
              <a:t>“They bound Jesus”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(Mk.15:1)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After birth, we grow…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1 Tim.4:15, </a:t>
            </a:r>
            <a:r>
              <a:rPr lang="en-US" sz="3000" dirty="0">
                <a:solidFill>
                  <a:srgbClr val="FFFFCC"/>
                </a:solidFill>
              </a:rPr>
              <a:t>Meditate on these things; give yourself entirely to them, that your </a:t>
            </a:r>
            <a:r>
              <a:rPr lang="en-US" sz="3000" u="sng" dirty="0">
                <a:solidFill>
                  <a:schemeClr val="bg1"/>
                </a:solidFill>
              </a:rPr>
              <a:t>progress</a:t>
            </a:r>
            <a:r>
              <a:rPr lang="en-US" sz="3000" dirty="0">
                <a:solidFill>
                  <a:srgbClr val="FFFFCC"/>
                </a:solidFill>
              </a:rPr>
              <a:t> may be evident to all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Hb.6:1, </a:t>
            </a:r>
            <a:r>
              <a:rPr lang="en-US" sz="3000" dirty="0">
                <a:solidFill>
                  <a:srgbClr val="FFFFCC"/>
                </a:solidFill>
              </a:rPr>
              <a:t>Therefore, leaving the discussion of the elementary principles of Christ, let us </a:t>
            </a:r>
            <a:r>
              <a:rPr lang="en-US" sz="3000" u="sng" dirty="0">
                <a:solidFill>
                  <a:schemeClr val="bg1"/>
                </a:solidFill>
              </a:rPr>
              <a:t>go on to perfection</a:t>
            </a:r>
            <a:r>
              <a:rPr lang="en-US" sz="3000" dirty="0">
                <a:solidFill>
                  <a:srgbClr val="FFFFCC"/>
                </a:solidFill>
              </a:rPr>
              <a:t>, not laying again the </a:t>
            </a:r>
            <a:r>
              <a:rPr lang="en-US" sz="3000" dirty="0" err="1">
                <a:solidFill>
                  <a:srgbClr val="FFFFCC"/>
                </a:solidFill>
              </a:rPr>
              <a:t>founda-tion</a:t>
            </a:r>
            <a:r>
              <a:rPr lang="en-US" sz="3000" dirty="0">
                <a:solidFill>
                  <a:srgbClr val="FFFFCC"/>
                </a:solidFill>
              </a:rPr>
              <a:t> of repentance from dead works and of faith toward God</a:t>
            </a:r>
          </a:p>
          <a:p>
            <a:pPr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Neglect is dangerous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Gal.4:19, </a:t>
            </a:r>
            <a:r>
              <a:rPr lang="en-US" sz="3000" dirty="0">
                <a:solidFill>
                  <a:srgbClr val="FFFFCC"/>
                </a:solidFill>
              </a:rPr>
              <a:t>My little children, for whom I labor in birth again until Christ is formed in you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Galatians started well . . .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Turned away from zealous pursuit of Christ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Paul: Lord’s instrument to save them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He can warn, plead…</a:t>
            </a:r>
          </a:p>
          <a:p>
            <a:pPr lvl="2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Gal.4:11,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am afraid for you, lest I have labored for you in vain</a:t>
            </a:r>
            <a:endParaRPr lang="en-US" sz="31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019" y="716554"/>
            <a:ext cx="5490814" cy="556065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rejecting the gospel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34A0CA-701B-4125-8919-F858B6720AA1}"/>
              </a:ext>
            </a:extLst>
          </p:cNvPr>
          <p:cNvSpPr txBox="1">
            <a:spLocks/>
          </p:cNvSpPr>
          <p:nvPr/>
        </p:nvSpPr>
        <p:spPr bwMode="auto">
          <a:xfrm>
            <a:off x="919430" y="2235840"/>
            <a:ext cx="7308274" cy="137464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disregarding prayer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B0F6D8-11DF-43F7-987D-65D909375485}"/>
              </a:ext>
            </a:extLst>
          </p:cNvPr>
          <p:cNvSpPr txBox="1">
            <a:spLocks/>
          </p:cNvSpPr>
          <p:nvPr/>
        </p:nvSpPr>
        <p:spPr bwMode="auto">
          <a:xfrm>
            <a:off x="1828160" y="1462845"/>
            <a:ext cx="5490814" cy="5560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neglecting the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82792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Hb.7:25-26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Jesus, High Priest, lives to intercede for us.   </a:t>
            </a:r>
          </a:p>
          <a:p>
            <a:r>
              <a:rPr lang="en-US" sz="3100" dirty="0">
                <a:solidFill>
                  <a:srgbClr val="FFFFCC"/>
                </a:solidFill>
              </a:rPr>
              <a:t>How many go for hours (or days) without praying? 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bg1"/>
                </a:solidFill>
              </a:rPr>
              <a:t>James 1:5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rgbClr val="CCFFFF"/>
                </a:solidFill>
              </a:rPr>
              <a:t>God has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   1. </a:t>
            </a:r>
            <a:r>
              <a:rPr lang="en-US" sz="3100" dirty="0">
                <a:solidFill>
                  <a:srgbClr val="CCFFFF"/>
                </a:solidFill>
              </a:rPr>
              <a:t>Wisdom to know our need.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0000"/>
                </a:solidFill>
              </a:rPr>
              <a:t>   2. </a:t>
            </a:r>
            <a:r>
              <a:rPr lang="en-US" sz="3100" dirty="0">
                <a:solidFill>
                  <a:srgbClr val="CCFFFF"/>
                </a:solidFill>
              </a:rPr>
              <a:t>Power to change things.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3. </a:t>
            </a:r>
            <a:r>
              <a:rPr lang="en-US" sz="3100" dirty="0">
                <a:solidFill>
                  <a:srgbClr val="CCFFFF"/>
                </a:solidFill>
              </a:rPr>
              <a:t>Care to get involved.</a:t>
            </a:r>
          </a:p>
        </p:txBody>
      </p:sp>
    </p:spTree>
    <p:extLst>
      <p:ext uri="{BB962C8B-B14F-4D97-AF65-F5344CB8AC3E}">
        <p14:creationId xmlns:p14="http://schemas.microsoft.com/office/powerpoint/2010/main" val="35349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God waits to hear our prayers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r>
              <a:rPr lang="en-US" sz="3100" dirty="0">
                <a:solidFill>
                  <a:srgbClr val="FFFFCC"/>
                </a:solidFill>
              </a:rPr>
              <a:t>Some tie His hands by ignoring prayer until everything else fails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James 1:6-7, lack of faith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James 4:2-3, worldliness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Worldly seek wrong things through </a:t>
            </a:r>
          </a:p>
          <a:p>
            <a:pPr marL="1371600" lvl="3" indent="0">
              <a:buNone/>
            </a:pPr>
            <a:r>
              <a:rPr lang="en-US" sz="2700" dirty="0">
                <a:solidFill>
                  <a:schemeClr val="bg1"/>
                </a:solidFill>
              </a:rPr>
              <a:t>. . . </a:t>
            </a:r>
            <a:r>
              <a:rPr lang="en-US" sz="3100" dirty="0">
                <a:solidFill>
                  <a:schemeClr val="bg1"/>
                </a:solidFill>
              </a:rPr>
              <a:t>Selfish, worldly prayers</a:t>
            </a:r>
          </a:p>
          <a:p>
            <a:pPr marL="1371600" lvl="3" indent="0">
              <a:buNone/>
            </a:pPr>
            <a:r>
              <a:rPr lang="en-US" sz="3100" dirty="0">
                <a:solidFill>
                  <a:schemeClr val="bg1"/>
                </a:solidFill>
              </a:rPr>
              <a:t>. . . no praying at all  </a:t>
            </a:r>
            <a:endParaRPr 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152C1F-23BF-434A-BB9B-2C0C700F9B7F}"/>
              </a:ext>
            </a:extLst>
          </p:cNvPr>
          <p:cNvSpPr/>
          <p:nvPr/>
        </p:nvSpPr>
        <p:spPr>
          <a:xfrm>
            <a:off x="537328" y="4967926"/>
            <a:ext cx="8069344" cy="1168923"/>
          </a:xfrm>
          <a:prstGeom prst="rect">
            <a:avLst/>
          </a:prstGeom>
          <a:solidFill>
            <a:schemeClr val="tx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James’ audience theoretically came to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God but retained a self-sufficient attitude </a:t>
            </a:r>
          </a:p>
        </p:txBody>
      </p:sp>
    </p:spTree>
    <p:extLst>
      <p:ext uri="{BB962C8B-B14F-4D97-AF65-F5344CB8AC3E}">
        <p14:creationId xmlns:p14="http://schemas.microsoft.com/office/powerpoint/2010/main" val="3474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019" y="716554"/>
            <a:ext cx="5490814" cy="556065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rejecting the gospel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34A0CA-701B-4125-8919-F858B6720AA1}"/>
              </a:ext>
            </a:extLst>
          </p:cNvPr>
          <p:cNvSpPr txBox="1">
            <a:spLocks/>
          </p:cNvSpPr>
          <p:nvPr/>
        </p:nvSpPr>
        <p:spPr bwMode="auto">
          <a:xfrm>
            <a:off x="917863" y="3008837"/>
            <a:ext cx="7308274" cy="137464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refusing to do our part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 the work of the church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B0F6D8-11DF-43F7-987D-65D909375485}"/>
              </a:ext>
            </a:extLst>
          </p:cNvPr>
          <p:cNvSpPr txBox="1">
            <a:spLocks/>
          </p:cNvSpPr>
          <p:nvPr/>
        </p:nvSpPr>
        <p:spPr bwMode="auto">
          <a:xfrm>
            <a:off x="1828160" y="1462845"/>
            <a:ext cx="5490814" cy="5560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neglecting the transformation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9117FE-71ED-4384-A3DA-3BF32D33F078}"/>
              </a:ext>
            </a:extLst>
          </p:cNvPr>
          <p:cNvSpPr txBox="1">
            <a:spLocks/>
          </p:cNvSpPr>
          <p:nvPr/>
        </p:nvSpPr>
        <p:spPr bwMode="auto">
          <a:xfrm>
            <a:off x="1829728" y="2227987"/>
            <a:ext cx="5490814" cy="5560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disregarding prayer</a:t>
            </a:r>
          </a:p>
        </p:txBody>
      </p:sp>
    </p:spTree>
    <p:extLst>
      <p:ext uri="{BB962C8B-B14F-4D97-AF65-F5344CB8AC3E}">
        <p14:creationId xmlns:p14="http://schemas.microsoft.com/office/powerpoint/2010/main" val="276794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Hebrews 13:20-21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8668"/>
            <a:ext cx="8229600" cy="5382704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Goal of this epistle: exhortation (22)</a:t>
            </a:r>
          </a:p>
          <a:p>
            <a:pPr lvl="1"/>
            <a:r>
              <a:rPr lang="en-US" sz="3100" dirty="0">
                <a:solidFill>
                  <a:srgbClr val="CCFFFF"/>
                </a:solidFill>
              </a:rPr>
              <a:t>To stir them up to love and good works </a:t>
            </a:r>
            <a:r>
              <a:rPr lang="en-US" sz="3100" dirty="0">
                <a:solidFill>
                  <a:schemeClr val="bg1"/>
                </a:solidFill>
              </a:rPr>
              <a:t>(10:24) </a:t>
            </a:r>
          </a:p>
          <a:p>
            <a:pPr lvl="1"/>
            <a:r>
              <a:rPr lang="en-US" sz="3100" dirty="0">
                <a:solidFill>
                  <a:srgbClr val="CCFFFF"/>
                </a:solidFill>
              </a:rPr>
              <a:t>God will not forget their good works </a:t>
            </a:r>
            <a:r>
              <a:rPr lang="en-US" sz="3100" dirty="0">
                <a:solidFill>
                  <a:schemeClr val="bg1"/>
                </a:solidFill>
              </a:rPr>
              <a:t>(6:10)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12BA61-7F7D-4264-821F-64EF627B6661}"/>
              </a:ext>
            </a:extLst>
          </p:cNvPr>
          <p:cNvSpPr/>
          <p:nvPr/>
        </p:nvSpPr>
        <p:spPr>
          <a:xfrm>
            <a:off x="1112366" y="3893270"/>
            <a:ext cx="6919275" cy="1489435"/>
          </a:xfrm>
          <a:prstGeom prst="rect">
            <a:avLst/>
          </a:prstGeom>
          <a:solidFill>
            <a:schemeClr val="tx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When we fail to do our </a:t>
            </a:r>
            <a:r>
              <a:rPr lang="en-US" sz="3100">
                <a:solidFill>
                  <a:srgbClr val="CCFFCC"/>
                </a:solidFill>
              </a:rPr>
              <a:t>part,</a:t>
            </a:r>
            <a:br>
              <a:rPr lang="en-US" sz="3100">
                <a:solidFill>
                  <a:srgbClr val="CCFFCC"/>
                </a:solidFill>
              </a:rPr>
            </a:br>
            <a:r>
              <a:rPr lang="en-US" sz="3100">
                <a:solidFill>
                  <a:srgbClr val="CCFFCC"/>
                </a:solidFill>
              </a:rPr>
              <a:t>the </a:t>
            </a:r>
            <a:r>
              <a:rPr lang="en-US" sz="3100" dirty="0">
                <a:solidFill>
                  <a:srgbClr val="CCFFCC"/>
                </a:solidFill>
              </a:rPr>
              <a:t>Lord cannot work through us –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we tie His hands</a:t>
            </a:r>
          </a:p>
        </p:txBody>
      </p:sp>
    </p:spTree>
    <p:extLst>
      <p:ext uri="{BB962C8B-B14F-4D97-AF65-F5344CB8AC3E}">
        <p14:creationId xmlns:p14="http://schemas.microsoft.com/office/powerpoint/2010/main" val="262844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Rev.3:15-17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8668"/>
            <a:ext cx="8229600" cy="53827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Individuals must do the work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We will be judged as individuals</a:t>
            </a:r>
          </a:p>
          <a:p>
            <a:r>
              <a:rPr lang="en-US" sz="3100" dirty="0">
                <a:solidFill>
                  <a:schemeClr val="bg1"/>
                </a:solidFill>
              </a:rPr>
              <a:t>Day of Judgment…</a:t>
            </a:r>
          </a:p>
        </p:txBody>
      </p:sp>
    </p:spTree>
    <p:extLst>
      <p:ext uri="{BB962C8B-B14F-4D97-AF65-F5344CB8AC3E}">
        <p14:creationId xmlns:p14="http://schemas.microsoft.com/office/powerpoint/2010/main" val="13639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402E-6440-4760-8EE4-23157C129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413"/>
            <a:ext cx="8229600" cy="537330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Idioms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9302-25E7-4A0A-B616-7A34C4D54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8" y="650451"/>
            <a:ext cx="8422849" cy="5778630"/>
          </a:xfrm>
        </p:spPr>
        <p:txBody>
          <a:bodyPr/>
          <a:lstStyle/>
          <a:p>
            <a:r>
              <a:rPr lang="en-US" sz="3100" dirty="0">
                <a:solidFill>
                  <a:srgbClr val="CCFFCC"/>
                </a:solidFill>
              </a:rPr>
              <a:t>A peculiar way of saying something that can’t be understood from the meaning of its separate words.    </a:t>
            </a:r>
            <a:r>
              <a:rPr lang="en-US" sz="3100" dirty="0">
                <a:solidFill>
                  <a:schemeClr val="bg1"/>
                </a:solidFill>
              </a:rPr>
              <a:t>E.g. –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Hand over fist:</a:t>
            </a:r>
            <a:r>
              <a:rPr lang="en-US" sz="3100" dirty="0">
                <a:solidFill>
                  <a:schemeClr val="bg1"/>
                </a:solidFill>
              </a:rPr>
              <a:t>  rapidly 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Hand-me-down:</a:t>
            </a:r>
            <a:r>
              <a:rPr lang="en-US" sz="3100" dirty="0">
                <a:solidFill>
                  <a:schemeClr val="bg1"/>
                </a:solidFill>
              </a:rPr>
              <a:t>  something received after it’s no longer needed 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Hands down:</a:t>
            </a:r>
            <a:r>
              <a:rPr lang="en-US" sz="3100" dirty="0">
                <a:solidFill>
                  <a:schemeClr val="bg1"/>
                </a:solidFill>
              </a:rPr>
              <a:t>  easy, unopposed 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Hands are tied:</a:t>
            </a:r>
            <a:r>
              <a:rPr lang="en-US" sz="3100" dirty="0">
                <a:solidFill>
                  <a:schemeClr val="bg1"/>
                </a:solidFill>
              </a:rPr>
              <a:t>  unable to help (out of our hands)    </a:t>
            </a:r>
          </a:p>
          <a:p>
            <a:pPr lvl="1"/>
            <a:r>
              <a:rPr lang="en-US" sz="3100" dirty="0">
                <a:solidFill>
                  <a:srgbClr val="FFFFCC"/>
                </a:solidFill>
              </a:rPr>
              <a:t>Hand over:</a:t>
            </a:r>
            <a:r>
              <a:rPr lang="en-US" sz="3100" dirty="0">
                <a:solidFill>
                  <a:schemeClr val="bg1"/>
                </a:solidFill>
              </a:rPr>
              <a:t> deliver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402E-6440-4760-8EE4-23157C129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413"/>
            <a:ext cx="8229600" cy="80128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Bible never uses, “my hands are tied”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9302-25E7-4A0A-B616-7A34C4D54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8" y="876693"/>
            <a:ext cx="8422849" cy="5514680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It conveys same thought – Mk.15:1, “they bound Jesus”</a:t>
            </a:r>
          </a:p>
          <a:p>
            <a:r>
              <a:rPr lang="en-US" sz="3100" dirty="0">
                <a:solidFill>
                  <a:schemeClr val="bg1"/>
                </a:solidFill>
              </a:rPr>
              <a:t>These words fill us with . . .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sz="3100" dirty="0">
                <a:solidFill>
                  <a:srgbClr val="FFFF99"/>
                </a:solidFill>
              </a:rPr>
              <a:t>Righteous indignation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100" dirty="0">
                <a:solidFill>
                  <a:srgbClr val="FFFF99"/>
                </a:solidFill>
              </a:rPr>
              <a:t>Gratitude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3. </a:t>
            </a:r>
            <a:r>
              <a:rPr lang="en-US" sz="3100" dirty="0">
                <a:solidFill>
                  <a:srgbClr val="FFFF99"/>
                </a:solidFill>
              </a:rPr>
              <a:t>Sadness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FFFF"/>
                </a:solidFill>
              </a:rPr>
              <a:t>4. </a:t>
            </a:r>
            <a:r>
              <a:rPr lang="en-US" sz="3100" dirty="0">
                <a:solidFill>
                  <a:srgbClr val="FFFF99"/>
                </a:solidFill>
              </a:rPr>
              <a:t>Frustration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63F509-872C-4366-AF3A-6DCDB58F3669}"/>
              </a:ext>
            </a:extLst>
          </p:cNvPr>
          <p:cNvSpPr/>
          <p:nvPr/>
        </p:nvSpPr>
        <p:spPr>
          <a:xfrm>
            <a:off x="1595935" y="5062194"/>
            <a:ext cx="5952132" cy="1234911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People still tie His hands,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prevent His work.   How?</a:t>
            </a:r>
          </a:p>
        </p:txBody>
      </p:sp>
    </p:spTree>
    <p:extLst>
      <p:ext uri="{BB962C8B-B14F-4D97-AF65-F5344CB8AC3E}">
        <p14:creationId xmlns:p14="http://schemas.microsoft.com/office/powerpoint/2010/main" val="311305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289" y="716554"/>
            <a:ext cx="7308274" cy="1374648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rejecting the gospel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61202"/>
          </a:xfrm>
        </p:spPr>
        <p:txBody>
          <a:bodyPr/>
          <a:lstStyle/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Lk.13:34, </a:t>
            </a:r>
            <a:r>
              <a:rPr lang="en-US" altLang="en-US" sz="3100" dirty="0">
                <a:solidFill>
                  <a:srgbClr val="CCFFFF"/>
                </a:solidFill>
              </a:rPr>
              <a:t>the </a:t>
            </a:r>
            <a:r>
              <a:rPr lang="en-US" altLang="en-US" sz="3100" u="sng" dirty="0">
                <a:solidFill>
                  <a:srgbClr val="CCFFFF"/>
                </a:solidFill>
              </a:rPr>
              <a:t>contrast</a:t>
            </a:r>
            <a:r>
              <a:rPr lang="en-US" altLang="en-US" sz="3100" dirty="0">
                <a:solidFill>
                  <a:srgbClr val="CCFFFF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i="1" dirty="0">
                <a:solidFill>
                  <a:schemeClr val="bg1"/>
                </a:solidFill>
              </a:rPr>
              <a:t>I wanted…but you…</a:t>
            </a:r>
          </a:p>
          <a:p>
            <a:pPr marL="627063" lvl="1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FFC000"/>
                </a:solidFill>
              </a:rPr>
              <a:t>Many simply do not want to obey </a:t>
            </a:r>
            <a:endParaRPr lang="en-US" altLang="en-US" sz="3100" dirty="0">
              <a:solidFill>
                <a:srgbClr val="FFC000"/>
              </a:solidFill>
            </a:endParaRP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Lk.9:23-24, </a:t>
            </a:r>
            <a:r>
              <a:rPr lang="en-US" altLang="en-US" sz="3100" dirty="0">
                <a:solidFill>
                  <a:srgbClr val="CCFFFF"/>
                </a:solidFill>
              </a:rPr>
              <a:t>the </a:t>
            </a:r>
            <a:r>
              <a:rPr lang="en-US" altLang="en-US" sz="3100" u="sng" dirty="0">
                <a:solidFill>
                  <a:srgbClr val="CCFFFF"/>
                </a:solidFill>
              </a:rPr>
              <a:t>cost</a:t>
            </a:r>
          </a:p>
          <a:p>
            <a:pPr marL="627063" lvl="1" indent="-227013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Decision</a:t>
            </a:r>
          </a:p>
          <a:p>
            <a:pPr marL="627063" lvl="1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Denial</a:t>
            </a:r>
          </a:p>
          <a:p>
            <a:pPr marL="627063" lvl="1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Death</a:t>
            </a:r>
          </a:p>
          <a:p>
            <a:pPr marL="627063" lvl="1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Durability</a:t>
            </a:r>
          </a:p>
          <a:p>
            <a:pPr marL="627063" lvl="1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Direction </a:t>
            </a:r>
          </a:p>
          <a:p>
            <a:pPr marL="227013" indent="-2270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Lk.13:31, </a:t>
            </a:r>
            <a:r>
              <a:rPr lang="en-US" altLang="en-US" sz="3100" dirty="0">
                <a:solidFill>
                  <a:srgbClr val="CCFFFF"/>
                </a:solidFill>
              </a:rPr>
              <a:t>the </a:t>
            </a:r>
            <a:r>
              <a:rPr lang="en-US" altLang="en-US" sz="3100" u="sng" dirty="0">
                <a:solidFill>
                  <a:srgbClr val="CCFFFF"/>
                </a:solidFill>
              </a:rPr>
              <a:t>condemnation</a:t>
            </a:r>
          </a:p>
          <a:p>
            <a:pPr marL="227013" indent="-2270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Lk.16:…26, </a:t>
            </a:r>
            <a:r>
              <a:rPr lang="en-US" altLang="en-US" sz="3100" dirty="0">
                <a:solidFill>
                  <a:srgbClr val="CCFFFF"/>
                </a:solidFill>
              </a:rPr>
              <a:t>the </a:t>
            </a:r>
            <a:r>
              <a:rPr lang="en-US" altLang="en-US" sz="3100" u="sng" dirty="0">
                <a:solidFill>
                  <a:srgbClr val="CCFFFF"/>
                </a:solidFill>
              </a:rPr>
              <a:t>change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(of heart)</a:t>
            </a:r>
          </a:p>
          <a:p>
            <a:pPr marL="627063" lvl="1" indent="-227013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8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019" y="716554"/>
            <a:ext cx="5490814" cy="556065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rejecting the gospel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34A0CA-701B-4125-8919-F858B6720AA1}"/>
              </a:ext>
            </a:extLst>
          </p:cNvPr>
          <p:cNvSpPr txBox="1">
            <a:spLocks/>
          </p:cNvSpPr>
          <p:nvPr/>
        </p:nvSpPr>
        <p:spPr bwMode="auto">
          <a:xfrm>
            <a:off x="919430" y="1481695"/>
            <a:ext cx="7308274" cy="137464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CFFF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By neglecting our transformation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Ro.12:2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rgbClr val="FFFFCC"/>
                </a:solidFill>
              </a:rPr>
              <a:t>And do </a:t>
            </a:r>
            <a:r>
              <a:rPr lang="en-US" sz="3000" u="sng" dirty="0">
                <a:solidFill>
                  <a:schemeClr val="bg1"/>
                </a:solidFill>
              </a:rPr>
              <a:t>not</a:t>
            </a:r>
            <a:r>
              <a:rPr lang="en-US" sz="3000" dirty="0">
                <a:solidFill>
                  <a:srgbClr val="FFFFCC"/>
                </a:solidFill>
              </a:rPr>
              <a:t> be </a:t>
            </a:r>
            <a:r>
              <a:rPr lang="en-US" sz="3000" u="sng" dirty="0">
                <a:solidFill>
                  <a:schemeClr val="bg1"/>
                </a:solidFill>
              </a:rPr>
              <a:t>conformed</a:t>
            </a:r>
            <a:r>
              <a:rPr lang="en-US" sz="3000" dirty="0">
                <a:solidFill>
                  <a:srgbClr val="FFFFCC"/>
                </a:solidFill>
              </a:rPr>
              <a:t> to this world, </a:t>
            </a:r>
            <a:r>
              <a:rPr lang="en-US" sz="3000" u="sng" dirty="0">
                <a:solidFill>
                  <a:schemeClr val="bg1"/>
                </a:solidFill>
              </a:rPr>
              <a:t>but</a:t>
            </a:r>
            <a:r>
              <a:rPr lang="en-US" sz="3000" dirty="0">
                <a:solidFill>
                  <a:srgbClr val="FFFFCC"/>
                </a:solidFill>
              </a:rPr>
              <a:t> be </a:t>
            </a:r>
            <a:r>
              <a:rPr lang="en-US" sz="3000" u="sng" dirty="0">
                <a:solidFill>
                  <a:schemeClr val="bg1"/>
                </a:solidFill>
              </a:rPr>
              <a:t>transformed</a:t>
            </a:r>
            <a:r>
              <a:rPr lang="en-US" sz="3000" dirty="0">
                <a:solidFill>
                  <a:srgbClr val="FFFFCC"/>
                </a:solidFill>
              </a:rPr>
              <a:t> by the renewing of your mind, that you may prove what is that good and acceptable and perfect will of God.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CCFFFF"/>
                </a:solidFill>
              </a:rPr>
              <a:t>Not conformed –</a:t>
            </a:r>
            <a:r>
              <a:rPr lang="en-US" sz="3100" dirty="0">
                <a:solidFill>
                  <a:schemeClr val="bg1"/>
                </a:solidFill>
              </a:rPr>
              <a:t> 1 Pt.1:14, </a:t>
            </a:r>
            <a:r>
              <a:rPr lang="en-US" sz="3100" dirty="0">
                <a:solidFill>
                  <a:srgbClr val="FFFFCC"/>
                </a:solidFill>
              </a:rPr>
              <a:t>as obedient children, not conforming yourselves to the former lusts, as in your ignorance…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rgbClr val="CCFFFF"/>
                </a:solidFill>
              </a:rPr>
              <a:t>Transformed – </a:t>
            </a:r>
            <a:r>
              <a:rPr lang="en-US" sz="3100" dirty="0">
                <a:solidFill>
                  <a:schemeClr val="bg1"/>
                </a:solidFill>
              </a:rPr>
              <a:t>change the essential form or nature of something.   </a:t>
            </a:r>
            <a:r>
              <a:rPr lang="en-US" sz="3100" i="1" dirty="0">
                <a:solidFill>
                  <a:srgbClr val="CCFFFF"/>
                </a:solidFill>
              </a:rPr>
              <a:t>Metamorphosis</a:t>
            </a:r>
          </a:p>
          <a:p>
            <a:pPr lvl="2"/>
            <a:r>
              <a:rPr lang="en-US" sz="3100" dirty="0">
                <a:solidFill>
                  <a:schemeClr val="bg1"/>
                </a:solidFill>
              </a:rPr>
              <a:t>Ro.13:11-14 </a:t>
            </a:r>
          </a:p>
          <a:p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6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2 Co.3:18 (5:17)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rgbClr val="FFFFCC"/>
                </a:solidFill>
              </a:rPr>
              <a:t>But we all, with unveiled face, beholding as in a mirror the glory of the Lord, are being </a:t>
            </a:r>
            <a:r>
              <a:rPr lang="en-US" sz="3000" u="sng" dirty="0">
                <a:solidFill>
                  <a:schemeClr val="bg1"/>
                </a:solidFill>
              </a:rPr>
              <a:t>transformed</a:t>
            </a:r>
            <a:r>
              <a:rPr lang="en-US" sz="3000" dirty="0">
                <a:solidFill>
                  <a:srgbClr val="FFFFCC"/>
                </a:solidFill>
              </a:rPr>
              <a:t> into the same image from glory to glory, just as by the Spirit of the Lord </a:t>
            </a:r>
            <a:r>
              <a:rPr lang="en-US" sz="2800" dirty="0">
                <a:solidFill>
                  <a:schemeClr val="bg1"/>
                </a:solidFill>
              </a:rPr>
              <a:t>– 3:18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rgbClr val="FFFFCC"/>
                </a:solidFill>
              </a:rPr>
              <a:t>Therefore, if anyone is in Christ, he is </a:t>
            </a:r>
            <a:r>
              <a:rPr lang="en-US" sz="3000" dirty="0">
                <a:solidFill>
                  <a:schemeClr val="bg1"/>
                </a:solidFill>
              </a:rPr>
              <a:t>a new creation</a:t>
            </a:r>
            <a:r>
              <a:rPr lang="en-US" sz="3000" dirty="0">
                <a:solidFill>
                  <a:srgbClr val="FFFFCC"/>
                </a:solidFill>
              </a:rPr>
              <a:t>; old things have passed away; behold, </a:t>
            </a:r>
            <a:r>
              <a:rPr lang="en-US" sz="3000" dirty="0">
                <a:solidFill>
                  <a:schemeClr val="bg1"/>
                </a:solidFill>
              </a:rPr>
              <a:t>all things have become new </a:t>
            </a:r>
            <a:r>
              <a:rPr lang="en-US" sz="2800" dirty="0">
                <a:solidFill>
                  <a:schemeClr val="bg1"/>
                </a:solidFill>
              </a:rPr>
              <a:t>– 5:17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Most condemn national / worldly sins…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Most oppose dictators, terrorists…</a:t>
            </a:r>
          </a:p>
          <a:p>
            <a:endParaRPr lang="en-US" sz="3000" dirty="0">
              <a:solidFill>
                <a:srgbClr val="FFFFCC"/>
              </a:solidFill>
            </a:endParaRPr>
          </a:p>
          <a:p>
            <a:endParaRPr 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3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54CE4-1568-4A8A-B053-2C4E537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68815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Different words express same thought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0399A-AA5B-4778-83A8-E79D2180D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6693"/>
            <a:ext cx="8229600" cy="551467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Mt.5:45, </a:t>
            </a:r>
            <a:r>
              <a:rPr lang="en-US" sz="3000" dirty="0">
                <a:solidFill>
                  <a:srgbClr val="FFFFCC"/>
                </a:solidFill>
              </a:rPr>
              <a:t>that you may </a:t>
            </a:r>
            <a:r>
              <a:rPr lang="en-US" sz="3000" u="sng" dirty="0">
                <a:solidFill>
                  <a:schemeClr val="bg1"/>
                </a:solidFill>
              </a:rPr>
              <a:t>be</a:t>
            </a:r>
            <a:r>
              <a:rPr lang="en-US" sz="3000" dirty="0">
                <a:solidFill>
                  <a:srgbClr val="FFFFCC"/>
                </a:solidFill>
              </a:rPr>
              <a:t> sons of your Father in heaven; for He makes His sun rise on the evil and on the good, and sends rain on the just and on the unjust  </a:t>
            </a:r>
            <a:r>
              <a:rPr lang="en-US" sz="3000" dirty="0">
                <a:solidFill>
                  <a:schemeClr val="bg1"/>
                </a:solidFill>
              </a:rPr>
              <a:t>[before / after picture]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Ac.26:29, Paul…</a:t>
            </a:r>
          </a:p>
          <a:p>
            <a:r>
              <a:rPr lang="en-US" sz="3000" dirty="0">
                <a:solidFill>
                  <a:schemeClr val="bg1"/>
                </a:solidFill>
              </a:rPr>
              <a:t>1 Pt.1:3 </a:t>
            </a:r>
            <a:r>
              <a:rPr lang="en-US" sz="3000" dirty="0">
                <a:solidFill>
                  <a:srgbClr val="FFFFCC"/>
                </a:solidFill>
              </a:rPr>
              <a:t>Blessed be the God and Father of our Lord Jesus Christ, who according to His abundant mercy has </a:t>
            </a:r>
            <a:r>
              <a:rPr lang="en-US" sz="3000" u="sng" dirty="0">
                <a:solidFill>
                  <a:schemeClr val="bg1"/>
                </a:solidFill>
              </a:rPr>
              <a:t>begotten</a:t>
            </a:r>
            <a:r>
              <a:rPr lang="en-US" sz="3000" dirty="0">
                <a:solidFill>
                  <a:srgbClr val="FFFFCC"/>
                </a:solidFill>
              </a:rPr>
              <a:t> us again to a living hope through the resurrection of Jesus Christ from the dead</a:t>
            </a:r>
          </a:p>
        </p:txBody>
      </p:sp>
    </p:spTree>
    <p:extLst>
      <p:ext uri="{BB962C8B-B14F-4D97-AF65-F5344CB8AC3E}">
        <p14:creationId xmlns:p14="http://schemas.microsoft.com/office/powerpoint/2010/main" val="113485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844</Words>
  <Application>Microsoft Office PowerPoint</Application>
  <PresentationFormat>On-screen Show (4:3)</PresentationFormat>
  <Paragraphs>96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Default Design</vt:lpstr>
      <vt:lpstr>PowerPoint Presentation</vt:lpstr>
      <vt:lpstr>Idioms</vt:lpstr>
      <vt:lpstr>Bible never uses, “my hands are tied”</vt:lpstr>
      <vt:lpstr>I. By rejecting the gospel</vt:lpstr>
      <vt:lpstr>PowerPoint Presentation</vt:lpstr>
      <vt:lpstr>I. By rejecting the gospel</vt:lpstr>
      <vt:lpstr>Ro.12:2</vt:lpstr>
      <vt:lpstr>2 Co.3:18 (5:17)</vt:lpstr>
      <vt:lpstr>Different words express same thought</vt:lpstr>
      <vt:lpstr>After birth, we grow…</vt:lpstr>
      <vt:lpstr>Neglect is dangerous</vt:lpstr>
      <vt:lpstr>I. By rejecting the gospel</vt:lpstr>
      <vt:lpstr>Hb.7:25-26</vt:lpstr>
      <vt:lpstr>God waits to hear our prayers</vt:lpstr>
      <vt:lpstr>I. By rejecting the gospel</vt:lpstr>
      <vt:lpstr>Hebrews 13:20-21</vt:lpstr>
      <vt:lpstr>Rev.3:15-17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23</cp:revision>
  <dcterms:created xsi:type="dcterms:W3CDTF">2004-01-08T21:08:14Z</dcterms:created>
  <dcterms:modified xsi:type="dcterms:W3CDTF">2022-04-11T18:08:06Z</dcterms:modified>
</cp:coreProperties>
</file>