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31"/>
  </p:notesMasterIdLst>
  <p:sldIdLst>
    <p:sldId id="305" r:id="rId3"/>
    <p:sldId id="374" r:id="rId4"/>
    <p:sldId id="373" r:id="rId5"/>
    <p:sldId id="454" r:id="rId6"/>
    <p:sldId id="480" r:id="rId7"/>
    <p:sldId id="479" r:id="rId8"/>
    <p:sldId id="496" r:id="rId9"/>
    <p:sldId id="497" r:id="rId10"/>
    <p:sldId id="481" r:id="rId11"/>
    <p:sldId id="470" r:id="rId12"/>
    <p:sldId id="490" r:id="rId13"/>
    <p:sldId id="482" r:id="rId14"/>
    <p:sldId id="476" r:id="rId15"/>
    <p:sldId id="488" r:id="rId16"/>
    <p:sldId id="483" r:id="rId17"/>
    <p:sldId id="428" r:id="rId18"/>
    <p:sldId id="484" r:id="rId19"/>
    <p:sldId id="429" r:id="rId20"/>
    <p:sldId id="495" r:id="rId21"/>
    <p:sldId id="494" r:id="rId22"/>
    <p:sldId id="485" r:id="rId23"/>
    <p:sldId id="465" r:id="rId24"/>
    <p:sldId id="489" r:id="rId25"/>
    <p:sldId id="486" r:id="rId26"/>
    <p:sldId id="473" r:id="rId27"/>
    <p:sldId id="491" r:id="rId28"/>
    <p:sldId id="492" r:id="rId29"/>
    <p:sldId id="493"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CCFFCC"/>
    <a:srgbClr val="FFFFFF"/>
    <a:srgbClr val="FFFF99"/>
    <a:srgbClr val="800000"/>
    <a:srgbClr val="C0C0C0"/>
    <a:srgbClr val="DDDDDD"/>
    <a:srgbClr val="CCE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447B92-DA1C-4003-984B-B43E7AC27C74}" v="198" dt="2022-04-23T21:48:30.1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68504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86275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964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25857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30690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64380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75809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11821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538740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1901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26559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26564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47969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55123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88904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59266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8558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57965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9680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FF"/>
                </a:solidFill>
                <a:effectLst/>
                <a:uLnTx/>
                <a:uFillTx/>
                <a:latin typeface="Arial"/>
                <a:ea typeface="+mn-ea"/>
                <a:cs typeface="+mn-cs"/>
              </a:rPr>
              <a:t>Genesis 1 in the</a:t>
            </a:r>
            <a:br>
              <a:rPr kumimoji="0" lang="en-US" sz="3800" b="0" i="0" u="none" strike="noStrike" kern="1200" cap="none" spc="0" normalizeH="0" baseline="0" noProof="0" dirty="0">
                <a:ln>
                  <a:noFill/>
                </a:ln>
                <a:solidFill>
                  <a:srgbClr val="CCFFFF"/>
                </a:solidFill>
                <a:effectLst/>
                <a:uLnTx/>
                <a:uFillTx/>
                <a:latin typeface="Arial"/>
                <a:ea typeface="+mn-ea"/>
                <a:cs typeface="+mn-cs"/>
              </a:rPr>
            </a:br>
            <a:r>
              <a:rPr kumimoji="0" lang="en-US" sz="3800" b="0" i="0" u="none" strike="noStrike" kern="1200" cap="none" spc="0" normalizeH="0" baseline="0" noProof="0" dirty="0">
                <a:ln>
                  <a:noFill/>
                </a:ln>
                <a:solidFill>
                  <a:srgbClr val="CCFFFF"/>
                </a:solidFill>
                <a:effectLst/>
                <a:uLnTx/>
                <a:uFillTx/>
                <a:latin typeface="Arial"/>
                <a:ea typeface="+mn-ea"/>
                <a:cs typeface="+mn-cs"/>
              </a:rPr>
              <a:t>New Testament</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91911"/>
            <a:ext cx="8229600" cy="593889"/>
          </a:xfrm>
        </p:spPr>
        <p:txBody>
          <a:bodyPr/>
          <a:lstStyle/>
          <a:p>
            <a:r>
              <a:rPr lang="en-US" altLang="en-US" sz="3400" dirty="0">
                <a:solidFill>
                  <a:srgbClr val="FFFF00"/>
                </a:solidFill>
              </a:rPr>
              <a:t>2 Pt.3:5 = reference to Gn.1</a:t>
            </a:r>
          </a:p>
        </p:txBody>
      </p:sp>
      <p:sp>
        <p:nvSpPr>
          <p:cNvPr id="3075" name="Rectangle 3"/>
          <p:cNvSpPr>
            <a:spLocks noGrp="1" noChangeArrowheads="1"/>
          </p:cNvSpPr>
          <p:nvPr>
            <p:ph type="body" idx="1"/>
          </p:nvPr>
        </p:nvSpPr>
        <p:spPr>
          <a:xfrm>
            <a:off x="457200" y="762000"/>
            <a:ext cx="8229600" cy="5943600"/>
          </a:xfrm>
        </p:spPr>
        <p:txBody>
          <a:bodyPr/>
          <a:lstStyle/>
          <a:p>
            <a:pPr marL="0" indent="0">
              <a:spcAft>
                <a:spcPts val="600"/>
              </a:spcAft>
              <a:buNone/>
            </a:pPr>
            <a:r>
              <a:rPr lang="en-US" altLang="en-US" sz="3000" dirty="0">
                <a:solidFill>
                  <a:srgbClr val="FFFFCC"/>
                </a:solidFill>
              </a:rPr>
              <a:t>For this they willfully forget: that by the word of God the heavens were of old, and the earth standing out of water and in the water </a:t>
            </a:r>
            <a:r>
              <a:rPr lang="en-US" altLang="en-US" sz="2400" dirty="0">
                <a:solidFill>
                  <a:schemeClr val="bg1"/>
                </a:solidFill>
              </a:rPr>
              <a:t>– 2 Pt.3:5</a:t>
            </a:r>
            <a:endParaRPr lang="en-US" altLang="en-US" sz="3000" dirty="0">
              <a:solidFill>
                <a:schemeClr val="bg1"/>
              </a:solidFill>
            </a:endParaRPr>
          </a:p>
          <a:p>
            <a:pPr marL="0" indent="0">
              <a:spcAft>
                <a:spcPts val="600"/>
              </a:spcAft>
              <a:buNone/>
            </a:pPr>
            <a:r>
              <a:rPr lang="en-US" altLang="en-US" sz="3000" dirty="0">
                <a:solidFill>
                  <a:srgbClr val="CCFFFF"/>
                </a:solidFill>
              </a:rPr>
              <a:t>Dissolved:</a:t>
            </a:r>
            <a:r>
              <a:rPr lang="en-US" altLang="en-US" sz="3000" dirty="0">
                <a:solidFill>
                  <a:schemeClr val="bg1"/>
                </a:solidFill>
              </a:rPr>
              <a:t> 2 Pt.3</a:t>
            </a:r>
            <a:r>
              <a:rPr lang="en-US" altLang="en-US" sz="3000" baseline="30000" dirty="0">
                <a:solidFill>
                  <a:schemeClr val="bg1"/>
                </a:solidFill>
              </a:rPr>
              <a:t>10</a:t>
            </a:r>
            <a:r>
              <a:rPr lang="en-US" altLang="en-US" sz="3000" dirty="0">
                <a:solidFill>
                  <a:schemeClr val="bg1"/>
                </a:solidFill>
              </a:rPr>
              <a:t> But the day of the Lord will come as a thief in the night, in which the heavens will pass away with a great noise, and the elements will melt with fervent heat; both the earth and the works that are in it will be burned up</a:t>
            </a:r>
          </a:p>
          <a:p>
            <a:pPr marL="0" indent="0">
              <a:spcAft>
                <a:spcPts val="600"/>
              </a:spcAft>
              <a:buNone/>
            </a:pPr>
            <a:r>
              <a:rPr lang="en-US" altLang="en-US" sz="3000" dirty="0">
                <a:solidFill>
                  <a:srgbClr val="CCFFFF"/>
                </a:solidFill>
              </a:rPr>
              <a:t>Consist:</a:t>
            </a:r>
            <a:r>
              <a:rPr lang="en-US" altLang="en-US" sz="3000" dirty="0">
                <a:solidFill>
                  <a:schemeClr val="bg1"/>
                </a:solidFill>
              </a:rPr>
              <a:t> Col.1</a:t>
            </a:r>
            <a:r>
              <a:rPr lang="en-US" altLang="en-US" sz="3000" baseline="30000" dirty="0">
                <a:solidFill>
                  <a:schemeClr val="bg1"/>
                </a:solidFill>
              </a:rPr>
              <a:t>17</a:t>
            </a:r>
            <a:r>
              <a:rPr lang="en-US" altLang="en-US" sz="3000" dirty="0">
                <a:solidFill>
                  <a:schemeClr val="bg1"/>
                </a:solidFill>
              </a:rPr>
              <a:t>  And He is before all things, and in Him all things consist.</a:t>
            </a:r>
          </a:p>
        </p:txBody>
      </p:sp>
    </p:spTree>
    <p:extLst>
      <p:ext uri="{BB962C8B-B14F-4D97-AF65-F5344CB8AC3E}">
        <p14:creationId xmlns:p14="http://schemas.microsoft.com/office/powerpoint/2010/main" val="15681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300" dirty="0">
                <a:solidFill>
                  <a:srgbClr val="FFFF00"/>
                </a:solidFill>
              </a:rPr>
              <a:t>Only valid explanation for existence of world:  power of God’s word </a:t>
            </a:r>
            <a:r>
              <a:rPr lang="en-US" altLang="en-US" sz="3300" dirty="0">
                <a:solidFill>
                  <a:schemeClr val="bg1"/>
                </a:solidFill>
              </a:rPr>
              <a:t>– 2 Pt.3</a:t>
            </a:r>
          </a:p>
        </p:txBody>
      </p:sp>
      <p:sp>
        <p:nvSpPr>
          <p:cNvPr id="3075" name="Rectangle 3"/>
          <p:cNvSpPr>
            <a:spLocks noGrp="1" noChangeArrowheads="1"/>
          </p:cNvSpPr>
          <p:nvPr>
            <p:ph type="body" idx="1"/>
          </p:nvPr>
        </p:nvSpPr>
        <p:spPr>
          <a:xfrm>
            <a:off x="457200" y="1219200"/>
            <a:ext cx="8229600" cy="5410200"/>
          </a:xfrm>
        </p:spPr>
        <p:txBody>
          <a:bodyPr/>
          <a:lstStyle/>
          <a:p>
            <a:pPr>
              <a:spcAft>
                <a:spcPts val="600"/>
              </a:spcAft>
              <a:buFont typeface="Wingdings" panose="05000000000000000000" pitchFamily="2" charset="2"/>
              <a:buChar char="§"/>
            </a:pPr>
            <a:r>
              <a:rPr lang="en-US" altLang="en-US" sz="3100" dirty="0">
                <a:solidFill>
                  <a:srgbClr val="FFFFCC"/>
                </a:solidFill>
              </a:rPr>
              <a:t>5,</a:t>
            </a:r>
            <a:r>
              <a:rPr lang="en-US" altLang="en-US" sz="3100" dirty="0">
                <a:solidFill>
                  <a:schemeClr val="bg1"/>
                </a:solidFill>
              </a:rPr>
              <a:t> </a:t>
            </a:r>
            <a:r>
              <a:rPr lang="en-US" altLang="en-US" sz="3100" u="sng" dirty="0">
                <a:solidFill>
                  <a:srgbClr val="CCFFCC"/>
                </a:solidFill>
              </a:rPr>
              <a:t>creation</a:t>
            </a:r>
            <a:r>
              <a:rPr lang="en-US" altLang="en-US" sz="3100" dirty="0">
                <a:solidFill>
                  <a:srgbClr val="CCFFCC"/>
                </a:solidFill>
              </a:rPr>
              <a:t>:</a:t>
            </a:r>
            <a:r>
              <a:rPr lang="en-US" altLang="en-US" sz="3100" dirty="0">
                <a:solidFill>
                  <a:srgbClr val="CCFFFF"/>
                </a:solidFill>
              </a:rPr>
              <a:t> </a:t>
            </a:r>
            <a:r>
              <a:rPr lang="en-US" altLang="en-US" sz="3100" dirty="0">
                <a:solidFill>
                  <a:schemeClr val="bg1"/>
                </a:solidFill>
              </a:rPr>
              <a:t>out of </a:t>
            </a:r>
            <a:r>
              <a:rPr lang="en-US" altLang="en-US" sz="3100" dirty="0">
                <a:solidFill>
                  <a:srgbClr val="CCFFFF"/>
                </a:solidFill>
              </a:rPr>
              <a:t>water</a:t>
            </a:r>
            <a:r>
              <a:rPr lang="en-US" altLang="en-US" sz="3100" dirty="0">
                <a:solidFill>
                  <a:schemeClr val="bg1"/>
                </a:solidFill>
              </a:rPr>
              <a:t> and by (means of) </a:t>
            </a:r>
            <a:r>
              <a:rPr lang="en-US" altLang="en-US" sz="3100" dirty="0">
                <a:solidFill>
                  <a:srgbClr val="CCFFFF"/>
                </a:solidFill>
              </a:rPr>
              <a:t>water</a:t>
            </a:r>
            <a:r>
              <a:rPr lang="en-US" altLang="en-US" sz="3100" dirty="0">
                <a:solidFill>
                  <a:schemeClr val="bg1"/>
                </a:solidFill>
              </a:rPr>
              <a:t> the world stood…   </a:t>
            </a:r>
          </a:p>
          <a:p>
            <a:pPr>
              <a:spcAft>
                <a:spcPts val="600"/>
              </a:spcAft>
              <a:buFont typeface="Wingdings" panose="05000000000000000000" pitchFamily="2" charset="2"/>
              <a:buChar char="§"/>
            </a:pPr>
            <a:r>
              <a:rPr lang="en-US" altLang="en-US" sz="3100" dirty="0">
                <a:solidFill>
                  <a:srgbClr val="FFFFCC"/>
                </a:solidFill>
              </a:rPr>
              <a:t>6, </a:t>
            </a:r>
            <a:r>
              <a:rPr lang="en-US" altLang="en-US" sz="3100" u="sng" dirty="0">
                <a:solidFill>
                  <a:srgbClr val="CCFFCC"/>
                </a:solidFill>
              </a:rPr>
              <a:t>flood</a:t>
            </a:r>
            <a:r>
              <a:rPr lang="en-US" altLang="en-US" sz="3100" dirty="0">
                <a:solidFill>
                  <a:srgbClr val="CCFFCC"/>
                </a:solidFill>
              </a:rPr>
              <a:t>: </a:t>
            </a:r>
            <a:r>
              <a:rPr lang="en-US" altLang="en-US" sz="3100" dirty="0">
                <a:solidFill>
                  <a:schemeClr val="bg1"/>
                </a:solidFill>
              </a:rPr>
              <a:t>when God determined to destroy world, </a:t>
            </a:r>
            <a:r>
              <a:rPr lang="en-US" altLang="en-US" sz="3100" dirty="0">
                <a:solidFill>
                  <a:srgbClr val="CCFFFF"/>
                </a:solidFill>
              </a:rPr>
              <a:t>same water </a:t>
            </a:r>
            <a:r>
              <a:rPr lang="en-US" altLang="en-US" sz="3100" dirty="0">
                <a:solidFill>
                  <a:schemeClr val="bg1"/>
                </a:solidFill>
              </a:rPr>
              <a:t>obeyed same word…</a:t>
            </a:r>
          </a:p>
          <a:p>
            <a:pPr>
              <a:spcAft>
                <a:spcPts val="600"/>
              </a:spcAft>
              <a:buFont typeface="Wingdings" panose="05000000000000000000" pitchFamily="2" charset="2"/>
              <a:buChar char="§"/>
            </a:pPr>
            <a:r>
              <a:rPr lang="en-US" altLang="en-US" sz="3100" dirty="0">
                <a:solidFill>
                  <a:srgbClr val="FFFFCC"/>
                </a:solidFill>
              </a:rPr>
              <a:t>7,</a:t>
            </a:r>
            <a:r>
              <a:rPr lang="en-US" altLang="en-US" sz="3100" dirty="0">
                <a:solidFill>
                  <a:schemeClr val="bg1"/>
                </a:solidFill>
              </a:rPr>
              <a:t> </a:t>
            </a:r>
            <a:r>
              <a:rPr lang="en-US" altLang="en-US" sz="3100" u="sng" dirty="0">
                <a:solidFill>
                  <a:srgbClr val="CCFFCC"/>
                </a:solidFill>
              </a:rPr>
              <a:t>judgment</a:t>
            </a:r>
            <a:r>
              <a:rPr lang="en-US" altLang="en-US" sz="3100" dirty="0">
                <a:solidFill>
                  <a:srgbClr val="CCFFCC"/>
                </a:solidFill>
              </a:rPr>
              <a:t>:</a:t>
            </a:r>
            <a:r>
              <a:rPr lang="en-US" altLang="en-US" sz="3100" dirty="0">
                <a:solidFill>
                  <a:schemeClr val="bg1"/>
                </a:solidFill>
              </a:rPr>
              <a:t> when God destroys heaven and earth, </a:t>
            </a:r>
            <a:r>
              <a:rPr lang="en-US" altLang="en-US" sz="3100" dirty="0">
                <a:solidFill>
                  <a:srgbClr val="FFC000"/>
                </a:solidFill>
              </a:rPr>
              <a:t>fire</a:t>
            </a:r>
            <a:r>
              <a:rPr lang="en-US" altLang="en-US" sz="3100" dirty="0">
                <a:solidFill>
                  <a:schemeClr val="bg1"/>
                </a:solidFill>
              </a:rPr>
              <a:t> will obey same word…</a:t>
            </a:r>
          </a:p>
        </p:txBody>
      </p:sp>
    </p:spTree>
    <p:extLst>
      <p:ext uri="{BB962C8B-B14F-4D97-AF65-F5344CB8AC3E}">
        <p14:creationId xmlns:p14="http://schemas.microsoft.com/office/powerpoint/2010/main" val="79965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139690" y="5334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Creation, Gn.1:1</a:t>
            </a:r>
          </a:p>
        </p:txBody>
      </p:sp>
      <p:sp>
        <p:nvSpPr>
          <p:cNvPr id="3" name="Rounded Rectangle 3">
            <a:extLst>
              <a:ext uri="{FF2B5EF4-FFF2-40B4-BE49-F238E27FC236}">
                <a16:creationId xmlns:a16="http://schemas.microsoft.com/office/drawing/2014/main" id="{A0DBF637-C96B-4DA6-9438-CFA86AC8702D}"/>
              </a:ext>
            </a:extLst>
          </p:cNvPr>
          <p:cNvSpPr/>
          <p:nvPr/>
        </p:nvSpPr>
        <p:spPr bwMode="auto">
          <a:xfrm>
            <a:off x="657519" y="1743173"/>
            <a:ext cx="7837170" cy="1259505"/>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3600" kern="0" dirty="0">
                <a:solidFill>
                  <a:srgbClr val="CCFFCC"/>
                </a:solidFill>
                <a:latin typeface="+mn-lt"/>
                <a:ea typeface="Verdana" panose="020B0604030504040204" pitchFamily="34" charset="0"/>
                <a:cs typeface="Verdana" panose="020B0604030504040204" pitchFamily="34" charset="0"/>
              </a:rPr>
              <a:t>Light</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Gn.1:3</a:t>
            </a:r>
            <a:endParaRPr kumimoji="0" lang="en-US" sz="3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E44D288E-6079-466F-BAF1-046373CDCFB5}"/>
              </a:ext>
            </a:extLst>
          </p:cNvPr>
          <p:cNvSpPr/>
          <p:nvPr/>
        </p:nvSpPr>
        <p:spPr bwMode="auto">
          <a:xfrm>
            <a:off x="2143027" y="11430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Word of God, Gn.1:2,6,9</a:t>
            </a:r>
          </a:p>
        </p:txBody>
      </p:sp>
    </p:spTree>
    <p:extLst>
      <p:ext uri="{BB962C8B-B14F-4D97-AF65-F5344CB8AC3E}">
        <p14:creationId xmlns:p14="http://schemas.microsoft.com/office/powerpoint/2010/main" val="1043989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2 Co.4:6 </a:t>
            </a:r>
            <a:r>
              <a:rPr lang="en-US" altLang="en-US" sz="3600" dirty="0">
                <a:solidFill>
                  <a:schemeClr val="bg1"/>
                </a:solidFill>
              </a:rPr>
              <a:t>(= Gn.1)</a:t>
            </a:r>
          </a:p>
        </p:txBody>
      </p:sp>
      <p:sp>
        <p:nvSpPr>
          <p:cNvPr id="3075" name="Rectangle 3"/>
          <p:cNvSpPr>
            <a:spLocks noGrp="1" noChangeArrowheads="1"/>
          </p:cNvSpPr>
          <p:nvPr>
            <p:ph type="body" idx="1"/>
          </p:nvPr>
        </p:nvSpPr>
        <p:spPr>
          <a:xfrm>
            <a:off x="419492" y="838200"/>
            <a:ext cx="8305800" cy="5638800"/>
          </a:xfrm>
        </p:spPr>
        <p:txBody>
          <a:bodyPr/>
          <a:lstStyle/>
          <a:p>
            <a:pPr marL="0" indent="0">
              <a:spcAft>
                <a:spcPts val="600"/>
              </a:spcAft>
              <a:buNone/>
            </a:pPr>
            <a:r>
              <a:rPr lang="en-US" sz="3000" baseline="30000" dirty="0">
                <a:solidFill>
                  <a:srgbClr val="CCFFCC"/>
                </a:solidFill>
                <a:ea typeface="Verdana" panose="020B0604030504040204" pitchFamily="34" charset="0"/>
                <a:cs typeface="Times New Roman" panose="02020603050405020304" pitchFamily="18" charset="0"/>
              </a:rPr>
              <a:t>6</a:t>
            </a:r>
            <a:r>
              <a:rPr lang="en-US" dirty="0">
                <a:solidFill>
                  <a:schemeClr val="bg1"/>
                </a:solidFill>
                <a:ea typeface="Verdana" panose="020B0604030504040204" pitchFamily="34" charset="0"/>
                <a:cs typeface="Times New Roman" panose="02020603050405020304" pitchFamily="18" charset="0"/>
              </a:rPr>
              <a:t> </a:t>
            </a:r>
            <a:r>
              <a:rPr lang="en-US" sz="3000" dirty="0">
                <a:solidFill>
                  <a:srgbClr val="CCFFFF"/>
                </a:solidFill>
                <a:ea typeface="Verdana" panose="020B0604030504040204" pitchFamily="34" charset="0"/>
                <a:cs typeface="Times New Roman" panose="02020603050405020304" pitchFamily="18" charset="0"/>
              </a:rPr>
              <a:t>For it is the God who commanded light to shine out of darkness, who has shone in our hearts to give the light of the knowledge of the glory of God in the face of Jesus Christ.</a:t>
            </a:r>
          </a:p>
          <a:p>
            <a:pPr>
              <a:spcAft>
                <a:spcPts val="600"/>
              </a:spcAft>
              <a:buFont typeface="Arial" panose="020B0604020202020204" pitchFamily="34" charset="0"/>
              <a:buChar char="•"/>
            </a:pPr>
            <a:r>
              <a:rPr lang="en-US" sz="3000" dirty="0">
                <a:solidFill>
                  <a:srgbClr val="FFFF99"/>
                </a:solidFill>
                <a:ea typeface="Verdana" panose="020B0604030504040204" pitchFamily="34" charset="0"/>
                <a:cs typeface="Times New Roman" panose="02020603050405020304" pitchFamily="18" charset="0"/>
              </a:rPr>
              <a:t>New creation is as much a work of God’s sovereign power as the first creation</a:t>
            </a:r>
            <a:r>
              <a:rPr lang="en-US" sz="3000" dirty="0">
                <a:solidFill>
                  <a:schemeClr val="bg1"/>
                </a:solidFill>
                <a:ea typeface="Verdana" panose="020B0604030504040204" pitchFamily="34" charset="0"/>
                <a:cs typeface="Times New Roman" panose="02020603050405020304" pitchFamily="18" charset="0"/>
              </a:rPr>
              <a:t>. </a:t>
            </a:r>
          </a:p>
          <a:p>
            <a:pPr>
              <a:spcAft>
                <a:spcPts val="300"/>
              </a:spcAft>
              <a:buFont typeface="Arial" panose="020B0604020202020204" pitchFamily="34" charset="0"/>
              <a:buChar char="•"/>
            </a:pPr>
            <a:r>
              <a:rPr lang="en-US" sz="3000" kern="0" dirty="0">
                <a:solidFill>
                  <a:schemeClr val="bg1"/>
                </a:solidFill>
                <a:ea typeface="Verdana" panose="020B0604030504040204" pitchFamily="34" charset="0"/>
                <a:cs typeface="Times New Roman" panose="02020603050405020304" pitchFamily="18" charset="0"/>
              </a:rPr>
              <a:t>Paul knew about leaving darkness for light – 3</a:t>
            </a:r>
            <a:r>
              <a:rPr lang="en-US" sz="3000" kern="0" baseline="30000" dirty="0">
                <a:solidFill>
                  <a:srgbClr val="CCFFCC"/>
                </a:solidFill>
                <a:ea typeface="Verdana" panose="020B0604030504040204" pitchFamily="34" charset="0"/>
                <a:cs typeface="Times New Roman" panose="02020603050405020304" pitchFamily="18" charset="0"/>
              </a:rPr>
              <a:t>18</a:t>
            </a:r>
            <a:r>
              <a:rPr lang="en-US" sz="3000" kern="0" dirty="0">
                <a:solidFill>
                  <a:schemeClr val="bg1"/>
                </a:solidFill>
                <a:ea typeface="Verdana" panose="020B0604030504040204" pitchFamily="34" charset="0"/>
                <a:cs typeface="Times New Roman" panose="02020603050405020304" pitchFamily="18" charset="0"/>
              </a:rPr>
              <a:t> </a:t>
            </a:r>
            <a:r>
              <a:rPr lang="en-US" sz="3000" kern="0" dirty="0">
                <a:solidFill>
                  <a:srgbClr val="CCFFFF"/>
                </a:solidFill>
                <a:ea typeface="Verdana" panose="020B0604030504040204" pitchFamily="34" charset="0"/>
                <a:cs typeface="Times New Roman" panose="02020603050405020304" pitchFamily="18" charset="0"/>
              </a:rPr>
              <a:t>But we all, with unveiled face, beholding as in a mirror the glory of the Lord, are being transformed into the same image from glory to glory, just as by the Spirit of the Lord.</a:t>
            </a:r>
          </a:p>
          <a:p>
            <a:pPr>
              <a:spcAft>
                <a:spcPts val="300"/>
              </a:spcAft>
              <a:buFont typeface="Arial" panose="020B0604020202020204" pitchFamily="34" charset="0"/>
              <a:buChar char="•"/>
            </a:pPr>
            <a:endParaRPr lang="en-US" sz="3000" kern="0" dirty="0">
              <a:solidFill>
                <a:schemeClr val="bg1"/>
              </a:solidFill>
              <a:ea typeface="Verdana" panose="020B0604030504040204" pitchFamily="34" charset="0"/>
              <a:cs typeface="Times New Roman" panose="02020603050405020304" pitchFamily="18" charset="0"/>
            </a:endParaRPr>
          </a:p>
          <a:p>
            <a:pPr marL="457200" lvl="1"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47973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2 Co.4:6 </a:t>
            </a:r>
            <a:r>
              <a:rPr lang="en-US" altLang="en-US" sz="3600" dirty="0">
                <a:solidFill>
                  <a:schemeClr val="bg1"/>
                </a:solidFill>
              </a:rPr>
              <a:t>(= Gn.1)</a:t>
            </a:r>
          </a:p>
        </p:txBody>
      </p:sp>
      <p:sp>
        <p:nvSpPr>
          <p:cNvPr id="3075" name="Rectangle 3"/>
          <p:cNvSpPr>
            <a:spLocks noGrp="1" noChangeArrowheads="1"/>
          </p:cNvSpPr>
          <p:nvPr>
            <p:ph type="body" idx="1"/>
          </p:nvPr>
        </p:nvSpPr>
        <p:spPr>
          <a:xfrm>
            <a:off x="419492" y="838200"/>
            <a:ext cx="8305800" cy="5638800"/>
          </a:xfrm>
        </p:spPr>
        <p:txBody>
          <a:bodyPr/>
          <a:lstStyle/>
          <a:p>
            <a:pPr>
              <a:spcAft>
                <a:spcPts val="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“What about religious atrocities?”</a:t>
            </a:r>
          </a:p>
          <a:p>
            <a:pPr lvl="1">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They contradict the gospel, 1 Pt.2:21-25</a:t>
            </a:r>
          </a:p>
          <a:p>
            <a:pPr lvl="1">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Atheist atrocities cannot contradict their system.     E.g.: Hitler – </a:t>
            </a:r>
          </a:p>
          <a:p>
            <a:pPr lvl="1">
              <a:spcAft>
                <a:spcPts val="600"/>
              </a:spcAft>
              <a:buFont typeface="Arial" panose="020B0604020202020204" pitchFamily="34" charset="0"/>
              <a:buChar char="•"/>
            </a:pPr>
            <a:endParaRPr lang="en-US" sz="3100" kern="0" dirty="0">
              <a:solidFill>
                <a:schemeClr val="bg1"/>
              </a:solidFill>
              <a:ea typeface="Verdana" panose="020B060403050404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58E62600-D116-4911-B4D7-B0304C9A6770}"/>
              </a:ext>
            </a:extLst>
          </p:cNvPr>
          <p:cNvSpPr/>
          <p:nvPr/>
        </p:nvSpPr>
        <p:spPr>
          <a:xfrm>
            <a:off x="457200" y="3200400"/>
            <a:ext cx="8229600" cy="2590800"/>
          </a:xfrm>
          <a:prstGeom prst="rect">
            <a:avLst/>
          </a:prstGeom>
          <a:solidFill>
            <a:schemeClr val="tx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FFFFCC"/>
                </a:solidFill>
                <a:effectLst/>
                <a:latin typeface="Times New Roman" panose="02020603050405020304" pitchFamily="18" charset="0"/>
                <a:ea typeface="Times New Roman" panose="02020603050405020304" pitchFamily="18" charset="0"/>
              </a:rPr>
              <a:t>“I freed Germany from the stupid and degrading fallacies of conscience and morality…  We will train young people before whom the world will tremble.   I want young people capable of violence – imperious, relentless and cruel”</a:t>
            </a:r>
            <a:endParaRPr lang="en-US" sz="3200" dirty="0">
              <a:solidFill>
                <a:srgbClr val="FFFFCC"/>
              </a:solidFill>
            </a:endParaRPr>
          </a:p>
        </p:txBody>
      </p:sp>
    </p:spTree>
    <p:extLst>
      <p:ext uri="{BB962C8B-B14F-4D97-AF65-F5344CB8AC3E}">
        <p14:creationId xmlns:p14="http://schemas.microsoft.com/office/powerpoint/2010/main" val="331324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139690" y="5334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Creation, Gn.1:1</a:t>
            </a:r>
          </a:p>
        </p:txBody>
      </p:sp>
      <p:sp>
        <p:nvSpPr>
          <p:cNvPr id="3" name="Rounded Rectangle 3">
            <a:extLst>
              <a:ext uri="{FF2B5EF4-FFF2-40B4-BE49-F238E27FC236}">
                <a16:creationId xmlns:a16="http://schemas.microsoft.com/office/drawing/2014/main" id="{A0DBF637-C96B-4DA6-9438-CFA86AC8702D}"/>
              </a:ext>
            </a:extLst>
          </p:cNvPr>
          <p:cNvSpPr/>
          <p:nvPr/>
        </p:nvSpPr>
        <p:spPr bwMode="auto">
          <a:xfrm>
            <a:off x="657519" y="2362200"/>
            <a:ext cx="7837170" cy="1259505"/>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3600" kern="0" dirty="0">
                <a:solidFill>
                  <a:srgbClr val="CCFFCC"/>
                </a:solidFill>
                <a:latin typeface="+mn-lt"/>
                <a:ea typeface="Verdana" panose="020B0604030504040204" pitchFamily="34" charset="0"/>
                <a:cs typeface="Verdana" panose="020B0604030504040204" pitchFamily="34" charset="0"/>
              </a:rPr>
              <a:t>Harvest</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Gn.1:11-12</a:t>
            </a:r>
            <a:endParaRPr kumimoji="0" lang="en-US" sz="3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E44D288E-6079-466F-BAF1-046373CDCFB5}"/>
              </a:ext>
            </a:extLst>
          </p:cNvPr>
          <p:cNvSpPr/>
          <p:nvPr/>
        </p:nvSpPr>
        <p:spPr bwMode="auto">
          <a:xfrm>
            <a:off x="2143027" y="11430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Word of God, Gn.1:2,6,9</a:t>
            </a:r>
          </a:p>
        </p:txBody>
      </p:sp>
      <p:sp>
        <p:nvSpPr>
          <p:cNvPr id="5" name="Rounded Rectangle 3">
            <a:extLst>
              <a:ext uri="{FF2B5EF4-FFF2-40B4-BE49-F238E27FC236}">
                <a16:creationId xmlns:a16="http://schemas.microsoft.com/office/drawing/2014/main" id="{83C0A2F1-5813-4477-90A9-4CF0E145C1AF}"/>
              </a:ext>
            </a:extLst>
          </p:cNvPr>
          <p:cNvSpPr/>
          <p:nvPr/>
        </p:nvSpPr>
        <p:spPr bwMode="auto">
          <a:xfrm>
            <a:off x="2143027" y="17526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Light, Gn.1:3</a:t>
            </a:r>
          </a:p>
        </p:txBody>
      </p:sp>
    </p:spTree>
    <p:extLst>
      <p:ext uri="{BB962C8B-B14F-4D97-AF65-F5344CB8AC3E}">
        <p14:creationId xmlns:p14="http://schemas.microsoft.com/office/powerpoint/2010/main" val="1867597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1 Co.15:38</a:t>
            </a:r>
          </a:p>
        </p:txBody>
      </p:sp>
      <p:sp>
        <p:nvSpPr>
          <p:cNvPr id="3075" name="Rectangle 3"/>
          <p:cNvSpPr>
            <a:spLocks noGrp="1" noChangeArrowheads="1"/>
          </p:cNvSpPr>
          <p:nvPr>
            <p:ph type="body" idx="1"/>
          </p:nvPr>
        </p:nvSpPr>
        <p:spPr>
          <a:xfrm>
            <a:off x="419492" y="838200"/>
            <a:ext cx="8305800" cy="5638800"/>
          </a:xfrm>
        </p:spPr>
        <p:txBody>
          <a:bodyPr/>
          <a:lstStyle/>
          <a:p>
            <a:pPr>
              <a:spcBef>
                <a:spcPts val="300"/>
              </a:spcBef>
              <a:spcAft>
                <a:spcPts val="2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Resurrection by sovereign power of God.</a:t>
            </a:r>
          </a:p>
          <a:p>
            <a:pPr lvl="1">
              <a:spcBef>
                <a:spcPts val="300"/>
              </a:spcBef>
              <a:spcAft>
                <a:spcPts val="200"/>
              </a:spcAft>
              <a:buFont typeface="Arial" panose="020B0604020202020204" pitchFamily="34" charset="0"/>
              <a:buChar char="•"/>
            </a:pPr>
            <a:r>
              <a:rPr lang="en-US" sz="3000" kern="0" dirty="0">
                <a:solidFill>
                  <a:srgbClr val="FFFFCC"/>
                </a:solidFill>
                <a:ea typeface="Verdana" panose="020B0604030504040204" pitchFamily="34" charset="0"/>
                <a:cs typeface="Times New Roman" panose="02020603050405020304" pitchFamily="18" charset="0"/>
              </a:rPr>
              <a:t>“</a:t>
            </a:r>
            <a:r>
              <a:rPr lang="en-US" sz="3000" i="1" kern="0" dirty="0">
                <a:solidFill>
                  <a:srgbClr val="FFFFCC"/>
                </a:solidFill>
                <a:ea typeface="Verdana" panose="020B0604030504040204" pitchFamily="34" charset="0"/>
                <a:cs typeface="Times New Roman" panose="02020603050405020304" pitchFamily="18" charset="0"/>
              </a:rPr>
              <a:t>As it pleased Him</a:t>
            </a:r>
            <a:r>
              <a:rPr lang="en-US" sz="3000" kern="0" dirty="0">
                <a:solidFill>
                  <a:srgbClr val="FFFFCC"/>
                </a:solidFill>
                <a:ea typeface="Verdana" panose="020B0604030504040204" pitchFamily="34" charset="0"/>
                <a:cs typeface="Times New Roman" panose="02020603050405020304" pitchFamily="18" charset="0"/>
              </a:rPr>
              <a:t>” </a:t>
            </a:r>
            <a:r>
              <a:rPr lang="en-US" sz="2400" kern="0" dirty="0">
                <a:solidFill>
                  <a:schemeClr val="bg1"/>
                </a:solidFill>
                <a:ea typeface="Verdana" panose="020B0604030504040204" pitchFamily="34" charset="0"/>
                <a:cs typeface="Times New Roman" panose="02020603050405020304" pitchFamily="18" charset="0"/>
              </a:rPr>
              <a:t>(ASV)</a:t>
            </a:r>
          </a:p>
          <a:p>
            <a:pPr lvl="1">
              <a:spcBef>
                <a:spcPts val="300"/>
              </a:spcBef>
              <a:spcAft>
                <a:spcPts val="900"/>
              </a:spcAft>
              <a:buFont typeface="Arial" panose="020B0604020202020204" pitchFamily="34" charset="0"/>
              <a:buChar char="•"/>
            </a:pPr>
            <a:r>
              <a:rPr lang="en-US" sz="3000" kern="0" dirty="0">
                <a:solidFill>
                  <a:srgbClr val="FFFFCC"/>
                </a:solidFill>
                <a:ea typeface="Verdana" panose="020B0604030504040204" pitchFamily="34" charset="0"/>
                <a:cs typeface="Times New Roman" panose="02020603050405020304" pitchFamily="18" charset="0"/>
              </a:rPr>
              <a:t>“</a:t>
            </a:r>
            <a:r>
              <a:rPr lang="en-US" sz="3000" i="1" kern="0" dirty="0">
                <a:solidFill>
                  <a:srgbClr val="FFFFCC"/>
                </a:solidFill>
                <a:ea typeface="Verdana" panose="020B0604030504040204" pitchFamily="34" charset="0"/>
                <a:cs typeface="Times New Roman" panose="02020603050405020304" pitchFamily="18" charset="0"/>
              </a:rPr>
              <a:t>As He wished</a:t>
            </a:r>
            <a:r>
              <a:rPr lang="en-US" sz="3000" kern="0" dirty="0">
                <a:solidFill>
                  <a:srgbClr val="FFFFCC"/>
                </a:solidFill>
                <a:ea typeface="Verdana" panose="020B0604030504040204" pitchFamily="34" charset="0"/>
                <a:cs typeface="Times New Roman" panose="02020603050405020304" pitchFamily="18" charset="0"/>
              </a:rPr>
              <a:t>” </a:t>
            </a:r>
            <a:r>
              <a:rPr lang="en-US" sz="2400" kern="0" dirty="0">
                <a:solidFill>
                  <a:schemeClr val="bg1"/>
                </a:solidFill>
                <a:ea typeface="Verdana" panose="020B0604030504040204" pitchFamily="34" charset="0"/>
                <a:cs typeface="Times New Roman" panose="02020603050405020304" pitchFamily="18" charset="0"/>
              </a:rPr>
              <a:t>(NASB)</a:t>
            </a:r>
            <a:r>
              <a:rPr lang="en-US" kern="0" dirty="0">
                <a:solidFill>
                  <a:schemeClr val="bg1"/>
                </a:solidFill>
                <a:ea typeface="Verdana" panose="020B0604030504040204" pitchFamily="34" charset="0"/>
                <a:cs typeface="Times New Roman" panose="02020603050405020304" pitchFamily="18" charset="0"/>
              </a:rPr>
              <a:t>  </a:t>
            </a:r>
            <a:r>
              <a:rPr lang="en-US" sz="3100" kern="0" dirty="0">
                <a:solidFill>
                  <a:schemeClr val="bg1"/>
                </a:solidFill>
                <a:ea typeface="Verdana" panose="020B0604030504040204" pitchFamily="34" charset="0"/>
                <a:cs typeface="Times New Roman" panose="02020603050405020304" pitchFamily="18" charset="0"/>
              </a:rPr>
              <a:t>[as He decreed]</a:t>
            </a:r>
          </a:p>
          <a:p>
            <a:pPr>
              <a:spcBef>
                <a:spcPts val="300"/>
              </a:spcBef>
              <a:spcAft>
                <a:spcPts val="400"/>
              </a:spcAft>
              <a:buFont typeface="Arial" panose="020B0604020202020204" pitchFamily="34" charset="0"/>
              <a:buChar char="•"/>
            </a:pPr>
            <a:r>
              <a:rPr lang="en-US" sz="3100" kern="0" dirty="0">
                <a:solidFill>
                  <a:srgbClr val="FFFF00"/>
                </a:solidFill>
                <a:ea typeface="Verdana" panose="020B0604030504040204" pitchFamily="34" charset="0"/>
                <a:cs typeface="Times New Roman" panose="02020603050405020304" pitchFamily="18" charset="0"/>
              </a:rPr>
              <a:t>39</a:t>
            </a:r>
            <a:r>
              <a:rPr lang="en-US" sz="3100" kern="0" dirty="0">
                <a:solidFill>
                  <a:schemeClr val="bg1"/>
                </a:solidFill>
                <a:ea typeface="Verdana" panose="020B0604030504040204" pitchFamily="34" charset="0"/>
                <a:cs typeface="Times New Roman" panose="02020603050405020304" pitchFamily="18" charset="0"/>
              </a:rPr>
              <a:t> = Gn.1:20, 24: God gives each creature flesh that matches its role in creation.</a:t>
            </a:r>
          </a:p>
          <a:p>
            <a:pPr lvl="1">
              <a:spcBef>
                <a:spcPts val="300"/>
              </a:spcBef>
              <a:spcAft>
                <a:spcPts val="9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If fish had human skin…</a:t>
            </a:r>
          </a:p>
          <a:p>
            <a:pPr>
              <a:spcBef>
                <a:spcPts val="300"/>
              </a:spcBef>
              <a:spcAft>
                <a:spcPts val="9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It is as easy for God to raise dead as it was to form different kinds of flesh in Creation</a:t>
            </a:r>
          </a:p>
          <a:p>
            <a:pPr>
              <a:spcBef>
                <a:spcPts val="300"/>
              </a:spcBef>
              <a:spcAft>
                <a:spcPts val="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2 Mac.7:…28, belief in resurrection governs present life</a:t>
            </a:r>
          </a:p>
        </p:txBody>
      </p:sp>
    </p:spTree>
    <p:extLst>
      <p:ext uri="{BB962C8B-B14F-4D97-AF65-F5344CB8AC3E}">
        <p14:creationId xmlns:p14="http://schemas.microsoft.com/office/powerpoint/2010/main" val="229996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139690" y="5334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Creation, Gn.1:1</a:t>
            </a:r>
          </a:p>
        </p:txBody>
      </p:sp>
      <p:sp>
        <p:nvSpPr>
          <p:cNvPr id="3" name="Rounded Rectangle 3">
            <a:extLst>
              <a:ext uri="{FF2B5EF4-FFF2-40B4-BE49-F238E27FC236}">
                <a16:creationId xmlns:a16="http://schemas.microsoft.com/office/drawing/2014/main" id="{A0DBF637-C96B-4DA6-9438-CFA86AC8702D}"/>
              </a:ext>
            </a:extLst>
          </p:cNvPr>
          <p:cNvSpPr/>
          <p:nvPr/>
        </p:nvSpPr>
        <p:spPr bwMode="auto">
          <a:xfrm>
            <a:off x="657519" y="2962373"/>
            <a:ext cx="7837170" cy="1259505"/>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V</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3600" kern="0" dirty="0">
                <a:solidFill>
                  <a:srgbClr val="CCFFCC"/>
                </a:solidFill>
                <a:latin typeface="+mn-lt"/>
                <a:ea typeface="Verdana" panose="020B0604030504040204" pitchFamily="34" charset="0"/>
                <a:cs typeface="Verdana" panose="020B0604030504040204" pitchFamily="34" charset="0"/>
              </a:rPr>
              <a:t>Mankind</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Gn.1:26, 28</a:t>
            </a:r>
            <a:endParaRPr kumimoji="0" lang="en-US" sz="3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E44D288E-6079-466F-BAF1-046373CDCFB5}"/>
              </a:ext>
            </a:extLst>
          </p:cNvPr>
          <p:cNvSpPr/>
          <p:nvPr/>
        </p:nvSpPr>
        <p:spPr bwMode="auto">
          <a:xfrm>
            <a:off x="2143027" y="11430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Word of God, Gn.1:2,6,9</a:t>
            </a:r>
          </a:p>
        </p:txBody>
      </p:sp>
      <p:sp>
        <p:nvSpPr>
          <p:cNvPr id="5" name="Rounded Rectangle 3">
            <a:extLst>
              <a:ext uri="{FF2B5EF4-FFF2-40B4-BE49-F238E27FC236}">
                <a16:creationId xmlns:a16="http://schemas.microsoft.com/office/drawing/2014/main" id="{83C0A2F1-5813-4477-90A9-4CF0E145C1AF}"/>
              </a:ext>
            </a:extLst>
          </p:cNvPr>
          <p:cNvSpPr/>
          <p:nvPr/>
        </p:nvSpPr>
        <p:spPr bwMode="auto">
          <a:xfrm>
            <a:off x="2143027" y="17526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Light, Gn.1:3</a:t>
            </a:r>
          </a:p>
        </p:txBody>
      </p:sp>
      <p:sp>
        <p:nvSpPr>
          <p:cNvPr id="6" name="Rounded Rectangle 3">
            <a:extLst>
              <a:ext uri="{FF2B5EF4-FFF2-40B4-BE49-F238E27FC236}">
                <a16:creationId xmlns:a16="http://schemas.microsoft.com/office/drawing/2014/main" id="{1A38E0DC-6C1F-4562-AA4D-E4C7F3D8A1DB}"/>
              </a:ext>
            </a:extLst>
          </p:cNvPr>
          <p:cNvSpPr/>
          <p:nvPr/>
        </p:nvSpPr>
        <p:spPr bwMode="auto">
          <a:xfrm>
            <a:off x="2143027" y="23622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2400" kern="0" dirty="0">
                <a:solidFill>
                  <a:schemeClr val="bg1"/>
                </a:solidFill>
                <a:latin typeface="+mn-lt"/>
                <a:ea typeface="Verdana" panose="020B0604030504040204" pitchFamily="34" charset="0"/>
                <a:cs typeface="Verdana" panose="020B0604030504040204" pitchFamily="34" charset="0"/>
              </a:rPr>
              <a:t>Harvest</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Gn.1:11-12</a:t>
            </a:r>
          </a:p>
        </p:txBody>
      </p:sp>
    </p:spTree>
    <p:extLst>
      <p:ext uri="{BB962C8B-B14F-4D97-AF65-F5344CB8AC3E}">
        <p14:creationId xmlns:p14="http://schemas.microsoft.com/office/powerpoint/2010/main" val="1002785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600" dirty="0">
                <a:solidFill>
                  <a:srgbClr val="FFFF00"/>
                </a:solidFill>
              </a:rPr>
              <a:t>Acts 17:…26</a:t>
            </a:r>
          </a:p>
        </p:txBody>
      </p:sp>
      <p:sp>
        <p:nvSpPr>
          <p:cNvPr id="3075" name="Rectangle 3"/>
          <p:cNvSpPr>
            <a:spLocks noGrp="1" noChangeArrowheads="1"/>
          </p:cNvSpPr>
          <p:nvPr>
            <p:ph type="body" idx="1"/>
          </p:nvPr>
        </p:nvSpPr>
        <p:spPr>
          <a:xfrm>
            <a:off x="343292" y="914400"/>
            <a:ext cx="8458200" cy="5105400"/>
          </a:xfrm>
        </p:spPr>
        <p:txBody>
          <a:bodyPr/>
          <a:lstStyle/>
          <a:p>
            <a:pPr>
              <a:spcAft>
                <a:spcPts val="0"/>
              </a:spcAft>
              <a:buFont typeface="Arial" panose="020B0604020202020204" pitchFamily="34" charset="0"/>
              <a:buChar char="•"/>
            </a:pPr>
            <a:r>
              <a:rPr lang="en-US" sz="3000" kern="0" dirty="0">
                <a:solidFill>
                  <a:srgbClr val="CCFFFF"/>
                </a:solidFill>
                <a:ea typeface="Verdana" panose="020B0604030504040204" pitchFamily="34" charset="0"/>
                <a:cs typeface="Times New Roman" panose="02020603050405020304" pitchFamily="18" charset="0"/>
              </a:rPr>
              <a:t>And He has made from one blood every nation of men to dwell on all the face of the earth, and has determined their </a:t>
            </a:r>
            <a:r>
              <a:rPr lang="en-US" sz="3000" kern="0" dirty="0" err="1">
                <a:solidFill>
                  <a:srgbClr val="CCFFFF"/>
                </a:solidFill>
                <a:ea typeface="Verdana" panose="020B0604030504040204" pitchFamily="34" charset="0"/>
                <a:cs typeface="Times New Roman" panose="02020603050405020304" pitchFamily="18" charset="0"/>
              </a:rPr>
              <a:t>preappointed</a:t>
            </a:r>
            <a:r>
              <a:rPr lang="en-US" sz="3000" kern="0" dirty="0">
                <a:solidFill>
                  <a:srgbClr val="CCFFFF"/>
                </a:solidFill>
                <a:ea typeface="Verdana" panose="020B0604030504040204" pitchFamily="34" charset="0"/>
                <a:cs typeface="Times New Roman" panose="02020603050405020304" pitchFamily="18" charset="0"/>
              </a:rPr>
              <a:t> times and the boundaries of their dwellings</a:t>
            </a:r>
          </a:p>
          <a:p>
            <a:pPr lvl="1">
              <a:spcAft>
                <a:spcPts val="0"/>
              </a:spcAft>
              <a:buFont typeface="Arial" panose="020B0604020202020204" pitchFamily="34" charset="0"/>
              <a:buChar char="•"/>
            </a:pPr>
            <a:r>
              <a:rPr lang="en-US" sz="3000" kern="0" dirty="0">
                <a:solidFill>
                  <a:schemeClr val="bg1"/>
                </a:solidFill>
                <a:ea typeface="Verdana" panose="020B0604030504040204" pitchFamily="34" charset="0"/>
                <a:cs typeface="Times New Roman" panose="02020603050405020304" pitchFamily="18" charset="0"/>
              </a:rPr>
              <a:t>Every man from one man: unity of human race</a:t>
            </a:r>
          </a:p>
          <a:p>
            <a:pPr lvl="1">
              <a:spcAft>
                <a:spcPts val="600"/>
              </a:spcAft>
              <a:buFont typeface="Arial" panose="020B0604020202020204" pitchFamily="34" charset="0"/>
              <a:buChar char="•"/>
            </a:pPr>
            <a:r>
              <a:rPr lang="en-US" sz="3000" kern="0" dirty="0">
                <a:solidFill>
                  <a:schemeClr val="bg1"/>
                </a:solidFill>
                <a:ea typeface="Verdana" panose="020B0604030504040204" pitchFamily="34" charset="0"/>
                <a:cs typeface="Times New Roman" panose="02020603050405020304" pitchFamily="18" charset="0"/>
              </a:rPr>
              <a:t>Greeks considered themselves racially superior to surrounding barbarians</a:t>
            </a:r>
            <a:endParaRPr lang="en-US" sz="3000"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128296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600" dirty="0">
                <a:solidFill>
                  <a:srgbClr val="FFFF00"/>
                </a:solidFill>
              </a:rPr>
              <a:t>Acts 17:…28</a:t>
            </a:r>
          </a:p>
        </p:txBody>
      </p:sp>
      <p:sp>
        <p:nvSpPr>
          <p:cNvPr id="3075" name="Rectangle 3"/>
          <p:cNvSpPr>
            <a:spLocks noGrp="1" noChangeArrowheads="1"/>
          </p:cNvSpPr>
          <p:nvPr>
            <p:ph type="body" idx="1"/>
          </p:nvPr>
        </p:nvSpPr>
        <p:spPr>
          <a:xfrm>
            <a:off x="343292" y="914400"/>
            <a:ext cx="8458200" cy="5791200"/>
          </a:xfrm>
        </p:spPr>
        <p:txBody>
          <a:bodyPr/>
          <a:lstStyle/>
          <a:p>
            <a:pPr>
              <a:spcAft>
                <a:spcPts val="0"/>
              </a:spcAft>
              <a:buFont typeface="Arial" panose="020B0604020202020204" pitchFamily="34" charset="0"/>
              <a:buChar char="•"/>
            </a:pPr>
            <a:r>
              <a:rPr lang="en-US" sz="3000" kern="0" dirty="0">
                <a:solidFill>
                  <a:srgbClr val="CCFFFF"/>
                </a:solidFill>
                <a:ea typeface="Verdana" panose="020B0604030504040204" pitchFamily="34" charset="0"/>
                <a:cs typeface="Times New Roman" panose="02020603050405020304" pitchFamily="18" charset="0"/>
              </a:rPr>
              <a:t>for in Him we live and move and have our being, as also some of your own poets have said, ‘For we are also His offspring.’ </a:t>
            </a:r>
          </a:p>
          <a:p>
            <a:pPr lvl="1">
              <a:spcAft>
                <a:spcPts val="0"/>
              </a:spcAft>
              <a:buFont typeface="Arial" panose="020B0604020202020204" pitchFamily="34" charset="0"/>
              <a:buChar char="•"/>
            </a:pPr>
            <a:r>
              <a:rPr lang="en-US" sz="3000" kern="0" dirty="0">
                <a:solidFill>
                  <a:schemeClr val="bg1"/>
                </a:solidFill>
                <a:ea typeface="Verdana" panose="020B0604030504040204" pitchFamily="34" charset="0"/>
                <a:cs typeface="Times New Roman" panose="02020603050405020304" pitchFamily="18" charset="0"/>
              </a:rPr>
              <a:t>Aratus, native of Cilicia, Paul’s home</a:t>
            </a:r>
          </a:p>
          <a:p>
            <a:pPr marL="0" indent="0">
              <a:spcAft>
                <a:spcPts val="0"/>
              </a:spcAft>
              <a:buNone/>
            </a:pPr>
            <a:endParaRPr lang="en-US" altLang="en-US" dirty="0">
              <a:solidFill>
                <a:schemeClr val="bg1"/>
              </a:solidFill>
            </a:endParaRPr>
          </a:p>
        </p:txBody>
      </p:sp>
    </p:spTree>
    <p:extLst>
      <p:ext uri="{BB962C8B-B14F-4D97-AF65-F5344CB8AC3E}">
        <p14:creationId xmlns:p14="http://schemas.microsoft.com/office/powerpoint/2010/main" val="242606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6172200"/>
          </a:xfrm>
        </p:spPr>
        <p:txBody>
          <a:bodyPr/>
          <a:lstStyle/>
          <a:p>
            <a:pPr marL="0" indent="0">
              <a:spcAft>
                <a:spcPts val="1200"/>
              </a:spcAft>
              <a:buNone/>
            </a:pPr>
            <a:r>
              <a:rPr lang="en-US" altLang="en-US" sz="3100" dirty="0">
                <a:solidFill>
                  <a:schemeClr val="bg1"/>
                </a:solidFill>
              </a:rPr>
              <a:t>“We have educated ourselves into imbecility”</a:t>
            </a:r>
          </a:p>
          <a:p>
            <a:pPr marL="0" indent="0">
              <a:spcAft>
                <a:spcPts val="1200"/>
              </a:spcAft>
              <a:buNone/>
            </a:pPr>
            <a:r>
              <a:rPr lang="en-US" altLang="en-US" sz="3100" dirty="0">
                <a:solidFill>
                  <a:schemeClr val="bg1"/>
                </a:solidFill>
              </a:rPr>
              <a:t>“There is nothing so vulgar left in our </a:t>
            </a:r>
            <a:r>
              <a:rPr lang="en-US" altLang="en-US" sz="3100" dirty="0" err="1">
                <a:solidFill>
                  <a:schemeClr val="bg1"/>
                </a:solidFill>
              </a:rPr>
              <a:t>exper-ience</a:t>
            </a:r>
            <a:r>
              <a:rPr lang="en-US" altLang="en-US" sz="3100" dirty="0">
                <a:solidFill>
                  <a:schemeClr val="bg1"/>
                </a:solidFill>
              </a:rPr>
              <a:t> for which we cannot transport some professor from somewhere to justify it”</a:t>
            </a:r>
          </a:p>
          <a:p>
            <a:pPr marL="0" indent="0">
              <a:spcAft>
                <a:spcPts val="300"/>
              </a:spcAft>
              <a:buNone/>
            </a:pPr>
            <a:r>
              <a:rPr lang="en-US" altLang="en-US" sz="3100" dirty="0">
                <a:solidFill>
                  <a:srgbClr val="FFFFCC"/>
                </a:solidFill>
              </a:rPr>
              <a:t>We </a:t>
            </a:r>
            <a:r>
              <a:rPr lang="en-US" altLang="en-US" sz="3100" i="1" dirty="0">
                <a:solidFill>
                  <a:srgbClr val="FFFFCC"/>
                </a:solidFill>
              </a:rPr>
              <a:t>need </a:t>
            </a:r>
            <a:r>
              <a:rPr lang="en-US" altLang="en-US" sz="3100" dirty="0">
                <a:solidFill>
                  <a:srgbClr val="FFFFCC"/>
                </a:solidFill>
              </a:rPr>
              <a:t>Genesis 1, in both Old Testament and New Testament</a:t>
            </a:r>
          </a:p>
          <a:p>
            <a:pPr marL="744537" lvl="2"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600" dirty="0">
                <a:solidFill>
                  <a:srgbClr val="FFFF00"/>
                </a:solidFill>
              </a:rPr>
              <a:t>Acts 17:29</a:t>
            </a:r>
          </a:p>
        </p:txBody>
      </p:sp>
      <p:sp>
        <p:nvSpPr>
          <p:cNvPr id="3075" name="Rectangle 3"/>
          <p:cNvSpPr>
            <a:spLocks noGrp="1" noChangeArrowheads="1"/>
          </p:cNvSpPr>
          <p:nvPr>
            <p:ph type="body" idx="1"/>
          </p:nvPr>
        </p:nvSpPr>
        <p:spPr>
          <a:xfrm>
            <a:off x="343292" y="990600"/>
            <a:ext cx="8458200" cy="5105400"/>
          </a:xfrm>
        </p:spPr>
        <p:txBody>
          <a:bodyPr/>
          <a:lstStyle/>
          <a:p>
            <a:pPr marL="0" indent="0">
              <a:spcAft>
                <a:spcPts val="600"/>
              </a:spcAft>
              <a:buNone/>
            </a:pPr>
            <a:r>
              <a:rPr lang="en-US" sz="3000" kern="0" dirty="0">
                <a:solidFill>
                  <a:srgbClr val="CCFFFF"/>
                </a:solidFill>
                <a:ea typeface="Verdana" panose="020B0604030504040204" pitchFamily="34" charset="0"/>
                <a:cs typeface="Times New Roman" panose="02020603050405020304" pitchFamily="18" charset="0"/>
              </a:rPr>
              <a:t>Therefore, since we are the offspring of God, we ought not to think that the Divine Nature is like gold or silver or stone, something shaped by art and man’s devising.   </a:t>
            </a:r>
          </a:p>
          <a:p>
            <a:pPr>
              <a:spcAft>
                <a:spcPts val="0"/>
              </a:spcAft>
              <a:buFont typeface="Arial" panose="020B0604020202020204" pitchFamily="34" charset="0"/>
              <a:buChar char="•"/>
            </a:pPr>
            <a:r>
              <a:rPr lang="en-US" sz="3000" kern="0" dirty="0">
                <a:solidFill>
                  <a:schemeClr val="bg1"/>
                </a:solidFill>
                <a:ea typeface="Verdana" panose="020B0604030504040204" pitchFamily="34" charset="0"/>
                <a:cs typeface="Times New Roman" panose="02020603050405020304" pitchFamily="18" charset="0"/>
              </a:rPr>
              <a:t>Irony – </a:t>
            </a:r>
          </a:p>
          <a:p>
            <a:pPr lvl="1">
              <a:spcAft>
                <a:spcPts val="400"/>
              </a:spcAft>
              <a:buFont typeface="Arial" panose="020B0604020202020204" pitchFamily="34" charset="0"/>
              <a:buChar char="•"/>
            </a:pPr>
            <a:r>
              <a:rPr lang="en-US" sz="3000" kern="0" dirty="0">
                <a:solidFill>
                  <a:schemeClr val="bg1"/>
                </a:solidFill>
                <a:ea typeface="Verdana" panose="020B0604030504040204" pitchFamily="34" charset="0"/>
                <a:cs typeface="Times New Roman" panose="02020603050405020304" pitchFamily="18" charset="0"/>
              </a:rPr>
              <a:t>Athenians thought highly of themselves, but adopted a view that was beneath them</a:t>
            </a:r>
          </a:p>
          <a:p>
            <a:pPr lvl="1">
              <a:spcAft>
                <a:spcPts val="600"/>
              </a:spcAft>
              <a:buFont typeface="Arial" panose="020B0604020202020204" pitchFamily="34" charset="0"/>
              <a:buChar char="•"/>
            </a:pPr>
            <a:r>
              <a:rPr lang="en-US" sz="3000" kern="0" dirty="0">
                <a:solidFill>
                  <a:schemeClr val="bg1"/>
                </a:solidFill>
                <a:ea typeface="Verdana" panose="020B0604030504040204" pitchFamily="34" charset="0"/>
                <a:cs typeface="Times New Roman" panose="02020603050405020304" pitchFamily="18" charset="0"/>
              </a:rPr>
              <a:t>Proud professor rejects God, but accepts descent from monkeys</a:t>
            </a:r>
            <a:endParaRPr lang="en-US" sz="3000"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346105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139690" y="5334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Creation, Gn.1:1</a:t>
            </a:r>
          </a:p>
        </p:txBody>
      </p:sp>
      <p:sp>
        <p:nvSpPr>
          <p:cNvPr id="3" name="Rounded Rectangle 3">
            <a:extLst>
              <a:ext uri="{FF2B5EF4-FFF2-40B4-BE49-F238E27FC236}">
                <a16:creationId xmlns:a16="http://schemas.microsoft.com/office/drawing/2014/main" id="{A0DBF637-C96B-4DA6-9438-CFA86AC8702D}"/>
              </a:ext>
            </a:extLst>
          </p:cNvPr>
          <p:cNvSpPr/>
          <p:nvPr/>
        </p:nvSpPr>
        <p:spPr bwMode="auto">
          <a:xfrm>
            <a:off x="657519" y="3607868"/>
            <a:ext cx="7837170" cy="1259505"/>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VI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Image of God, </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Gn.1:26-27</a:t>
            </a:r>
            <a:endParaRPr kumimoji="0" lang="en-US" sz="3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E44D288E-6079-466F-BAF1-046373CDCFB5}"/>
              </a:ext>
            </a:extLst>
          </p:cNvPr>
          <p:cNvSpPr/>
          <p:nvPr/>
        </p:nvSpPr>
        <p:spPr bwMode="auto">
          <a:xfrm>
            <a:off x="2143027" y="11430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Word of God, Gn.1:2,6,9</a:t>
            </a:r>
          </a:p>
        </p:txBody>
      </p:sp>
      <p:sp>
        <p:nvSpPr>
          <p:cNvPr id="5" name="Rounded Rectangle 3">
            <a:extLst>
              <a:ext uri="{FF2B5EF4-FFF2-40B4-BE49-F238E27FC236}">
                <a16:creationId xmlns:a16="http://schemas.microsoft.com/office/drawing/2014/main" id="{83C0A2F1-5813-4477-90A9-4CF0E145C1AF}"/>
              </a:ext>
            </a:extLst>
          </p:cNvPr>
          <p:cNvSpPr/>
          <p:nvPr/>
        </p:nvSpPr>
        <p:spPr bwMode="auto">
          <a:xfrm>
            <a:off x="2143027" y="17526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Light, Gn.1:3</a:t>
            </a:r>
          </a:p>
        </p:txBody>
      </p:sp>
      <p:sp>
        <p:nvSpPr>
          <p:cNvPr id="6" name="Rounded Rectangle 3">
            <a:extLst>
              <a:ext uri="{FF2B5EF4-FFF2-40B4-BE49-F238E27FC236}">
                <a16:creationId xmlns:a16="http://schemas.microsoft.com/office/drawing/2014/main" id="{1A38E0DC-6C1F-4562-AA4D-E4C7F3D8A1DB}"/>
              </a:ext>
            </a:extLst>
          </p:cNvPr>
          <p:cNvSpPr/>
          <p:nvPr/>
        </p:nvSpPr>
        <p:spPr bwMode="auto">
          <a:xfrm>
            <a:off x="2143027" y="23622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2400" kern="0" dirty="0">
                <a:solidFill>
                  <a:schemeClr val="bg1"/>
                </a:solidFill>
                <a:latin typeface="+mn-lt"/>
                <a:ea typeface="Verdana" panose="020B0604030504040204" pitchFamily="34" charset="0"/>
                <a:cs typeface="Verdana" panose="020B0604030504040204" pitchFamily="34" charset="0"/>
              </a:rPr>
              <a:t>Harvest</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Gn.1:11-12</a:t>
            </a:r>
          </a:p>
        </p:txBody>
      </p:sp>
      <p:sp>
        <p:nvSpPr>
          <p:cNvPr id="7" name="Rounded Rectangle 3">
            <a:extLst>
              <a:ext uri="{FF2B5EF4-FFF2-40B4-BE49-F238E27FC236}">
                <a16:creationId xmlns:a16="http://schemas.microsoft.com/office/drawing/2014/main" id="{0C4E522C-8899-4A36-A995-B3FFD7DC1579}"/>
              </a:ext>
            </a:extLst>
          </p:cNvPr>
          <p:cNvSpPr/>
          <p:nvPr/>
        </p:nvSpPr>
        <p:spPr bwMode="auto">
          <a:xfrm>
            <a:off x="2143027" y="29718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V</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2400" kern="0" dirty="0">
                <a:solidFill>
                  <a:schemeClr val="bg1"/>
                </a:solidFill>
                <a:latin typeface="+mn-lt"/>
                <a:ea typeface="Verdana" panose="020B0604030504040204" pitchFamily="34" charset="0"/>
                <a:cs typeface="Verdana" panose="020B0604030504040204" pitchFamily="34" charset="0"/>
              </a:rPr>
              <a:t>Mankind</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Gn.1:26, 28</a:t>
            </a:r>
          </a:p>
        </p:txBody>
      </p:sp>
    </p:spTree>
    <p:extLst>
      <p:ext uri="{BB962C8B-B14F-4D97-AF65-F5344CB8AC3E}">
        <p14:creationId xmlns:p14="http://schemas.microsoft.com/office/powerpoint/2010/main" val="4062393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Col.3:10</a:t>
            </a:r>
          </a:p>
        </p:txBody>
      </p:sp>
      <p:sp>
        <p:nvSpPr>
          <p:cNvPr id="3075" name="Rectangle 3"/>
          <p:cNvSpPr>
            <a:spLocks noGrp="1" noChangeArrowheads="1"/>
          </p:cNvSpPr>
          <p:nvPr>
            <p:ph type="body" idx="1"/>
          </p:nvPr>
        </p:nvSpPr>
        <p:spPr>
          <a:xfrm>
            <a:off x="457200" y="838200"/>
            <a:ext cx="8229600" cy="5791200"/>
          </a:xfrm>
        </p:spPr>
        <p:txBody>
          <a:bodyPr/>
          <a:lstStyle/>
          <a:p>
            <a:pPr>
              <a:spcAft>
                <a:spcPts val="400"/>
              </a:spcAft>
              <a:buFont typeface="Arial" panose="020B0604020202020204" pitchFamily="34" charset="0"/>
              <a:buChar char="•"/>
            </a:pPr>
            <a:r>
              <a:rPr lang="en-US" sz="3100" kern="0" dirty="0">
                <a:solidFill>
                  <a:schemeClr val="bg1"/>
                </a:solidFill>
                <a:ea typeface="Verdana" panose="020B0604030504040204" pitchFamily="34" charset="0"/>
                <a:cs typeface="Verdana" panose="020B0604030504040204" pitchFamily="34" charset="0"/>
              </a:rPr>
              <a:t>(you) have put on the new man who is renewed in knowledge according to the image of Him who created him</a:t>
            </a:r>
          </a:p>
          <a:p>
            <a:pPr>
              <a:spcAft>
                <a:spcPts val="400"/>
              </a:spcAft>
              <a:buFont typeface="Arial" panose="020B0604020202020204" pitchFamily="34" charset="0"/>
              <a:buChar char="•"/>
            </a:pPr>
            <a:r>
              <a:rPr lang="en-US" sz="3100" kern="0" dirty="0">
                <a:solidFill>
                  <a:srgbClr val="FFFFCC"/>
                </a:solidFill>
                <a:ea typeface="Verdana" panose="020B0604030504040204" pitchFamily="34" charset="0"/>
                <a:cs typeface="Verdana" panose="020B0604030504040204" pitchFamily="34" charset="0"/>
              </a:rPr>
              <a:t>Conversion is not simply discarding old clothes but putting on new ones</a:t>
            </a:r>
          </a:p>
          <a:p>
            <a:pPr>
              <a:spcAft>
                <a:spcPts val="400"/>
              </a:spcAft>
              <a:buFont typeface="Arial" panose="020B0604020202020204" pitchFamily="34" charset="0"/>
              <a:buChar char="•"/>
            </a:pPr>
            <a:r>
              <a:rPr lang="en-US" altLang="en-US" sz="3100" kern="0" dirty="0">
                <a:solidFill>
                  <a:srgbClr val="FFFFCC"/>
                </a:solidFill>
                <a:ea typeface="Verdana" panose="020B0604030504040204" pitchFamily="34" charset="0"/>
              </a:rPr>
              <a:t>Conversion is not simply individual virtues but new personality </a:t>
            </a:r>
            <a:r>
              <a:rPr lang="en-US" altLang="en-US" sz="3100" kern="0" dirty="0">
                <a:solidFill>
                  <a:schemeClr val="bg1"/>
                </a:solidFill>
                <a:ea typeface="Verdana" panose="020B0604030504040204" pitchFamily="34" charset="0"/>
              </a:rPr>
              <a:t>(2 Co.5:17 – </a:t>
            </a:r>
          </a:p>
          <a:p>
            <a:pPr lvl="1">
              <a:spcAft>
                <a:spcPts val="400"/>
              </a:spcAft>
              <a:buFont typeface="Arial" panose="020B0604020202020204" pitchFamily="34" charset="0"/>
              <a:buChar char="•"/>
            </a:pPr>
            <a:r>
              <a:rPr lang="en-US" altLang="en-US" sz="3000" kern="0" dirty="0">
                <a:solidFill>
                  <a:schemeClr val="bg1"/>
                </a:solidFill>
                <a:ea typeface="Verdana" panose="020B0604030504040204" pitchFamily="34" charset="0"/>
              </a:rPr>
              <a:t>Therefore, if anyone is in Christ, he is a new creation; old things have passed away; behold, all things have become new</a:t>
            </a:r>
          </a:p>
          <a:p>
            <a:pPr lvl="1">
              <a:spcAft>
                <a:spcPts val="400"/>
              </a:spcAft>
              <a:buFont typeface="Arial" panose="020B0604020202020204" pitchFamily="34" charset="0"/>
              <a:buChar char="•"/>
            </a:pPr>
            <a:endParaRPr lang="en-US" altLang="en-US" sz="2700" kern="0" dirty="0">
              <a:solidFill>
                <a:schemeClr val="bg1"/>
              </a:solidFill>
              <a:ea typeface="Verdana" panose="020B0604030504040204" pitchFamily="34" charset="0"/>
            </a:endParaRPr>
          </a:p>
        </p:txBody>
      </p:sp>
    </p:spTree>
    <p:extLst>
      <p:ext uri="{BB962C8B-B14F-4D97-AF65-F5344CB8AC3E}">
        <p14:creationId xmlns:p14="http://schemas.microsoft.com/office/powerpoint/2010/main" val="329059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6248400"/>
          </a:xfrm>
        </p:spPr>
        <p:txBody>
          <a:bodyPr/>
          <a:lstStyle/>
          <a:p>
            <a:pPr>
              <a:spcAft>
                <a:spcPts val="400"/>
              </a:spcAft>
              <a:buFont typeface="Arial" panose="020B0604020202020204" pitchFamily="34" charset="0"/>
              <a:buChar char="•"/>
            </a:pPr>
            <a:r>
              <a:rPr lang="en-US" altLang="en-US" sz="3100" kern="0" dirty="0">
                <a:solidFill>
                  <a:schemeClr val="bg1"/>
                </a:solidFill>
                <a:ea typeface="Verdana" panose="020B0604030504040204" pitchFamily="34" charset="0"/>
              </a:rPr>
              <a:t>Gn.1:26-27, </a:t>
            </a:r>
            <a:r>
              <a:rPr lang="en-US" altLang="en-US" sz="3100" i="1" kern="0" dirty="0">
                <a:solidFill>
                  <a:srgbClr val="FFFFCC"/>
                </a:solidFill>
                <a:ea typeface="Verdana" panose="020B0604030504040204" pitchFamily="34" charset="0"/>
              </a:rPr>
              <a:t>image of God</a:t>
            </a:r>
            <a:r>
              <a:rPr lang="en-US" altLang="en-US" sz="3100" kern="0" dirty="0">
                <a:solidFill>
                  <a:srgbClr val="FFFFCC"/>
                </a:solidFill>
                <a:ea typeface="Verdana" panose="020B0604030504040204" pitchFamily="34" charset="0"/>
              </a:rPr>
              <a:t>.</a:t>
            </a:r>
          </a:p>
          <a:p>
            <a:pPr>
              <a:spcAft>
                <a:spcPts val="400"/>
              </a:spcAft>
              <a:buFont typeface="Arial" panose="020B0604020202020204" pitchFamily="34" charset="0"/>
              <a:buChar char="•"/>
            </a:pPr>
            <a:r>
              <a:rPr lang="en-US" altLang="en-US" sz="3100" kern="0" dirty="0">
                <a:solidFill>
                  <a:schemeClr val="bg1"/>
                </a:solidFill>
                <a:ea typeface="Verdana" panose="020B0604030504040204" pitchFamily="34" charset="0"/>
              </a:rPr>
              <a:t>Ro.13</a:t>
            </a:r>
            <a:r>
              <a:rPr lang="en-US" altLang="en-US" sz="3100" kern="0" baseline="30000" dirty="0">
                <a:solidFill>
                  <a:srgbClr val="CCFFCC"/>
                </a:solidFill>
                <a:ea typeface="Verdana" panose="020B0604030504040204" pitchFamily="34" charset="0"/>
              </a:rPr>
              <a:t>14</a:t>
            </a:r>
            <a:r>
              <a:rPr lang="en-US" altLang="en-US" sz="3100" kern="0" dirty="0">
                <a:solidFill>
                  <a:schemeClr val="bg1"/>
                </a:solidFill>
                <a:ea typeface="Verdana" panose="020B0604030504040204" pitchFamily="34" charset="0"/>
              </a:rPr>
              <a:t> </a:t>
            </a:r>
            <a:r>
              <a:rPr lang="en-US" altLang="en-US" sz="3100" kern="0" dirty="0">
                <a:solidFill>
                  <a:srgbClr val="FFFFCC"/>
                </a:solidFill>
                <a:ea typeface="Verdana" panose="020B0604030504040204" pitchFamily="34" charset="0"/>
              </a:rPr>
              <a:t>But </a:t>
            </a:r>
            <a:r>
              <a:rPr lang="en-US" altLang="en-US" sz="3100" u="sng" kern="0" dirty="0">
                <a:solidFill>
                  <a:srgbClr val="FFFFCC"/>
                </a:solidFill>
                <a:ea typeface="Verdana" panose="020B0604030504040204" pitchFamily="34" charset="0"/>
              </a:rPr>
              <a:t>put on</a:t>
            </a:r>
            <a:r>
              <a:rPr lang="en-US" altLang="en-US" sz="3100" kern="0" dirty="0">
                <a:solidFill>
                  <a:srgbClr val="FFFFCC"/>
                </a:solidFill>
                <a:ea typeface="Verdana" panose="020B0604030504040204" pitchFamily="34" charset="0"/>
              </a:rPr>
              <a:t> the Lord Jesus Christ, and make no provision for the flesh, to fulfill its lusts.</a:t>
            </a:r>
          </a:p>
          <a:p>
            <a:pPr lvl="1">
              <a:spcAft>
                <a:spcPts val="400"/>
              </a:spcAft>
              <a:buFont typeface="Arial" panose="020B0604020202020204" pitchFamily="34" charset="0"/>
              <a:buChar char="•"/>
            </a:pPr>
            <a:r>
              <a:rPr lang="en-US" altLang="en-US" sz="3100" kern="0" dirty="0">
                <a:solidFill>
                  <a:srgbClr val="FFFFCC"/>
                </a:solidFill>
                <a:ea typeface="Verdana" panose="020B0604030504040204" pitchFamily="34" charset="0"/>
              </a:rPr>
              <a:t>In Christ:</a:t>
            </a:r>
            <a:r>
              <a:rPr lang="en-US" altLang="en-US" sz="3100" kern="0" dirty="0">
                <a:solidFill>
                  <a:schemeClr val="bg1"/>
                </a:solidFill>
                <a:ea typeface="Verdana" panose="020B0604030504040204" pitchFamily="34" charset="0"/>
              </a:rPr>
              <a:t> the image of God, possessed at first by Adam, but lost through sin, is now restored.  </a:t>
            </a:r>
          </a:p>
          <a:p>
            <a:pPr lvl="1">
              <a:spcAft>
                <a:spcPts val="400"/>
              </a:spcAft>
              <a:buFont typeface="Arial" panose="020B0604020202020204" pitchFamily="34" charset="0"/>
              <a:buChar char="•"/>
            </a:pPr>
            <a:r>
              <a:rPr lang="en-US" altLang="en-US" sz="3100" kern="0" dirty="0">
                <a:solidFill>
                  <a:srgbClr val="FFFFCC"/>
                </a:solidFill>
                <a:ea typeface="Verdana" panose="020B0604030504040204" pitchFamily="34" charset="0"/>
              </a:rPr>
              <a:t>Put on: </a:t>
            </a:r>
            <a:r>
              <a:rPr lang="en-US" altLang="en-US" sz="3100" kern="0" dirty="0">
                <a:solidFill>
                  <a:schemeClr val="bg1"/>
                </a:solidFill>
                <a:ea typeface="Verdana" panose="020B0604030504040204" pitchFamily="34" charset="0"/>
              </a:rPr>
              <a:t>to become so possessed of the mind of Christ as in thought, feeling, and action to resemble Him and, as it were, reproduce the life He lived </a:t>
            </a:r>
            <a:r>
              <a:rPr lang="en-US" altLang="en-US" sz="2400" kern="0" dirty="0">
                <a:solidFill>
                  <a:schemeClr val="bg1"/>
                </a:solidFill>
                <a:ea typeface="Verdana" panose="020B0604030504040204" pitchFamily="34" charset="0"/>
              </a:rPr>
              <a:t>–Th.</a:t>
            </a:r>
            <a:endParaRPr lang="en-US" altLang="en-US" sz="3100" dirty="0">
              <a:solidFill>
                <a:schemeClr val="bg1"/>
              </a:solidFill>
            </a:endParaRPr>
          </a:p>
        </p:txBody>
      </p:sp>
    </p:spTree>
    <p:extLst>
      <p:ext uri="{BB962C8B-B14F-4D97-AF65-F5344CB8AC3E}">
        <p14:creationId xmlns:p14="http://schemas.microsoft.com/office/powerpoint/2010/main" val="191151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139690" y="5334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Creation, Gn.1:1</a:t>
            </a:r>
          </a:p>
        </p:txBody>
      </p:sp>
      <p:sp>
        <p:nvSpPr>
          <p:cNvPr id="3" name="Rounded Rectangle 3">
            <a:extLst>
              <a:ext uri="{FF2B5EF4-FFF2-40B4-BE49-F238E27FC236}">
                <a16:creationId xmlns:a16="http://schemas.microsoft.com/office/drawing/2014/main" id="{A0DBF637-C96B-4DA6-9438-CFA86AC8702D}"/>
              </a:ext>
            </a:extLst>
          </p:cNvPr>
          <p:cNvSpPr/>
          <p:nvPr/>
        </p:nvSpPr>
        <p:spPr bwMode="auto">
          <a:xfrm>
            <a:off x="657519" y="4191000"/>
            <a:ext cx="7837170" cy="1259505"/>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VII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Marriage, </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Gn.1:27</a:t>
            </a:r>
            <a:endParaRPr kumimoji="0" lang="en-US" sz="3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E44D288E-6079-466F-BAF1-046373CDCFB5}"/>
              </a:ext>
            </a:extLst>
          </p:cNvPr>
          <p:cNvSpPr/>
          <p:nvPr/>
        </p:nvSpPr>
        <p:spPr bwMode="auto">
          <a:xfrm>
            <a:off x="2143027" y="11430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Word of God, Gn.1:2,6,9</a:t>
            </a:r>
          </a:p>
        </p:txBody>
      </p:sp>
      <p:sp>
        <p:nvSpPr>
          <p:cNvPr id="5" name="Rounded Rectangle 3">
            <a:extLst>
              <a:ext uri="{FF2B5EF4-FFF2-40B4-BE49-F238E27FC236}">
                <a16:creationId xmlns:a16="http://schemas.microsoft.com/office/drawing/2014/main" id="{83C0A2F1-5813-4477-90A9-4CF0E145C1AF}"/>
              </a:ext>
            </a:extLst>
          </p:cNvPr>
          <p:cNvSpPr/>
          <p:nvPr/>
        </p:nvSpPr>
        <p:spPr bwMode="auto">
          <a:xfrm>
            <a:off x="2143027" y="17526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Light, Gn.1:3</a:t>
            </a:r>
          </a:p>
        </p:txBody>
      </p:sp>
      <p:sp>
        <p:nvSpPr>
          <p:cNvPr id="6" name="Rounded Rectangle 3">
            <a:extLst>
              <a:ext uri="{FF2B5EF4-FFF2-40B4-BE49-F238E27FC236}">
                <a16:creationId xmlns:a16="http://schemas.microsoft.com/office/drawing/2014/main" id="{1A38E0DC-6C1F-4562-AA4D-E4C7F3D8A1DB}"/>
              </a:ext>
            </a:extLst>
          </p:cNvPr>
          <p:cNvSpPr/>
          <p:nvPr/>
        </p:nvSpPr>
        <p:spPr bwMode="auto">
          <a:xfrm>
            <a:off x="2143027" y="23622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2400" kern="0" dirty="0">
                <a:solidFill>
                  <a:schemeClr val="bg1"/>
                </a:solidFill>
                <a:latin typeface="+mn-lt"/>
                <a:ea typeface="Verdana" panose="020B0604030504040204" pitchFamily="34" charset="0"/>
                <a:cs typeface="Verdana" panose="020B0604030504040204" pitchFamily="34" charset="0"/>
              </a:rPr>
              <a:t>Harvest</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Gn.1:11-12</a:t>
            </a:r>
          </a:p>
        </p:txBody>
      </p:sp>
      <p:sp>
        <p:nvSpPr>
          <p:cNvPr id="7" name="Rounded Rectangle 3">
            <a:extLst>
              <a:ext uri="{FF2B5EF4-FFF2-40B4-BE49-F238E27FC236}">
                <a16:creationId xmlns:a16="http://schemas.microsoft.com/office/drawing/2014/main" id="{0C4E522C-8899-4A36-A995-B3FFD7DC1579}"/>
              </a:ext>
            </a:extLst>
          </p:cNvPr>
          <p:cNvSpPr/>
          <p:nvPr/>
        </p:nvSpPr>
        <p:spPr bwMode="auto">
          <a:xfrm>
            <a:off x="2143027" y="29718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V</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2400" kern="0" dirty="0">
                <a:solidFill>
                  <a:schemeClr val="bg1"/>
                </a:solidFill>
                <a:latin typeface="+mn-lt"/>
                <a:ea typeface="Verdana" panose="020B0604030504040204" pitchFamily="34" charset="0"/>
                <a:cs typeface="Verdana" panose="020B0604030504040204" pitchFamily="34" charset="0"/>
              </a:rPr>
              <a:t>Mankind</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Gn.1:26, 28</a:t>
            </a:r>
          </a:p>
        </p:txBody>
      </p:sp>
      <p:sp>
        <p:nvSpPr>
          <p:cNvPr id="8" name="Rounded Rectangle 3">
            <a:extLst>
              <a:ext uri="{FF2B5EF4-FFF2-40B4-BE49-F238E27FC236}">
                <a16:creationId xmlns:a16="http://schemas.microsoft.com/office/drawing/2014/main" id="{8A5FB32D-C58B-485A-90BC-C42B52685CF0}"/>
              </a:ext>
            </a:extLst>
          </p:cNvPr>
          <p:cNvSpPr/>
          <p:nvPr/>
        </p:nvSpPr>
        <p:spPr bwMode="auto">
          <a:xfrm>
            <a:off x="2143027" y="3590827"/>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VI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Image of God, Gn.1:26-27, 28</a:t>
            </a:r>
          </a:p>
        </p:txBody>
      </p:sp>
    </p:spTree>
    <p:extLst>
      <p:ext uri="{BB962C8B-B14F-4D97-AF65-F5344CB8AC3E}">
        <p14:creationId xmlns:p14="http://schemas.microsoft.com/office/powerpoint/2010/main" val="1673256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Mt.19:4 (5)</a:t>
            </a:r>
          </a:p>
        </p:txBody>
      </p:sp>
      <p:sp>
        <p:nvSpPr>
          <p:cNvPr id="3075" name="Rectangle 3"/>
          <p:cNvSpPr>
            <a:spLocks noGrp="1" noChangeArrowheads="1"/>
          </p:cNvSpPr>
          <p:nvPr>
            <p:ph type="body" idx="1"/>
          </p:nvPr>
        </p:nvSpPr>
        <p:spPr>
          <a:xfrm>
            <a:off x="457200" y="762000"/>
            <a:ext cx="8229600" cy="5791200"/>
          </a:xfrm>
        </p:spPr>
        <p:txBody>
          <a:bodyPr/>
          <a:lstStyle/>
          <a:p>
            <a:pPr>
              <a:spcAft>
                <a:spcPts val="400"/>
              </a:spcAft>
              <a:buFont typeface="Arial" panose="020B0604020202020204" pitchFamily="34" charset="0"/>
              <a:buChar char="•"/>
            </a:pPr>
            <a:r>
              <a:rPr lang="en-US" sz="3100" kern="0" baseline="30000" dirty="0">
                <a:solidFill>
                  <a:srgbClr val="CCFFCC"/>
                </a:solidFill>
                <a:ea typeface="Verdana" panose="020B0604030504040204" pitchFamily="34" charset="0"/>
                <a:cs typeface="Verdana" panose="020B0604030504040204" pitchFamily="34" charset="0"/>
              </a:rPr>
              <a:t>4</a:t>
            </a:r>
            <a:r>
              <a:rPr lang="en-US" sz="3100" kern="0" dirty="0">
                <a:solidFill>
                  <a:schemeClr val="bg1"/>
                </a:solidFill>
                <a:ea typeface="Verdana" panose="020B0604030504040204" pitchFamily="34" charset="0"/>
                <a:cs typeface="Verdana" panose="020B0604030504040204" pitchFamily="34" charset="0"/>
              </a:rPr>
              <a:t> </a:t>
            </a:r>
            <a:r>
              <a:rPr lang="en-US" sz="3100" kern="0" dirty="0">
                <a:solidFill>
                  <a:srgbClr val="FFFFCC"/>
                </a:solidFill>
                <a:ea typeface="Verdana" panose="020B0604030504040204" pitchFamily="34" charset="0"/>
                <a:cs typeface="Verdana" panose="020B0604030504040204" pitchFamily="34" charset="0"/>
              </a:rPr>
              <a:t>And He answered and said to them, Have you not read that He who made them at the beginning made them male and female</a:t>
            </a:r>
          </a:p>
          <a:p>
            <a:pPr>
              <a:spcAft>
                <a:spcPts val="400"/>
              </a:spcAft>
              <a:buFont typeface="Arial" panose="020B0604020202020204" pitchFamily="34" charset="0"/>
              <a:buChar char="•"/>
            </a:pPr>
            <a:r>
              <a:rPr lang="en-US" sz="3100" kern="0" dirty="0">
                <a:solidFill>
                  <a:schemeClr val="bg1"/>
                </a:solidFill>
                <a:ea typeface="Verdana" panose="020B0604030504040204" pitchFamily="34" charset="0"/>
                <a:cs typeface="Verdana" panose="020B0604030504040204" pitchFamily="34" charset="0"/>
              </a:rPr>
              <a:t>Also in Mk.10 ... 1 Co.11:7 ... 1 Tim.2:13</a:t>
            </a:r>
          </a:p>
          <a:p>
            <a:pPr>
              <a:spcAft>
                <a:spcPts val="400"/>
              </a:spcAft>
              <a:buFont typeface="Arial" panose="020B0604020202020204" pitchFamily="34" charset="0"/>
              <a:buChar char="•"/>
            </a:pPr>
            <a:r>
              <a:rPr lang="en-US" sz="3100" kern="0" dirty="0">
                <a:solidFill>
                  <a:schemeClr val="bg1"/>
                </a:solidFill>
                <a:ea typeface="Verdana" panose="020B0604030504040204" pitchFamily="34" charset="0"/>
                <a:cs typeface="Verdana" panose="020B0604030504040204" pitchFamily="34" charset="0"/>
              </a:rPr>
              <a:t>God created man and woman.  </a:t>
            </a:r>
          </a:p>
          <a:p>
            <a:pPr>
              <a:spcAft>
                <a:spcPts val="400"/>
              </a:spcAft>
              <a:buFont typeface="Arial" panose="020B0604020202020204" pitchFamily="34" charset="0"/>
              <a:buChar char="•"/>
            </a:pPr>
            <a:r>
              <a:rPr lang="en-US" sz="3100" kern="0" dirty="0">
                <a:solidFill>
                  <a:schemeClr val="bg1"/>
                </a:solidFill>
                <a:ea typeface="Verdana" panose="020B0604030504040204" pitchFamily="34" charset="0"/>
                <a:cs typeface="Verdana" panose="020B0604030504040204" pitchFamily="34" charset="0"/>
              </a:rPr>
              <a:t>The only relationship possible was mono-gamy… (</a:t>
            </a:r>
            <a:r>
              <a:rPr lang="en-US" i="1" kern="0" dirty="0">
                <a:solidFill>
                  <a:srgbClr val="FFFFCC"/>
                </a:solidFill>
                <a:ea typeface="Verdana" panose="020B0604030504040204" pitchFamily="34" charset="0"/>
                <a:cs typeface="Verdana" panose="020B0604030504040204" pitchFamily="34" charset="0"/>
              </a:rPr>
              <a:t>the one has the one</a:t>
            </a:r>
            <a:r>
              <a:rPr lang="en-US" sz="3100" kern="0" dirty="0">
                <a:solidFill>
                  <a:schemeClr val="bg1"/>
                </a:solidFill>
                <a:ea typeface="Verdana" panose="020B0604030504040204" pitchFamily="34" charset="0"/>
                <a:cs typeface="Verdana" panose="020B0604030504040204" pitchFamily="34" charset="0"/>
              </a:rPr>
              <a:t>)</a:t>
            </a:r>
          </a:p>
          <a:p>
            <a:pPr>
              <a:spcAft>
                <a:spcPts val="400"/>
              </a:spcAft>
              <a:buFont typeface="Arial" panose="020B0604020202020204" pitchFamily="34" charset="0"/>
              <a:buChar char="•"/>
            </a:pPr>
            <a:r>
              <a:rPr lang="en-US" sz="3100" kern="0" dirty="0">
                <a:solidFill>
                  <a:schemeClr val="bg1"/>
                </a:solidFill>
                <a:ea typeface="Verdana" panose="020B0604030504040204" pitchFamily="34" charset="0"/>
                <a:cs typeface="Verdana" panose="020B0604030504040204" pitchFamily="34" charset="0"/>
              </a:rPr>
              <a:t>Neither could leave spouse, find another.</a:t>
            </a:r>
          </a:p>
          <a:p>
            <a:pPr>
              <a:spcAft>
                <a:spcPts val="400"/>
              </a:spcAft>
              <a:buFont typeface="Arial" panose="020B0604020202020204" pitchFamily="34" charset="0"/>
              <a:buChar char="•"/>
            </a:pPr>
            <a:r>
              <a:rPr lang="en-US" sz="3100" kern="0" dirty="0">
                <a:solidFill>
                  <a:schemeClr val="bg1"/>
                </a:solidFill>
                <a:ea typeface="Verdana" panose="020B0604030504040204" pitchFamily="34" charset="0"/>
                <a:cs typeface="Verdana" panose="020B0604030504040204" pitchFamily="34" charset="0"/>
              </a:rPr>
              <a:t>God’s original plan outlasted Law of Moses.</a:t>
            </a:r>
          </a:p>
          <a:p>
            <a:pPr>
              <a:spcAft>
                <a:spcPts val="400"/>
              </a:spcAft>
              <a:buFont typeface="Arial" panose="020B0604020202020204" pitchFamily="34" charset="0"/>
              <a:buChar char="•"/>
            </a:pPr>
            <a:r>
              <a:rPr lang="en-US" sz="3100" kern="0" dirty="0">
                <a:solidFill>
                  <a:schemeClr val="bg1"/>
                </a:solidFill>
                <a:ea typeface="Verdana" panose="020B0604030504040204" pitchFamily="34" charset="0"/>
                <a:cs typeface="Verdana" panose="020B0604030504040204" pitchFamily="34" charset="0"/>
              </a:rPr>
              <a:t>Jesus’ restoration: go back to blueprint.</a:t>
            </a:r>
          </a:p>
        </p:txBody>
      </p:sp>
    </p:spTree>
    <p:extLst>
      <p:ext uri="{BB962C8B-B14F-4D97-AF65-F5344CB8AC3E}">
        <p14:creationId xmlns:p14="http://schemas.microsoft.com/office/powerpoint/2010/main" val="371553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Mt.19:4 (5)</a:t>
            </a:r>
          </a:p>
        </p:txBody>
      </p:sp>
      <p:sp>
        <p:nvSpPr>
          <p:cNvPr id="3075" name="Rectangle 3"/>
          <p:cNvSpPr>
            <a:spLocks noGrp="1" noChangeArrowheads="1"/>
          </p:cNvSpPr>
          <p:nvPr>
            <p:ph type="body" idx="1"/>
          </p:nvPr>
        </p:nvSpPr>
        <p:spPr>
          <a:xfrm>
            <a:off x="457200" y="838200"/>
            <a:ext cx="8229600" cy="5791200"/>
          </a:xfrm>
        </p:spPr>
        <p:txBody>
          <a:bodyPr/>
          <a:lstStyle/>
          <a:p>
            <a:pPr>
              <a:spcAft>
                <a:spcPts val="400"/>
              </a:spcAft>
              <a:buFont typeface="Arial" panose="020B0604020202020204" pitchFamily="34" charset="0"/>
              <a:buChar char="•"/>
            </a:pPr>
            <a:r>
              <a:rPr lang="en-US" sz="3100" kern="0" dirty="0">
                <a:solidFill>
                  <a:schemeClr val="bg1"/>
                </a:solidFill>
                <a:ea typeface="Verdana" panose="020B0604030504040204" pitchFamily="34" charset="0"/>
                <a:cs typeface="Verdana" panose="020B0604030504040204" pitchFamily="34" charset="0"/>
              </a:rPr>
              <a:t>People who can’t figure out what marriage is are the ones who don’t believe Gn.1… [man is animal…no resurrection of body…]</a:t>
            </a:r>
          </a:p>
          <a:p>
            <a:pPr>
              <a:spcAft>
                <a:spcPts val="400"/>
              </a:spcAft>
              <a:buFont typeface="Arial" panose="020B0604020202020204" pitchFamily="34" charset="0"/>
              <a:buChar char="•"/>
            </a:pPr>
            <a:r>
              <a:rPr lang="en-US" altLang="en-US" sz="3100" kern="0" dirty="0">
                <a:solidFill>
                  <a:schemeClr val="bg1"/>
                </a:solidFill>
                <a:ea typeface="Verdana" panose="020B0604030504040204" pitchFamily="34" charset="0"/>
              </a:rPr>
              <a:t>“If God is dead, everything is justifiable”</a:t>
            </a:r>
            <a:endParaRPr lang="en-US" altLang="en-US" dirty="0">
              <a:solidFill>
                <a:schemeClr val="bg1"/>
              </a:solidFill>
            </a:endParaRPr>
          </a:p>
        </p:txBody>
      </p:sp>
    </p:spTree>
    <p:extLst>
      <p:ext uri="{BB962C8B-B14F-4D97-AF65-F5344CB8AC3E}">
        <p14:creationId xmlns:p14="http://schemas.microsoft.com/office/powerpoint/2010/main" val="41003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Is Genesis one myth? …not literal?</a:t>
            </a:r>
          </a:p>
        </p:txBody>
      </p:sp>
      <p:sp>
        <p:nvSpPr>
          <p:cNvPr id="3075" name="Rectangle 3"/>
          <p:cNvSpPr>
            <a:spLocks noGrp="1" noChangeArrowheads="1"/>
          </p:cNvSpPr>
          <p:nvPr>
            <p:ph type="body" idx="1"/>
          </p:nvPr>
        </p:nvSpPr>
        <p:spPr>
          <a:xfrm>
            <a:off x="457200" y="838200"/>
            <a:ext cx="8229600" cy="5791200"/>
          </a:xfrm>
        </p:spPr>
        <p:txBody>
          <a:bodyPr/>
          <a:lstStyle/>
          <a:p>
            <a:pPr>
              <a:spcAft>
                <a:spcPts val="400"/>
              </a:spcAft>
              <a:buFont typeface="Arial" panose="020B0604020202020204" pitchFamily="34" charset="0"/>
              <a:buChar char="•"/>
            </a:pPr>
            <a:r>
              <a:rPr lang="en-US" sz="3100" kern="0" dirty="0">
                <a:solidFill>
                  <a:schemeClr val="bg1"/>
                </a:solidFill>
                <a:ea typeface="Verdana" panose="020B0604030504040204" pitchFamily="34" charset="0"/>
                <a:cs typeface="Verdana" panose="020B0604030504040204" pitchFamily="34" charset="0"/>
              </a:rPr>
              <a:t>Mohler – </a:t>
            </a:r>
            <a:r>
              <a:rPr lang="en-US" sz="3100" kern="0" dirty="0">
                <a:solidFill>
                  <a:srgbClr val="FFFFCC"/>
                </a:solidFill>
                <a:ea typeface="Verdana" panose="020B0604030504040204" pitchFamily="34" charset="0"/>
                <a:cs typeface="Verdana" panose="020B0604030504040204" pitchFamily="34" charset="0"/>
              </a:rPr>
              <a:t>Theological disaster ensues when the book of nature (general revelation) is used to trump God’s special revelation, when science is placed over Scripture as authoritative and compelling.</a:t>
            </a:r>
          </a:p>
          <a:p>
            <a:pPr>
              <a:spcAft>
                <a:spcPts val="400"/>
              </a:spcAft>
              <a:buFont typeface="Arial" panose="020B0604020202020204" pitchFamily="34" charset="0"/>
              <a:buChar char="•"/>
            </a:pPr>
            <a:r>
              <a:rPr lang="en-US" altLang="en-US" sz="3100" kern="0" dirty="0" err="1">
                <a:solidFill>
                  <a:schemeClr val="bg1"/>
                </a:solidFill>
                <a:ea typeface="Verdana" panose="020B0604030504040204" pitchFamily="34" charset="0"/>
              </a:rPr>
              <a:t>Kidner</a:t>
            </a:r>
            <a:r>
              <a:rPr lang="en-US" altLang="en-US" sz="3100" kern="0" dirty="0">
                <a:solidFill>
                  <a:schemeClr val="bg1"/>
                </a:solidFill>
                <a:ea typeface="Verdana" panose="020B0604030504040204" pitchFamily="34" charset="0"/>
              </a:rPr>
              <a:t> – </a:t>
            </a:r>
            <a:r>
              <a:rPr lang="en-US" altLang="en-US" sz="3100" kern="0" dirty="0">
                <a:solidFill>
                  <a:srgbClr val="FFFFCC"/>
                </a:solidFill>
                <a:ea typeface="Verdana" panose="020B0604030504040204" pitchFamily="34" charset="0"/>
              </a:rPr>
              <a:t>There can scarcely be another part of Scripture over which so many battles, theological, scientific, historical and literary, have been fought, or so many strong opinions cherished. </a:t>
            </a:r>
            <a:endParaRPr lang="en-US" altLang="en-US" dirty="0">
              <a:solidFill>
                <a:schemeClr val="bg1"/>
              </a:solidFill>
            </a:endParaRPr>
          </a:p>
        </p:txBody>
      </p:sp>
    </p:spTree>
    <p:extLst>
      <p:ext uri="{BB962C8B-B14F-4D97-AF65-F5344CB8AC3E}">
        <p14:creationId xmlns:p14="http://schemas.microsoft.com/office/powerpoint/2010/main" val="129869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CC"/>
                </a:solidFill>
              </a:rPr>
              <a:t>Evidence – </a:t>
            </a:r>
          </a:p>
        </p:txBody>
      </p:sp>
      <p:sp>
        <p:nvSpPr>
          <p:cNvPr id="3075" name="Rectangle 3"/>
          <p:cNvSpPr>
            <a:spLocks noGrp="1" noChangeArrowheads="1"/>
          </p:cNvSpPr>
          <p:nvPr>
            <p:ph type="body" idx="1"/>
          </p:nvPr>
        </p:nvSpPr>
        <p:spPr>
          <a:xfrm>
            <a:off x="457200" y="685800"/>
            <a:ext cx="8229600" cy="5791200"/>
          </a:xfrm>
        </p:spPr>
        <p:txBody>
          <a:bodyPr/>
          <a:lstStyle/>
          <a:p>
            <a:pPr marL="0" indent="0" algn="ctr">
              <a:spcAft>
                <a:spcPts val="400"/>
              </a:spcAft>
              <a:buNone/>
            </a:pPr>
            <a:r>
              <a:rPr lang="en-US" sz="3100" kern="0" dirty="0">
                <a:solidFill>
                  <a:srgbClr val="FFFFCC"/>
                </a:solidFill>
                <a:ea typeface="Verdana" panose="020B0604030504040204" pitchFamily="34" charset="0"/>
                <a:cs typeface="Verdana" panose="020B0604030504040204" pitchFamily="34" charset="0"/>
              </a:rPr>
              <a:t>People who do not believe Genesis 1 . . . </a:t>
            </a:r>
          </a:p>
          <a:p>
            <a:pPr>
              <a:spcAft>
                <a:spcPts val="0"/>
              </a:spcAft>
              <a:buFont typeface="Arial" panose="020B0604020202020204" pitchFamily="34" charset="0"/>
              <a:buChar char="•"/>
            </a:pPr>
            <a:r>
              <a:rPr lang="en-US" altLang="en-US" dirty="0">
                <a:solidFill>
                  <a:schemeClr val="bg1"/>
                </a:solidFill>
              </a:rPr>
              <a:t>can’t figure out what marriage is … </a:t>
            </a:r>
          </a:p>
          <a:p>
            <a:pPr>
              <a:spcAft>
                <a:spcPts val="0"/>
              </a:spcAft>
              <a:buFont typeface="Arial" panose="020B0604020202020204" pitchFamily="34" charset="0"/>
              <a:buChar char="•"/>
            </a:pPr>
            <a:r>
              <a:rPr lang="en-US" altLang="en-US" dirty="0">
                <a:solidFill>
                  <a:schemeClr val="bg1"/>
                </a:solidFill>
              </a:rPr>
              <a:t>can’t figure out what man is … (animal) </a:t>
            </a:r>
          </a:p>
          <a:p>
            <a:pPr>
              <a:spcAft>
                <a:spcPts val="0"/>
              </a:spcAft>
              <a:buFont typeface="Arial" panose="020B0604020202020204" pitchFamily="34" charset="0"/>
              <a:buChar char="•"/>
            </a:pPr>
            <a:r>
              <a:rPr lang="en-US" altLang="en-US" dirty="0">
                <a:solidFill>
                  <a:schemeClr val="bg1"/>
                </a:solidFill>
              </a:rPr>
              <a:t>there is no resurrection of body (only spiritual) so ‘eat, drink, and be merry’ …  </a:t>
            </a:r>
          </a:p>
          <a:p>
            <a:pPr>
              <a:spcAft>
                <a:spcPts val="400"/>
              </a:spcAft>
              <a:buFont typeface="Arial" panose="020B0604020202020204" pitchFamily="34" charset="0"/>
              <a:buChar char="•"/>
            </a:pPr>
            <a:r>
              <a:rPr lang="en-US" altLang="en-US" dirty="0">
                <a:solidFill>
                  <a:schemeClr val="bg1"/>
                </a:solidFill>
              </a:rPr>
              <a:t>if the gospel is out of date, filled with lies, and irrelevant, of necessity evolution reigns, and Jesus Himself is a fraud.</a:t>
            </a:r>
          </a:p>
        </p:txBody>
      </p:sp>
      <p:sp>
        <p:nvSpPr>
          <p:cNvPr id="2" name="Rectangle 1">
            <a:extLst>
              <a:ext uri="{FF2B5EF4-FFF2-40B4-BE49-F238E27FC236}">
                <a16:creationId xmlns:a16="http://schemas.microsoft.com/office/drawing/2014/main" id="{4CF3E24E-0557-4F77-B90B-A31C815AA845}"/>
              </a:ext>
            </a:extLst>
          </p:cNvPr>
          <p:cNvSpPr/>
          <p:nvPr/>
        </p:nvSpPr>
        <p:spPr>
          <a:xfrm>
            <a:off x="1865628" y="5286081"/>
            <a:ext cx="5412745" cy="11430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 </a:t>
            </a:r>
            <a:r>
              <a:rPr lang="en-US" sz="3100" dirty="0">
                <a:solidFill>
                  <a:srgbClr val="CCFFFF"/>
                </a:solidFill>
              </a:rPr>
              <a:t>If God is dead, everything</a:t>
            </a:r>
            <a:br>
              <a:rPr lang="en-US" sz="3100" dirty="0">
                <a:solidFill>
                  <a:srgbClr val="CCFFFF"/>
                </a:solidFill>
              </a:rPr>
            </a:br>
            <a:r>
              <a:rPr lang="en-US" sz="3100" dirty="0">
                <a:solidFill>
                  <a:srgbClr val="CCFFFF"/>
                </a:solidFill>
              </a:rPr>
              <a:t>is justifiable </a:t>
            </a:r>
            <a:r>
              <a:rPr lang="en-US" sz="2400" dirty="0"/>
              <a:t>– Dostoevsky </a:t>
            </a:r>
            <a:endParaRPr lang="en-US" sz="3100" dirty="0"/>
          </a:p>
        </p:txBody>
      </p:sp>
    </p:spTree>
    <p:extLst>
      <p:ext uri="{BB962C8B-B14F-4D97-AF65-F5344CB8AC3E}">
        <p14:creationId xmlns:p14="http://schemas.microsoft.com/office/powerpoint/2010/main" val="71998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654238" y="659036"/>
            <a:ext cx="7837170" cy="1196529"/>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Creation, </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Gn.1:1</a:t>
            </a:r>
            <a:endParaRPr kumimoji="0" lang="en-US" sz="3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771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1066799"/>
          </a:xfrm>
        </p:spPr>
        <p:txBody>
          <a:bodyPr/>
          <a:lstStyle/>
          <a:p>
            <a:r>
              <a:rPr lang="en-US" altLang="en-US" sz="3400" dirty="0">
                <a:solidFill>
                  <a:srgbClr val="FFFF00"/>
                </a:solidFill>
              </a:rPr>
              <a:t>NT agrees with Genesis 1</a:t>
            </a:r>
          </a:p>
        </p:txBody>
      </p:sp>
      <p:sp>
        <p:nvSpPr>
          <p:cNvPr id="3075" name="Rectangle 3"/>
          <p:cNvSpPr>
            <a:spLocks noGrp="1" noChangeArrowheads="1"/>
          </p:cNvSpPr>
          <p:nvPr>
            <p:ph type="body" idx="1"/>
          </p:nvPr>
        </p:nvSpPr>
        <p:spPr>
          <a:xfrm>
            <a:off x="381000" y="838200"/>
            <a:ext cx="8382000" cy="5514681"/>
          </a:xfrm>
        </p:spPr>
        <p:txBody>
          <a:bodyPr/>
          <a:lstStyle/>
          <a:p>
            <a:pPr marL="0" indent="0" algn="ctr">
              <a:spcAft>
                <a:spcPts val="0"/>
              </a:spcAft>
              <a:buNone/>
            </a:pPr>
            <a:r>
              <a:rPr lang="en-US" altLang="en-US" sz="3100" dirty="0">
                <a:solidFill>
                  <a:srgbClr val="FFFFCC"/>
                </a:solidFill>
              </a:rPr>
              <a:t>Three passages add details – </a:t>
            </a:r>
          </a:p>
          <a:p>
            <a:pPr marL="339725" indent="-339725">
              <a:spcAft>
                <a:spcPts val="0"/>
              </a:spcAft>
              <a:buNone/>
            </a:pPr>
            <a:r>
              <a:rPr lang="en-US" altLang="en-US" sz="2400" dirty="0">
                <a:solidFill>
                  <a:srgbClr val="CCFFCC"/>
                </a:solidFill>
              </a:rPr>
              <a:t>1. </a:t>
            </a:r>
            <a:r>
              <a:rPr lang="en-US" altLang="en-US" sz="3100" u="sng" dirty="0">
                <a:solidFill>
                  <a:schemeClr val="bg1"/>
                </a:solidFill>
              </a:rPr>
              <a:t>Jn.1:1</a:t>
            </a:r>
            <a:r>
              <a:rPr lang="en-US" altLang="en-US" sz="3100" dirty="0">
                <a:solidFill>
                  <a:schemeClr val="bg1"/>
                </a:solidFill>
              </a:rPr>
              <a:t>, a ‘beginning’ that precedes Gn.1 (Jn.17:5)</a:t>
            </a:r>
          </a:p>
          <a:p>
            <a:pPr lvl="1">
              <a:spcAft>
                <a:spcPts val="0"/>
              </a:spcAft>
            </a:pPr>
            <a:r>
              <a:rPr lang="en-US" altLang="en-US" sz="3100" i="1" dirty="0">
                <a:solidFill>
                  <a:srgbClr val="CCFFFF"/>
                </a:solidFill>
              </a:rPr>
              <a:t>With</a:t>
            </a:r>
            <a:r>
              <a:rPr lang="en-US" altLang="en-US" sz="3100" i="1" dirty="0">
                <a:solidFill>
                  <a:schemeClr val="bg1"/>
                </a:solidFill>
              </a:rPr>
              <a:t> </a:t>
            </a:r>
            <a:r>
              <a:rPr lang="en-US" altLang="en-US" sz="3100" dirty="0">
                <a:solidFill>
                  <a:schemeClr val="bg1"/>
                </a:solidFill>
              </a:rPr>
              <a:t>God … </a:t>
            </a:r>
            <a:r>
              <a:rPr lang="en-US" altLang="en-US" sz="3100" i="1" dirty="0">
                <a:solidFill>
                  <a:srgbClr val="CCFFFF"/>
                </a:solidFill>
              </a:rPr>
              <a:t>was</a:t>
            </a:r>
            <a:r>
              <a:rPr lang="en-US" altLang="en-US" sz="3100" dirty="0">
                <a:solidFill>
                  <a:schemeClr val="bg1"/>
                </a:solidFill>
              </a:rPr>
              <a:t> God … busy in creation … </a:t>
            </a:r>
            <a:r>
              <a:rPr lang="en-US" altLang="en-US" sz="3100" dirty="0">
                <a:solidFill>
                  <a:srgbClr val="CCFFFF"/>
                </a:solidFill>
              </a:rPr>
              <a:t>all things </a:t>
            </a:r>
            <a:r>
              <a:rPr lang="en-US" altLang="en-US" sz="3100" dirty="0">
                <a:solidFill>
                  <a:schemeClr val="bg1"/>
                </a:solidFill>
              </a:rPr>
              <a:t>made </a:t>
            </a:r>
            <a:r>
              <a:rPr lang="en-US" altLang="en-US" sz="3100" dirty="0">
                <a:solidFill>
                  <a:srgbClr val="CCFFFF"/>
                </a:solidFill>
              </a:rPr>
              <a:t>through Him </a:t>
            </a:r>
            <a:r>
              <a:rPr lang="en-US" altLang="en-US" sz="3100" dirty="0">
                <a:solidFill>
                  <a:schemeClr val="bg1"/>
                </a:solidFill>
              </a:rPr>
              <a:t>(v.3)</a:t>
            </a:r>
          </a:p>
          <a:p>
            <a:pPr marL="339725" indent="-339725">
              <a:spcAft>
                <a:spcPts val="0"/>
              </a:spcAft>
              <a:buNone/>
            </a:pPr>
            <a:endParaRPr lang="en-US" altLang="en-US" sz="3100" dirty="0">
              <a:solidFill>
                <a:schemeClr val="bg1"/>
              </a:solidFill>
            </a:endParaRPr>
          </a:p>
          <a:p>
            <a:pPr lvl="1">
              <a:spcAft>
                <a:spcPts val="0"/>
              </a:spcAft>
            </a:pPr>
            <a:endParaRPr lang="en-US" altLang="en-US" sz="26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05669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1066799"/>
          </a:xfrm>
        </p:spPr>
        <p:txBody>
          <a:bodyPr/>
          <a:lstStyle/>
          <a:p>
            <a:r>
              <a:rPr lang="en-US" altLang="en-US" sz="3400" dirty="0">
                <a:solidFill>
                  <a:srgbClr val="FFFF00"/>
                </a:solidFill>
              </a:rPr>
              <a:t>NT agrees with Genesis 1</a:t>
            </a:r>
          </a:p>
        </p:txBody>
      </p:sp>
      <p:sp>
        <p:nvSpPr>
          <p:cNvPr id="3075" name="Rectangle 3"/>
          <p:cNvSpPr>
            <a:spLocks noGrp="1" noChangeArrowheads="1"/>
          </p:cNvSpPr>
          <p:nvPr>
            <p:ph type="body" idx="1"/>
          </p:nvPr>
        </p:nvSpPr>
        <p:spPr>
          <a:xfrm>
            <a:off x="381000" y="838200"/>
            <a:ext cx="8382000" cy="5514681"/>
          </a:xfrm>
        </p:spPr>
        <p:txBody>
          <a:bodyPr/>
          <a:lstStyle/>
          <a:p>
            <a:pPr marL="0" indent="0" algn="ctr">
              <a:spcAft>
                <a:spcPts val="0"/>
              </a:spcAft>
              <a:buNone/>
            </a:pPr>
            <a:r>
              <a:rPr lang="en-US" altLang="en-US" sz="3100" dirty="0">
                <a:solidFill>
                  <a:srgbClr val="FFFFCC"/>
                </a:solidFill>
              </a:rPr>
              <a:t>Three passages add details – </a:t>
            </a:r>
          </a:p>
          <a:p>
            <a:pPr marL="339725" indent="-339725">
              <a:spcAft>
                <a:spcPts val="600"/>
              </a:spcAft>
              <a:buNone/>
            </a:pPr>
            <a:r>
              <a:rPr lang="en-US" altLang="en-US" sz="2400" dirty="0">
                <a:solidFill>
                  <a:srgbClr val="CCFFCC"/>
                </a:solidFill>
              </a:rPr>
              <a:t>2. </a:t>
            </a:r>
            <a:r>
              <a:rPr lang="en-US" altLang="en-US" sz="3100" u="sng" dirty="0">
                <a:solidFill>
                  <a:schemeClr val="bg1"/>
                </a:solidFill>
              </a:rPr>
              <a:t>Hb.1:2-3</a:t>
            </a:r>
            <a:r>
              <a:rPr lang="en-US" altLang="en-US" sz="3100" dirty="0">
                <a:solidFill>
                  <a:schemeClr val="bg1"/>
                </a:solidFill>
              </a:rPr>
              <a:t>, </a:t>
            </a:r>
            <a:r>
              <a:rPr lang="en-US" altLang="en-US" sz="3100" i="1" dirty="0">
                <a:solidFill>
                  <a:schemeClr val="bg1"/>
                </a:solidFill>
              </a:rPr>
              <a:t>sustains universe with His powerful</a:t>
            </a:r>
            <a:r>
              <a:rPr lang="en-US" altLang="en-US" sz="3100" dirty="0">
                <a:solidFill>
                  <a:schemeClr val="bg1"/>
                </a:solidFill>
              </a:rPr>
              <a:t>. . </a:t>
            </a:r>
            <a:r>
              <a:rPr lang="en-US" altLang="en-US" sz="3100" i="1" dirty="0">
                <a:solidFill>
                  <a:schemeClr val="bg1"/>
                </a:solidFill>
              </a:rPr>
              <a:t>word.  </a:t>
            </a:r>
            <a:r>
              <a:rPr lang="en-US" altLang="en-US" sz="3100" dirty="0">
                <a:solidFill>
                  <a:schemeClr val="bg1"/>
                </a:solidFill>
              </a:rPr>
              <a:t>[</a:t>
            </a:r>
            <a:r>
              <a:rPr lang="en-US" altLang="en-US" sz="3000" baseline="30000" dirty="0">
                <a:solidFill>
                  <a:srgbClr val="CCFFCC"/>
                </a:solidFill>
              </a:rPr>
              <a:t>2</a:t>
            </a:r>
            <a:r>
              <a:rPr lang="en-US" altLang="en-US" sz="3000" dirty="0">
                <a:solidFill>
                  <a:schemeClr val="bg1"/>
                </a:solidFill>
              </a:rPr>
              <a:t>…through whom also He made the worlds; </a:t>
            </a:r>
            <a:r>
              <a:rPr lang="en-US" altLang="en-US" sz="3000" baseline="30000" dirty="0">
                <a:solidFill>
                  <a:srgbClr val="CCFFCC"/>
                </a:solidFill>
              </a:rPr>
              <a:t>3</a:t>
            </a:r>
            <a:r>
              <a:rPr lang="en-US" altLang="en-US" sz="3000" dirty="0">
                <a:solidFill>
                  <a:schemeClr val="bg1"/>
                </a:solidFill>
              </a:rPr>
              <a:t> … and upholding all things by the word of His power]</a:t>
            </a:r>
          </a:p>
          <a:p>
            <a:r>
              <a:rPr lang="en-US" altLang="en-US" sz="3000" dirty="0">
                <a:solidFill>
                  <a:schemeClr val="bg1"/>
                </a:solidFill>
              </a:rPr>
              <a:t>3</a:t>
            </a:r>
            <a:r>
              <a:rPr lang="en-US" sz="3000" baseline="30000" dirty="0">
                <a:solidFill>
                  <a:srgbClr val="CCFFCC"/>
                </a:solidFill>
              </a:rPr>
              <a:t>4</a:t>
            </a:r>
            <a:r>
              <a:rPr lang="en-US" sz="3000" baseline="30000" dirty="0">
                <a:solidFill>
                  <a:schemeClr val="bg1"/>
                </a:solidFill>
              </a:rPr>
              <a:t> </a:t>
            </a:r>
            <a:r>
              <a:rPr lang="en-US" sz="3000" dirty="0">
                <a:solidFill>
                  <a:schemeClr val="bg1"/>
                </a:solidFill>
              </a:rPr>
              <a:t>For every house is built by someone, but He who built all things is God</a:t>
            </a:r>
          </a:p>
          <a:p>
            <a:r>
              <a:rPr lang="en-US" altLang="en-US" sz="3000" dirty="0">
                <a:solidFill>
                  <a:schemeClr val="bg1"/>
                </a:solidFill>
              </a:rPr>
              <a:t>11</a:t>
            </a:r>
            <a:r>
              <a:rPr lang="en-US" altLang="en-US" sz="3000" baseline="30000" dirty="0">
                <a:solidFill>
                  <a:srgbClr val="CCFFCC"/>
                </a:solidFill>
              </a:rPr>
              <a:t>3</a:t>
            </a:r>
            <a:r>
              <a:rPr lang="en-US" altLang="en-US" sz="3000" dirty="0">
                <a:solidFill>
                  <a:schemeClr val="bg1"/>
                </a:solidFill>
              </a:rPr>
              <a:t> By faith we understand that the worlds were framed by the word of God, so that the things which are seen were not made of things which are visible</a:t>
            </a:r>
          </a:p>
          <a:p>
            <a:pPr lvl="1"/>
            <a:endParaRPr lang="en-US" altLang="en-US" sz="3100" dirty="0">
              <a:solidFill>
                <a:schemeClr val="bg1"/>
              </a:solidFill>
            </a:endParaRPr>
          </a:p>
          <a:p>
            <a:pPr marL="457200" lvl="1" indent="0">
              <a:spcAft>
                <a:spcPts val="0"/>
              </a:spcAft>
              <a:buNone/>
            </a:pPr>
            <a:endParaRPr lang="en-US" altLang="en-US" sz="26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71894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1066799"/>
          </a:xfrm>
        </p:spPr>
        <p:txBody>
          <a:bodyPr/>
          <a:lstStyle/>
          <a:p>
            <a:r>
              <a:rPr lang="en-US" altLang="en-US" sz="3400" dirty="0">
                <a:solidFill>
                  <a:srgbClr val="FFFF00"/>
                </a:solidFill>
              </a:rPr>
              <a:t>NT agrees with Genesis 1</a:t>
            </a:r>
          </a:p>
        </p:txBody>
      </p:sp>
      <p:sp>
        <p:nvSpPr>
          <p:cNvPr id="3075" name="Rectangle 3"/>
          <p:cNvSpPr>
            <a:spLocks noGrp="1" noChangeArrowheads="1"/>
          </p:cNvSpPr>
          <p:nvPr>
            <p:ph type="body" idx="1"/>
          </p:nvPr>
        </p:nvSpPr>
        <p:spPr>
          <a:xfrm>
            <a:off x="381000" y="838200"/>
            <a:ext cx="8382000" cy="5514681"/>
          </a:xfrm>
        </p:spPr>
        <p:txBody>
          <a:bodyPr/>
          <a:lstStyle/>
          <a:p>
            <a:pPr marL="0" indent="0" algn="ctr">
              <a:spcAft>
                <a:spcPts val="0"/>
              </a:spcAft>
              <a:buNone/>
            </a:pPr>
            <a:r>
              <a:rPr lang="en-US" altLang="en-US" sz="3100" dirty="0">
                <a:solidFill>
                  <a:srgbClr val="FFFFCC"/>
                </a:solidFill>
              </a:rPr>
              <a:t>Three passages add details – </a:t>
            </a:r>
          </a:p>
          <a:p>
            <a:pPr marL="339725" indent="-339725">
              <a:spcAft>
                <a:spcPts val="0"/>
              </a:spcAft>
              <a:buNone/>
            </a:pPr>
            <a:r>
              <a:rPr lang="en-US" altLang="en-US" sz="2400" dirty="0">
                <a:solidFill>
                  <a:srgbClr val="CCFFCC"/>
                </a:solidFill>
              </a:rPr>
              <a:t>3. </a:t>
            </a:r>
            <a:r>
              <a:rPr lang="en-US" altLang="en-US" sz="3100" u="sng" dirty="0">
                <a:solidFill>
                  <a:schemeClr val="bg1"/>
                </a:solidFill>
              </a:rPr>
              <a:t>Col.1</a:t>
            </a:r>
            <a:r>
              <a:rPr lang="en-US" altLang="en-US" sz="3100" dirty="0">
                <a:solidFill>
                  <a:schemeClr val="bg1"/>
                </a:solidFill>
              </a:rPr>
              <a:t>: warns of dangers to God’s people –  </a:t>
            </a:r>
          </a:p>
          <a:p>
            <a:pPr lvl="1">
              <a:spcAft>
                <a:spcPts val="0"/>
              </a:spcAft>
              <a:buFont typeface="Arial" panose="020B0604020202020204" pitchFamily="34" charset="0"/>
              <a:buChar char="•"/>
            </a:pPr>
            <a:r>
              <a:rPr lang="en-US" altLang="en-US" sz="3100" dirty="0">
                <a:solidFill>
                  <a:schemeClr val="bg1"/>
                </a:solidFill>
              </a:rPr>
              <a:t>Relapse into paganism, 3:5-11</a:t>
            </a:r>
          </a:p>
          <a:p>
            <a:pPr lvl="1">
              <a:spcAft>
                <a:spcPts val="0"/>
              </a:spcAft>
              <a:buFont typeface="Arial" panose="020B0604020202020204" pitchFamily="34" charset="0"/>
              <a:buChar char="•"/>
            </a:pPr>
            <a:r>
              <a:rPr lang="en-US" altLang="en-US" sz="3100" dirty="0">
                <a:solidFill>
                  <a:schemeClr val="bg1"/>
                </a:solidFill>
              </a:rPr>
              <a:t>Embracing Colossian heresy – ‘Jesus is not a complete Savior.’   </a:t>
            </a:r>
            <a:r>
              <a:rPr lang="en-US" altLang="en-US" sz="3100" u="sng" dirty="0">
                <a:solidFill>
                  <a:schemeClr val="bg1"/>
                </a:solidFill>
              </a:rPr>
              <a:t>Contrast</a:t>
            </a:r>
            <a:r>
              <a:rPr lang="en-US" altLang="en-US" sz="3100" dirty="0">
                <a:solidFill>
                  <a:schemeClr val="bg1"/>
                </a:solidFill>
              </a:rPr>
              <a:t> 1:19; 2:9</a:t>
            </a:r>
          </a:p>
          <a:p>
            <a:pPr lvl="2">
              <a:spcAft>
                <a:spcPts val="0"/>
              </a:spcAft>
              <a:buFont typeface="Arial" panose="020B0604020202020204" pitchFamily="34" charset="0"/>
              <a:buChar char="•"/>
            </a:pPr>
            <a:r>
              <a:rPr lang="en-US" altLang="en-US" sz="3100" dirty="0">
                <a:solidFill>
                  <a:srgbClr val="CCFFCC"/>
                </a:solidFill>
              </a:rPr>
              <a:t>False philosophy, </a:t>
            </a:r>
            <a:r>
              <a:rPr lang="en-US" altLang="en-US" sz="3100" dirty="0">
                <a:solidFill>
                  <a:schemeClr val="bg1"/>
                </a:solidFill>
              </a:rPr>
              <a:t>2:8</a:t>
            </a:r>
          </a:p>
          <a:p>
            <a:pPr lvl="2">
              <a:spcAft>
                <a:spcPts val="0"/>
              </a:spcAft>
              <a:buFont typeface="Arial" panose="020B0604020202020204" pitchFamily="34" charset="0"/>
              <a:buChar char="•"/>
            </a:pPr>
            <a:r>
              <a:rPr lang="en-US" altLang="en-US" sz="3100" dirty="0">
                <a:solidFill>
                  <a:srgbClr val="CCFFCC"/>
                </a:solidFill>
              </a:rPr>
              <a:t>Jewish ceremonialism, </a:t>
            </a:r>
            <a:r>
              <a:rPr lang="en-US" altLang="en-US" sz="3100" dirty="0">
                <a:solidFill>
                  <a:schemeClr val="bg1"/>
                </a:solidFill>
              </a:rPr>
              <a:t>2:11, 16-17</a:t>
            </a:r>
          </a:p>
          <a:p>
            <a:pPr lvl="2">
              <a:spcAft>
                <a:spcPts val="0"/>
              </a:spcAft>
              <a:buFont typeface="Arial" panose="020B0604020202020204" pitchFamily="34" charset="0"/>
              <a:buChar char="•"/>
            </a:pPr>
            <a:r>
              <a:rPr lang="en-US" altLang="en-US" sz="3100" dirty="0">
                <a:solidFill>
                  <a:srgbClr val="CCFFCC"/>
                </a:solidFill>
              </a:rPr>
              <a:t>Angel worship, </a:t>
            </a:r>
            <a:r>
              <a:rPr lang="en-US" altLang="en-US" sz="3100" dirty="0">
                <a:solidFill>
                  <a:schemeClr val="bg1"/>
                </a:solidFill>
              </a:rPr>
              <a:t>2:18</a:t>
            </a:r>
          </a:p>
          <a:p>
            <a:pPr lvl="2">
              <a:spcAft>
                <a:spcPts val="0"/>
              </a:spcAft>
              <a:buFont typeface="Arial" panose="020B0604020202020204" pitchFamily="34" charset="0"/>
              <a:buChar char="•"/>
            </a:pPr>
            <a:r>
              <a:rPr lang="en-US" altLang="en-US" sz="3100" dirty="0">
                <a:solidFill>
                  <a:srgbClr val="CCFFCC"/>
                </a:solidFill>
              </a:rPr>
              <a:t>Asceticism, </a:t>
            </a:r>
            <a:r>
              <a:rPr lang="en-US" altLang="en-US" sz="3100" dirty="0">
                <a:solidFill>
                  <a:schemeClr val="bg1"/>
                </a:solidFill>
              </a:rPr>
              <a:t>2:20-23</a:t>
            </a: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82029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1066799"/>
          </a:xfrm>
        </p:spPr>
        <p:txBody>
          <a:bodyPr/>
          <a:lstStyle/>
          <a:p>
            <a:r>
              <a:rPr lang="en-US" altLang="en-US" sz="3400" dirty="0">
                <a:solidFill>
                  <a:srgbClr val="FFFF00"/>
                </a:solidFill>
              </a:rPr>
              <a:t>NT agrees with Genesis 1</a:t>
            </a:r>
          </a:p>
        </p:txBody>
      </p:sp>
      <p:sp>
        <p:nvSpPr>
          <p:cNvPr id="3075" name="Rectangle 3"/>
          <p:cNvSpPr>
            <a:spLocks noGrp="1" noChangeArrowheads="1"/>
          </p:cNvSpPr>
          <p:nvPr>
            <p:ph type="body" idx="1"/>
          </p:nvPr>
        </p:nvSpPr>
        <p:spPr>
          <a:xfrm>
            <a:off x="381000" y="838200"/>
            <a:ext cx="8382000" cy="5514681"/>
          </a:xfrm>
        </p:spPr>
        <p:txBody>
          <a:bodyPr/>
          <a:lstStyle/>
          <a:p>
            <a:pPr marL="0" indent="0" algn="ctr">
              <a:spcAft>
                <a:spcPts val="0"/>
              </a:spcAft>
              <a:buNone/>
            </a:pPr>
            <a:r>
              <a:rPr lang="en-US" altLang="en-US" sz="3100" dirty="0">
                <a:solidFill>
                  <a:srgbClr val="FFFFCC"/>
                </a:solidFill>
              </a:rPr>
              <a:t>Three passages add details – </a:t>
            </a:r>
          </a:p>
          <a:p>
            <a:pPr marL="339725" indent="-339725">
              <a:spcAft>
                <a:spcPts val="0"/>
              </a:spcAft>
              <a:buNone/>
            </a:pPr>
            <a:r>
              <a:rPr lang="en-US" altLang="en-US" sz="2400" dirty="0">
                <a:solidFill>
                  <a:srgbClr val="CCFFCC"/>
                </a:solidFill>
              </a:rPr>
              <a:t>3. </a:t>
            </a:r>
            <a:r>
              <a:rPr lang="en-US" altLang="en-US" sz="3100" dirty="0">
                <a:solidFill>
                  <a:schemeClr val="bg1"/>
                </a:solidFill>
              </a:rPr>
              <a:t>Col.1:15, </a:t>
            </a:r>
            <a:r>
              <a:rPr lang="en-US" altLang="en-US" sz="3100" i="1" dirty="0">
                <a:solidFill>
                  <a:schemeClr val="bg1"/>
                </a:solidFill>
              </a:rPr>
              <a:t>image</a:t>
            </a:r>
            <a:r>
              <a:rPr lang="en-US" altLang="en-US" sz="3100" dirty="0">
                <a:solidFill>
                  <a:schemeClr val="bg1"/>
                </a:solidFill>
              </a:rPr>
              <a:t> of invisible God, </a:t>
            </a:r>
            <a:r>
              <a:rPr lang="en-US" altLang="en-US" sz="3100" i="1" dirty="0">
                <a:solidFill>
                  <a:schemeClr val="bg1"/>
                </a:solidFill>
              </a:rPr>
              <a:t>firstborn </a:t>
            </a:r>
            <a:r>
              <a:rPr lang="en-US" altLang="en-US" sz="3100" dirty="0">
                <a:solidFill>
                  <a:schemeClr val="bg1"/>
                </a:solidFill>
              </a:rPr>
              <a:t>of </a:t>
            </a:r>
            <a:r>
              <a:rPr lang="en-US" altLang="en-US" sz="3100" dirty="0">
                <a:solidFill>
                  <a:srgbClr val="FFC000"/>
                </a:solidFill>
              </a:rPr>
              <a:t>all</a:t>
            </a:r>
            <a:r>
              <a:rPr lang="en-US" altLang="en-US" sz="3100" dirty="0">
                <a:solidFill>
                  <a:schemeClr val="bg1"/>
                </a:solidFill>
              </a:rPr>
              <a:t> creation  </a:t>
            </a:r>
            <a:r>
              <a:rPr lang="en-US" altLang="en-US" sz="2800" dirty="0">
                <a:solidFill>
                  <a:srgbClr val="FFC000"/>
                </a:solidFill>
              </a:rPr>
              <a:t>(8x: v.15-20)</a:t>
            </a:r>
            <a:endParaRPr lang="en-US" altLang="en-US" sz="3100" dirty="0">
              <a:solidFill>
                <a:srgbClr val="FFC000"/>
              </a:solidFill>
            </a:endParaRPr>
          </a:p>
          <a:p>
            <a:pPr lvl="1">
              <a:spcAft>
                <a:spcPts val="0"/>
              </a:spcAft>
            </a:pPr>
            <a:r>
              <a:rPr lang="en-US" altLang="en-US" sz="3100" dirty="0">
                <a:solidFill>
                  <a:srgbClr val="FFFFCC"/>
                </a:solidFill>
              </a:rPr>
              <a:t>16</a:t>
            </a:r>
            <a:r>
              <a:rPr lang="en-US" altLang="en-US" sz="3100" dirty="0">
                <a:solidFill>
                  <a:schemeClr val="bg1"/>
                </a:solidFill>
              </a:rPr>
              <a:t> explains why.   Gn.1 = Jn.1</a:t>
            </a:r>
          </a:p>
          <a:p>
            <a:pPr lvl="1">
              <a:spcAft>
                <a:spcPts val="0"/>
              </a:spcAft>
            </a:pPr>
            <a:r>
              <a:rPr lang="en-US" altLang="en-US" sz="3100" dirty="0">
                <a:solidFill>
                  <a:srgbClr val="FFFFCC"/>
                </a:solidFill>
              </a:rPr>
              <a:t>17</a:t>
            </a:r>
            <a:r>
              <a:rPr lang="en-US" altLang="en-US" sz="3100" dirty="0">
                <a:solidFill>
                  <a:schemeClr val="bg1"/>
                </a:solidFill>
              </a:rPr>
              <a:t> elaborates: all things ‘exist, hold together’ in Him.   Jn.1:11</a:t>
            </a:r>
          </a:p>
          <a:p>
            <a:pPr lvl="1">
              <a:spcAft>
                <a:spcPts val="0"/>
              </a:spcAft>
            </a:pPr>
            <a:r>
              <a:rPr lang="en-US" altLang="en-US" sz="3100" dirty="0">
                <a:solidFill>
                  <a:srgbClr val="FFFFCC"/>
                </a:solidFill>
              </a:rPr>
              <a:t>18</a:t>
            </a:r>
            <a:r>
              <a:rPr lang="en-US" altLang="en-US" sz="3100" dirty="0">
                <a:solidFill>
                  <a:schemeClr val="bg1"/>
                </a:solidFill>
              </a:rPr>
              <a:t> creation of universe is not His greatest work…</a:t>
            </a:r>
          </a:p>
          <a:p>
            <a:pPr lvl="1">
              <a:spcAft>
                <a:spcPts val="0"/>
              </a:spcAft>
            </a:pPr>
            <a:r>
              <a:rPr lang="en-US" altLang="en-US" sz="3100" dirty="0">
                <a:solidFill>
                  <a:srgbClr val="FFFFCC"/>
                </a:solidFill>
              </a:rPr>
              <a:t>19</a:t>
            </a:r>
            <a:r>
              <a:rPr lang="en-US" altLang="en-US" sz="3100" dirty="0">
                <a:solidFill>
                  <a:schemeClr val="bg1"/>
                </a:solidFill>
              </a:rPr>
              <a:t> fullness of God (2:9) dwells in Him (thus He reconciles, 20)</a:t>
            </a:r>
          </a:p>
          <a:p>
            <a:pPr lvl="1">
              <a:spcAft>
                <a:spcPts val="0"/>
              </a:spcAft>
            </a:pPr>
            <a:endParaRPr lang="en-US" altLang="en-US" sz="26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413034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1066799"/>
          </a:xfrm>
        </p:spPr>
        <p:txBody>
          <a:bodyPr/>
          <a:lstStyle/>
          <a:p>
            <a:r>
              <a:rPr lang="en-US" altLang="en-US" sz="3400" dirty="0">
                <a:solidFill>
                  <a:srgbClr val="FFFF00"/>
                </a:solidFill>
              </a:rPr>
              <a:t>Scripture stands as a unit</a:t>
            </a:r>
          </a:p>
        </p:txBody>
      </p:sp>
      <p:sp>
        <p:nvSpPr>
          <p:cNvPr id="3075" name="Rectangle 3"/>
          <p:cNvSpPr>
            <a:spLocks noGrp="1" noChangeArrowheads="1"/>
          </p:cNvSpPr>
          <p:nvPr>
            <p:ph type="body" idx="1"/>
          </p:nvPr>
        </p:nvSpPr>
        <p:spPr>
          <a:xfrm>
            <a:off x="381000" y="838200"/>
            <a:ext cx="8382000" cy="5514681"/>
          </a:xfrm>
        </p:spPr>
        <p:txBody>
          <a:bodyPr/>
          <a:lstStyle/>
          <a:p>
            <a:pPr marL="339725" indent="-339725">
              <a:spcAft>
                <a:spcPts val="600"/>
              </a:spcAft>
              <a:buNone/>
            </a:pPr>
            <a:r>
              <a:rPr lang="en-US" altLang="en-US" sz="3100" dirty="0">
                <a:solidFill>
                  <a:schemeClr val="bg1"/>
                </a:solidFill>
              </a:rPr>
              <a:t>Niles Eldredge: “We paleontologists have said that the history of life [in fossil record] supports [story of gradual evolution], all the while knowing that it does not.”</a:t>
            </a:r>
          </a:p>
          <a:p>
            <a:pPr marL="339725" indent="-339725">
              <a:spcAft>
                <a:spcPts val="0"/>
              </a:spcAft>
              <a:buNone/>
            </a:pPr>
            <a:r>
              <a:rPr lang="en-US" altLang="en-US" sz="3100" dirty="0">
                <a:solidFill>
                  <a:schemeClr val="bg1"/>
                </a:solidFill>
              </a:rPr>
              <a:t>Scientists believe in gravity…because it is demonstrated daily.   No one says gravity is real because other scientists believe it. </a:t>
            </a:r>
          </a:p>
        </p:txBody>
      </p:sp>
    </p:spTree>
    <p:extLst>
      <p:ext uri="{BB962C8B-B14F-4D97-AF65-F5344CB8AC3E}">
        <p14:creationId xmlns:p14="http://schemas.microsoft.com/office/powerpoint/2010/main" val="19733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139690" y="533400"/>
            <a:ext cx="4866266" cy="457200"/>
          </a:xfrm>
          <a:prstGeom prst="roundRect">
            <a:avLst/>
          </a:prstGeom>
          <a:solidFill>
            <a:srgbClr val="00206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Creation, Gn.1:1</a:t>
            </a:r>
          </a:p>
        </p:txBody>
      </p:sp>
      <p:sp>
        <p:nvSpPr>
          <p:cNvPr id="3" name="Rounded Rectangle 3">
            <a:extLst>
              <a:ext uri="{FF2B5EF4-FFF2-40B4-BE49-F238E27FC236}">
                <a16:creationId xmlns:a16="http://schemas.microsoft.com/office/drawing/2014/main" id="{A0DBF637-C96B-4DA6-9438-CFA86AC8702D}"/>
              </a:ext>
            </a:extLst>
          </p:cNvPr>
          <p:cNvSpPr/>
          <p:nvPr/>
        </p:nvSpPr>
        <p:spPr bwMode="auto">
          <a:xfrm>
            <a:off x="657519" y="1102695"/>
            <a:ext cx="7837170" cy="1259505"/>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3600" kern="0" dirty="0">
                <a:solidFill>
                  <a:srgbClr val="CCFFCC"/>
                </a:solidFill>
                <a:latin typeface="+mn-lt"/>
                <a:ea typeface="Verdana" panose="020B0604030504040204" pitchFamily="34" charset="0"/>
                <a:cs typeface="Verdana" panose="020B0604030504040204" pitchFamily="34" charset="0"/>
              </a:rPr>
              <a:t>Word of God</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Gn.1:2, 6, 9</a:t>
            </a:r>
            <a:endParaRPr kumimoji="0" lang="en-US" sz="3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88519530"/>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12238</TotalTime>
  <Words>1757</Words>
  <Application>Microsoft Office PowerPoint</Application>
  <PresentationFormat>On-screen Show (4:3)</PresentationFormat>
  <Paragraphs>152</Paragraphs>
  <Slides>28</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Times New Roman</vt:lpstr>
      <vt:lpstr>Verdana</vt:lpstr>
      <vt:lpstr>Wingdings</vt:lpstr>
      <vt:lpstr>1_Default Design</vt:lpstr>
      <vt:lpstr>Default Design</vt:lpstr>
      <vt:lpstr>PowerPoint Presentation</vt:lpstr>
      <vt:lpstr>PowerPoint Presentation</vt:lpstr>
      <vt:lpstr>PowerPoint Presentation</vt:lpstr>
      <vt:lpstr>NT agrees with Genesis 1</vt:lpstr>
      <vt:lpstr>NT agrees with Genesis 1</vt:lpstr>
      <vt:lpstr>NT agrees with Genesis 1</vt:lpstr>
      <vt:lpstr>NT agrees with Genesis 1</vt:lpstr>
      <vt:lpstr>Scripture stands as a unit</vt:lpstr>
      <vt:lpstr>PowerPoint Presentation</vt:lpstr>
      <vt:lpstr>2 Pt.3:5 = reference to Gn.1</vt:lpstr>
      <vt:lpstr>Only valid explanation for existence of world:  power of God’s word – 2 Pt.3</vt:lpstr>
      <vt:lpstr>PowerPoint Presentation</vt:lpstr>
      <vt:lpstr>2 Co.4:6 (= Gn.1)</vt:lpstr>
      <vt:lpstr>2 Co.4:6 (= Gn.1)</vt:lpstr>
      <vt:lpstr>PowerPoint Presentation</vt:lpstr>
      <vt:lpstr>1 Co.15:38</vt:lpstr>
      <vt:lpstr>PowerPoint Presentation</vt:lpstr>
      <vt:lpstr>Acts 17:…26</vt:lpstr>
      <vt:lpstr>Acts 17:…28</vt:lpstr>
      <vt:lpstr>Acts 17:29</vt:lpstr>
      <vt:lpstr>PowerPoint Presentation</vt:lpstr>
      <vt:lpstr>Col.3:10</vt:lpstr>
      <vt:lpstr>PowerPoint Presentation</vt:lpstr>
      <vt:lpstr>PowerPoint Presentation</vt:lpstr>
      <vt:lpstr>Mt.19:4 (5)</vt:lpstr>
      <vt:lpstr>Mt.19:4 (5)</vt:lpstr>
      <vt:lpstr>Is Genesis one myth? …not literal?</vt:lpstr>
      <vt:lpstr>Evidence – </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1155</cp:revision>
  <dcterms:created xsi:type="dcterms:W3CDTF">2011-08-18T15:42:19Z</dcterms:created>
  <dcterms:modified xsi:type="dcterms:W3CDTF">2022-05-09T01:35:41Z</dcterms:modified>
</cp:coreProperties>
</file>