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0"/>
  </p:notesMasterIdLst>
  <p:sldIdLst>
    <p:sldId id="493" r:id="rId2"/>
    <p:sldId id="552" r:id="rId3"/>
    <p:sldId id="475" r:id="rId4"/>
    <p:sldId id="512" r:id="rId5"/>
    <p:sldId id="553" r:id="rId6"/>
    <p:sldId id="554" r:id="rId7"/>
    <p:sldId id="555" r:id="rId8"/>
    <p:sldId id="521" r:id="rId9"/>
    <p:sldId id="455" r:id="rId10"/>
    <p:sldId id="556" r:id="rId11"/>
    <p:sldId id="557" r:id="rId12"/>
    <p:sldId id="558" r:id="rId13"/>
    <p:sldId id="536" r:id="rId14"/>
    <p:sldId id="561" r:id="rId15"/>
    <p:sldId id="560" r:id="rId16"/>
    <p:sldId id="559" r:id="rId17"/>
    <p:sldId id="562" r:id="rId18"/>
    <p:sldId id="545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FFCC"/>
    <a:srgbClr val="FFFF99"/>
    <a:srgbClr val="CCFFFF"/>
    <a:srgbClr val="FFCC66"/>
    <a:srgbClr val="00FFCC"/>
    <a:srgbClr val="FF9933"/>
    <a:srgbClr val="99FF66"/>
    <a:srgbClr val="C0C0C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72"/>
      </p:cViewPr>
      <p:guideLst>
        <p:guide orient="horz" pos="2160"/>
        <p:guide pos="28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E2DBE-3CC1-45BF-9091-EE7BE7AC25D2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ED6D4-530D-42E2-AFA1-2340E0A7D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66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93E8E-39FD-483E-A9DB-E12A6DA0E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567A2-252C-4724-9EBD-9E11C35E2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C52FD-B4D4-42C6-90CD-75680F2C2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A3B-E579-429F-B100-3D6C82B4B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22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7294F-ED2C-4319-8322-B87842BE2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6B21E-C112-49C0-B351-8DC9BFB9F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E53B-17FF-40B7-B95E-3B5EA6A0F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C0AF-E6C9-435B-9B2B-490DAE161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57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CF25D-01B7-4EE7-9F00-9BE73295F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373C8-96E5-4D5A-A91F-47B21CF7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31544-90DD-4DEF-9A1D-A5F26F35E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1A14-4106-4D57-A966-841D28FA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88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98D87-FFF2-41D1-84C5-5B5D14A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9EFF-1244-4E70-9703-062CF5F73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42C04-9346-458F-A06C-0F1FA8F36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F1D-A032-4F73-B9AB-066441233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86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89F8A-4D9C-41BB-B607-42F54ADD0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A5484-4D52-4851-8873-A5F36D9B5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595E-6208-41A3-A54B-7574619F6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E231-D2BF-42D1-B6F8-945C3F4DB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40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4686-6303-4ADE-AC09-4C574656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6E28A-B925-4E65-8D24-B57E0F79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C4DC8-0CF5-4F97-9A9D-B0F4D5D03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DCC2-57A4-4182-9F6B-C2DCB432A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81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4702E-35DE-42A2-A290-937CE517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9B298-8964-4A00-9110-0DBC984AF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932F0F-2BCD-48A6-BA37-2D4DE766F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B438-A833-4EF3-9C33-AD72DE2CC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59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147C9-A3F1-433F-AAFF-6ECA9D47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73EA48-7B33-4777-8A3C-EDB44182D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4A91A2-B1BE-49B2-A188-D4F95793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90CD-B251-47C4-8093-16BDA4369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61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D967E-F350-40B1-919C-E575A1168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4E2942-544A-469B-AB2E-7DFA450F2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D87BED-4BC3-4933-B77A-CF96324A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56C-4A5D-40BB-A9CB-E8F5FBED6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89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98DB6-F78D-4B85-96E1-99C3B88C1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69AFD-271D-4764-A228-7A2B382F1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2691-E3A7-4FEC-8503-3D7B10778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9D-BB9A-49DD-9EE7-D83C3437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3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BEBA-6559-43C8-A599-BC51EB7FD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09530-16DF-48D1-B5F5-C98A8D3D8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ED5AD-6DB9-4ADA-9DB5-F56AF4682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0AD-1421-4630-B7C0-21FD9A44D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63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1B833-C6E0-46FB-A23C-F4986F4E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37713B-F5E7-430C-A59B-1DDF4749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36185-70A9-42BE-9A12-B66F77F46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73452-E442-4C5E-AA4F-DEECDAFB7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153418-0622-41A8-B1A5-9138FED9B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3DC09-5685-4D12-8DF6-4F8A4E96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322" y="157018"/>
            <a:ext cx="8529782" cy="1062182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What is the saddest thing in the world?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919" y="1219200"/>
            <a:ext cx="8229600" cy="5098473"/>
          </a:xfrm>
        </p:spPr>
        <p:txBody>
          <a:bodyPr/>
          <a:lstStyle/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</a:rPr>
              <a:t>Poverty?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CC"/>
                </a:solidFill>
              </a:rPr>
              <a:t>Disease?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</a:rPr>
              <a:t>Slavery?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CC"/>
                </a:solidFill>
              </a:rPr>
              <a:t>Child abuse?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641450-757C-4A45-995F-A4E33E8E180E}"/>
              </a:ext>
            </a:extLst>
          </p:cNvPr>
          <p:cNvSpPr/>
          <p:nvPr/>
        </p:nvSpPr>
        <p:spPr>
          <a:xfrm>
            <a:off x="4666266" y="1472555"/>
            <a:ext cx="3992253" cy="223334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99"/>
                </a:solidFill>
              </a:rPr>
              <a:t>But these can obey the gospel and be eternally blessed </a:t>
            </a:r>
            <a:r>
              <a:rPr lang="en-US" sz="3100" dirty="0"/>
              <a:t>(Lk.16)</a:t>
            </a:r>
          </a:p>
        </p:txBody>
      </p:sp>
    </p:spTree>
    <p:extLst>
      <p:ext uri="{BB962C8B-B14F-4D97-AF65-F5344CB8AC3E}">
        <p14:creationId xmlns:p14="http://schemas.microsoft.com/office/powerpoint/2010/main" val="220277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919" y="93663"/>
            <a:ext cx="8229600" cy="525173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WE: </a:t>
            </a:r>
            <a:r>
              <a:rPr lang="en-US" sz="3600" dirty="0">
                <a:solidFill>
                  <a:schemeClr val="bg1"/>
                </a:solidFill>
              </a:rPr>
              <a:t>His people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072" y="731984"/>
            <a:ext cx="8610600" cy="5753657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 did His part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(calling; Christ; Holy Spirit) – 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“What God has done is absolute; but man’s appropriation of the gift must be by continuous effort”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– Westcott. 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[Col.3:3…5]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13: plan includes teaching and warnings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12:  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13: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14:  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>
                    <a:lumMod val="9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Ultimate responsibility for our salvation rests on us.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8CEB4C-1D1D-4AFE-9A9A-CFEF105C22F9}"/>
              </a:ext>
            </a:extLst>
          </p:cNvPr>
          <p:cNvSpPr/>
          <p:nvPr/>
        </p:nvSpPr>
        <p:spPr>
          <a:xfrm>
            <a:off x="1815606" y="3393655"/>
            <a:ext cx="2313336" cy="69758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00"/>
                </a:solidFill>
              </a:rPr>
              <a:t>unbelief</a:t>
            </a:r>
            <a:r>
              <a:rPr lang="en-US" sz="3100" dirty="0"/>
              <a:t> 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3A7792D-B33C-402C-8FFD-36179D32B644}"/>
              </a:ext>
            </a:extLst>
          </p:cNvPr>
          <p:cNvSpPr/>
          <p:nvPr/>
        </p:nvSpPr>
        <p:spPr>
          <a:xfrm>
            <a:off x="1817174" y="4111665"/>
            <a:ext cx="2313336" cy="69758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00"/>
                </a:solidFill>
              </a:rPr>
              <a:t>exhort</a:t>
            </a:r>
            <a:r>
              <a:rPr lang="en-US" sz="3100" dirty="0"/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AF3FA7-BE5F-4965-AEEF-EB2A5EEA508A}"/>
              </a:ext>
            </a:extLst>
          </p:cNvPr>
          <p:cNvSpPr/>
          <p:nvPr/>
        </p:nvSpPr>
        <p:spPr>
          <a:xfrm>
            <a:off x="1818742" y="4829674"/>
            <a:ext cx="2313336" cy="69758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00"/>
                </a:solidFill>
              </a:rPr>
              <a:t>hold fast</a:t>
            </a:r>
          </a:p>
        </p:txBody>
      </p:sp>
    </p:spTree>
    <p:extLst>
      <p:ext uri="{BB962C8B-B14F-4D97-AF65-F5344CB8AC3E}">
        <p14:creationId xmlns:p14="http://schemas.microsoft.com/office/powerpoint/2010/main" val="345588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919" y="93663"/>
            <a:ext cx="8229600" cy="525173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Hold Fast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072" y="731984"/>
            <a:ext cx="8610600" cy="5753657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“Don’t have to hold out, hold on, hold up, or hold anything”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– Falwell</a:t>
            </a:r>
            <a:endParaRPr 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Contradicts Scripture </a:t>
            </a:r>
            <a:r>
              <a:rPr lang="en-US" sz="3100" i="1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and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his own church –</a:t>
            </a:r>
          </a:p>
          <a:p>
            <a:pPr marL="574675" lvl="1" indent="-234950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Jonathan Edwards</a:t>
            </a:r>
            <a:r>
              <a:rPr lang="en-US" sz="27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marL="574675" lvl="1" indent="-234950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Robertson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: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en-US" sz="30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These faltering believers 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en-US" sz="30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some even </a:t>
            </a:r>
            <a:r>
              <a:rPr lang="en-US" sz="3000" u="sng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apostates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)</a:t>
            </a:r>
            <a:r>
              <a:rPr lang="en-US" sz="30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began with loud </a:t>
            </a:r>
            <a:r>
              <a:rPr lang="en-US" sz="3000" dirty="0" err="1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confi-dence</a:t>
            </a:r>
            <a:r>
              <a:rPr lang="en-US" sz="30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and profession of loyalty</a:t>
            </a:r>
            <a:r>
              <a:rPr lang="en-US" sz="24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  <a:r>
              <a:rPr lang="en-US" sz="30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 And </a:t>
            </a:r>
            <a:r>
              <a:rPr lang="en-US" sz="3000" u="sng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now</a:t>
            </a:r>
            <a:r>
              <a:rPr lang="en-US" sz="29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?</a:t>
            </a:r>
          </a:p>
          <a:p>
            <a:pPr marL="574675" lvl="1" indent="-2349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Hebrews: </a:t>
            </a:r>
            <a:r>
              <a:rPr lang="en-US" sz="3100" i="1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hold fast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– 3:6, 14;   4:14;   10:23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i="1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Hold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is opposite of </a:t>
            </a:r>
            <a:r>
              <a:rPr lang="en-US" sz="3100" i="1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drifting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(2:1)</a:t>
            </a:r>
            <a:endParaRPr lang="en-US" sz="3100" dirty="0">
              <a:solidFill>
                <a:schemeClr val="bg1">
                  <a:lumMod val="9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31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166489" y="831273"/>
            <a:ext cx="4751765" cy="498764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</a:rPr>
              <a:t>We have become partakers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F6CE30D-D921-49D4-936C-404BE754D5F4}"/>
              </a:ext>
            </a:extLst>
          </p:cNvPr>
          <p:cNvSpPr/>
          <p:nvPr/>
        </p:nvSpPr>
        <p:spPr>
          <a:xfrm>
            <a:off x="1375460" y="2152522"/>
            <a:ext cx="6324599" cy="15240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 </a:t>
            </a:r>
            <a:r>
              <a:rPr lang="en-US" sz="3600" dirty="0">
                <a:solidFill>
                  <a:srgbClr val="FFFFCC"/>
                </a:solidFill>
              </a:rPr>
              <a:t>Beginning of our confidence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F177AF7-249E-4188-9945-378DF792ADAE}"/>
              </a:ext>
            </a:extLst>
          </p:cNvPr>
          <p:cNvSpPr/>
          <p:nvPr/>
        </p:nvSpPr>
        <p:spPr>
          <a:xfrm>
            <a:off x="2158630" y="1483295"/>
            <a:ext cx="4751765" cy="498764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If w</a:t>
            </a:r>
            <a:r>
              <a:rPr lang="en-US" sz="2400" dirty="0">
                <a:solidFill>
                  <a:schemeClr val="bg1"/>
                </a:solidFill>
              </a:rPr>
              <a:t>e hold fast</a:t>
            </a:r>
          </a:p>
        </p:txBody>
      </p:sp>
    </p:spTree>
    <p:extLst>
      <p:ext uri="{BB962C8B-B14F-4D97-AF65-F5344CB8AC3E}">
        <p14:creationId xmlns:p14="http://schemas.microsoft.com/office/powerpoint/2010/main" val="3394576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919" y="93663"/>
            <a:ext cx="8229600" cy="525173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 Our original confidence, </a:t>
            </a:r>
            <a:r>
              <a:rPr lang="en-US" sz="2600" dirty="0">
                <a:solidFill>
                  <a:schemeClr val="bg1"/>
                </a:solidFill>
              </a:rPr>
              <a:t>ESV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072" y="801278"/>
            <a:ext cx="8610600" cy="575654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They began well; devoted to gospel; now some were starting to fall away.    10:32-34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Confidence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: steadiness of mind, firmness, courage, resolution…firm trust, assurance </a:t>
            </a:r>
            <a:r>
              <a:rPr lang="en-US" sz="2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(Th.). 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10:35, warning:  </a:t>
            </a:r>
            <a:r>
              <a:rPr lang="en-US" sz="3100" i="1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do not cast away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… throw away…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3100" dirty="0">
              <a:solidFill>
                <a:srgbClr val="FFFFCC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100" dirty="0">
              <a:solidFill>
                <a:schemeClr val="bg1">
                  <a:lumMod val="9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951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166489" y="831273"/>
            <a:ext cx="4751765" cy="498764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sz="2200" dirty="0">
                <a:solidFill>
                  <a:schemeClr val="bg1"/>
                </a:solidFill>
                <a:ea typeface="Verdana" panose="020B0604030504040204" pitchFamily="34" charset="0"/>
              </a:rPr>
              <a:t>. </a:t>
            </a:r>
            <a:r>
              <a:rPr lang="en-US" sz="2200" dirty="0">
                <a:solidFill>
                  <a:schemeClr val="bg1"/>
                </a:solidFill>
              </a:rPr>
              <a:t>We have become partakers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F6CE30D-D921-49D4-936C-404BE754D5F4}"/>
              </a:ext>
            </a:extLst>
          </p:cNvPr>
          <p:cNvSpPr/>
          <p:nvPr/>
        </p:nvSpPr>
        <p:spPr>
          <a:xfrm>
            <a:off x="1375460" y="2802972"/>
            <a:ext cx="6324599" cy="15240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IV</a:t>
            </a: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</a:rPr>
              <a:t>. </a:t>
            </a:r>
            <a:r>
              <a:rPr lang="en-US" sz="3600" dirty="0">
                <a:solidFill>
                  <a:srgbClr val="FFFFCC"/>
                </a:solidFill>
                <a:ea typeface="Verdana" panose="020B0604030504040204" pitchFamily="34" charset="0"/>
              </a:rPr>
              <a:t>Steadfast to the end</a:t>
            </a:r>
            <a:endParaRPr lang="en-US" sz="3600" dirty="0">
              <a:solidFill>
                <a:srgbClr val="FFFFCC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F177AF7-249E-4188-9945-378DF792ADAE}"/>
              </a:ext>
            </a:extLst>
          </p:cNvPr>
          <p:cNvSpPr/>
          <p:nvPr/>
        </p:nvSpPr>
        <p:spPr>
          <a:xfrm>
            <a:off x="2158630" y="1483295"/>
            <a:ext cx="4751765" cy="498764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</a:t>
            </a:r>
            <a:r>
              <a:rPr lang="en-US" sz="2200" dirty="0">
                <a:solidFill>
                  <a:schemeClr val="bg1"/>
                </a:solidFill>
                <a:ea typeface="Verdana" panose="020B0604030504040204" pitchFamily="34" charset="0"/>
              </a:rPr>
              <a:t>. If w</a:t>
            </a:r>
            <a:r>
              <a:rPr lang="en-US" sz="2200" dirty="0">
                <a:solidFill>
                  <a:schemeClr val="bg1"/>
                </a:solidFill>
              </a:rPr>
              <a:t>e hold fast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382FF65-FB4A-4F84-A86D-E8AF440A3E3A}"/>
              </a:ext>
            </a:extLst>
          </p:cNvPr>
          <p:cNvSpPr/>
          <p:nvPr/>
        </p:nvSpPr>
        <p:spPr>
          <a:xfrm>
            <a:off x="2160198" y="2125890"/>
            <a:ext cx="4751765" cy="498764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</a:t>
            </a:r>
            <a:r>
              <a:rPr lang="en-US" sz="2200" dirty="0">
                <a:solidFill>
                  <a:schemeClr val="bg1"/>
                </a:solidFill>
                <a:ea typeface="Verdana" panose="020B0604030504040204" pitchFamily="34" charset="0"/>
              </a:rPr>
              <a:t>. Beginning of our confidence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013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919" y="93663"/>
            <a:ext cx="8229600" cy="525173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 Hb.6:11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072" y="667332"/>
            <a:ext cx="8610600" cy="5890486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Past professions are nothing without steadfast-ness:  unwavering and persistent, </a:t>
            </a:r>
            <a:r>
              <a:rPr lang="en-US" sz="3100" i="1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abiding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Word,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2:2-3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Hope,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6:19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We decide,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3:14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Hebrews: danger of apostasy –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Partakers of Spirit might 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fall away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6:4-6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Fail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of grace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of God, 12:15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Draw back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to perdition, 10:38-39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3100" dirty="0">
              <a:solidFill>
                <a:srgbClr val="FFFFCC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100" dirty="0">
              <a:solidFill>
                <a:schemeClr val="bg1">
                  <a:lumMod val="9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09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525173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 Steadfast </a:t>
            </a:r>
            <a:r>
              <a:rPr lang="en-US" sz="3600" i="1" u="sng" dirty="0">
                <a:solidFill>
                  <a:schemeClr val="bg1"/>
                </a:solidFill>
              </a:rPr>
              <a:t>to the end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667332"/>
            <a:ext cx="8610600" cy="5890486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12:1 – </a:t>
            </a:r>
            <a:r>
              <a:rPr lang="en-US" sz="3100" baseline="30000" dirty="0">
                <a:solidFill>
                  <a:srgbClr val="FFCC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lay aside . . . </a:t>
            </a:r>
            <a:r>
              <a:rPr lang="en-US" sz="3100" baseline="30000" dirty="0">
                <a:solidFill>
                  <a:srgbClr val="FFCC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run with endurance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12:2 – finisher (perfecter) of our faith – one who brings something to a successful conclusion.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Pt.1:9</a:t>
            </a:r>
          </a:p>
          <a:p>
            <a:pPr marL="457200" lvl="1" indent="0">
              <a:spcAft>
                <a:spcPts val="0"/>
              </a:spcAft>
              <a:buNone/>
            </a:pPr>
            <a:endParaRPr 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sz="3100" dirty="0">
              <a:solidFill>
                <a:srgbClr val="FFFFCC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100" dirty="0">
              <a:solidFill>
                <a:schemeClr val="bg1">
                  <a:lumMod val="9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6B1EDB9-F95F-488B-8B70-CEDFD98D80C3}"/>
              </a:ext>
            </a:extLst>
          </p:cNvPr>
          <p:cNvSpPr/>
          <p:nvPr/>
        </p:nvSpPr>
        <p:spPr>
          <a:xfrm>
            <a:off x="970960" y="3141503"/>
            <a:ext cx="7220932" cy="132442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At His coming He will complete what</a:t>
            </a:r>
            <a:br>
              <a:rPr lang="en-US" sz="3100" dirty="0"/>
            </a:br>
            <a:r>
              <a:rPr lang="en-US" sz="3100" dirty="0"/>
              <a:t>His death began.  He is not a quitter…</a:t>
            </a:r>
          </a:p>
        </p:txBody>
      </p:sp>
    </p:spTree>
    <p:extLst>
      <p:ext uri="{BB962C8B-B14F-4D97-AF65-F5344CB8AC3E}">
        <p14:creationId xmlns:p14="http://schemas.microsoft.com/office/powerpoint/2010/main" val="239872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166489" y="831273"/>
            <a:ext cx="4751765" cy="498764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200" dirty="0">
                <a:solidFill>
                  <a:schemeClr val="bg1"/>
                </a:solidFill>
              </a:rPr>
              <a:t>We have become partakers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F6CE30D-D921-49D4-936C-404BE754D5F4}"/>
              </a:ext>
            </a:extLst>
          </p:cNvPr>
          <p:cNvSpPr/>
          <p:nvPr/>
        </p:nvSpPr>
        <p:spPr>
          <a:xfrm>
            <a:off x="1375460" y="3472274"/>
            <a:ext cx="6324599" cy="15240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V. </a:t>
            </a:r>
            <a:r>
              <a:rPr lang="en-US" sz="3600" dirty="0">
                <a:solidFill>
                  <a:srgbClr val="FFFFCC"/>
                </a:solidFill>
                <a:ea typeface="Verdana" panose="020B0604030504040204" pitchFamily="34" charset="0"/>
              </a:rPr>
              <a:t>Why do so many fail?</a:t>
            </a:r>
            <a:endParaRPr lang="en-US" sz="3600" dirty="0">
              <a:solidFill>
                <a:srgbClr val="FFFFCC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F177AF7-249E-4188-9945-378DF792ADAE}"/>
              </a:ext>
            </a:extLst>
          </p:cNvPr>
          <p:cNvSpPr/>
          <p:nvPr/>
        </p:nvSpPr>
        <p:spPr>
          <a:xfrm>
            <a:off x="2158630" y="1483295"/>
            <a:ext cx="4751765" cy="498764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If w</a:t>
            </a:r>
            <a:r>
              <a:rPr lang="en-US" sz="2200" dirty="0">
                <a:solidFill>
                  <a:schemeClr val="bg1"/>
                </a:solidFill>
              </a:rPr>
              <a:t>e hold fast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382FF65-FB4A-4F84-A86D-E8AF440A3E3A}"/>
              </a:ext>
            </a:extLst>
          </p:cNvPr>
          <p:cNvSpPr/>
          <p:nvPr/>
        </p:nvSpPr>
        <p:spPr>
          <a:xfrm>
            <a:off x="2160198" y="2125890"/>
            <a:ext cx="4751765" cy="498764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 </a:t>
            </a:r>
            <a:r>
              <a:rPr lang="en-US" sz="2200" dirty="0">
                <a:solidFill>
                  <a:schemeClr val="bg1"/>
                </a:solidFill>
                <a:ea typeface="Verdana" panose="020B0604030504040204" pitchFamily="34" charset="0"/>
              </a:rPr>
              <a:t>Beginning of our confidence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C0C3BE1-6944-4C41-830A-5EA0C2AEFF3D}"/>
              </a:ext>
            </a:extLst>
          </p:cNvPr>
          <p:cNvSpPr/>
          <p:nvPr/>
        </p:nvSpPr>
        <p:spPr>
          <a:xfrm>
            <a:off x="2161766" y="2787337"/>
            <a:ext cx="4751765" cy="498764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IV. </a:t>
            </a:r>
            <a:r>
              <a:rPr lang="en-US" sz="2200" dirty="0">
                <a:solidFill>
                  <a:schemeClr val="bg1"/>
                </a:solidFill>
                <a:ea typeface="Verdana" panose="020B0604030504040204" pitchFamily="34" charset="0"/>
              </a:rPr>
              <a:t>Steadfast to the end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9362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919" y="93663"/>
            <a:ext cx="8229600" cy="525173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rgbClr val="CCFFCC"/>
                </a:solidFill>
              </a:rPr>
              <a:t>Christians fail because . . 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735290"/>
            <a:ext cx="8610600" cy="5822527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Neglect,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2:2-3.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Deceived,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3:13.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Stubborn,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3:7-4:11.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Prov.9:8;  15:12.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Sm.12 / 1 Kg.1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4. 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Lazy,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6:12.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5. 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Forget,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10:32-35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6. 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Quit,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10:36  [Ac.7:38-42 . . . 51-53]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7. 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Priorities,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12:16-17</a:t>
            </a:r>
          </a:p>
          <a:p>
            <a:pPr marL="684213" indent="-684213">
              <a:spcAft>
                <a:spcPts val="0"/>
              </a:spcAft>
              <a:buAutoNum type="arabicPeriod"/>
            </a:pPr>
            <a:endParaRPr 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302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322" y="157018"/>
            <a:ext cx="8529782" cy="1062182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Even sadder . . . Christian who falls away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919" y="1219200"/>
            <a:ext cx="8229600" cy="5098473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</a:rPr>
              <a:t>Hb.3:12-14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12: Beware!  Look out . . . (12:25)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13: Exhort!  (13:22)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14: Explanation (For…) – we are partakers of Christ if . . . </a:t>
            </a:r>
          </a:p>
        </p:txBody>
      </p:sp>
    </p:spTree>
    <p:extLst>
      <p:ext uri="{BB962C8B-B14F-4D97-AF65-F5344CB8AC3E}">
        <p14:creationId xmlns:p14="http://schemas.microsoft.com/office/powerpoint/2010/main" val="62269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063842" y="763569"/>
            <a:ext cx="6957059" cy="155935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3600" dirty="0">
                <a:solidFill>
                  <a:srgbClr val="FFFFCC"/>
                </a:solidFill>
              </a:rPr>
              <a:t>We have become partakers</a:t>
            </a:r>
          </a:p>
        </p:txBody>
      </p:sp>
    </p:spTree>
    <p:extLst>
      <p:ext uri="{BB962C8B-B14F-4D97-AF65-F5344CB8AC3E}">
        <p14:creationId xmlns:p14="http://schemas.microsoft.com/office/powerpoint/2010/main" val="225994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919" y="193674"/>
            <a:ext cx="8229600" cy="1025526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Partakers: sharing, partners in…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919" y="1226124"/>
            <a:ext cx="8229600" cy="5100784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FFFF"/>
                </a:solidFill>
              </a:rPr>
              <a:t>Heavenly call:  </a:t>
            </a:r>
            <a:r>
              <a:rPr lang="en-US" dirty="0">
                <a:solidFill>
                  <a:srgbClr val="CCFFCC"/>
                </a:solidFill>
              </a:rPr>
              <a:t>3:1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Invitation from heaven to people on earth to live in heaven (12:25).  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Ph.3</a:t>
            </a:r>
            <a:r>
              <a:rPr lang="en-US" sz="3100" baseline="30000" dirty="0">
                <a:solidFill>
                  <a:schemeClr val="bg1"/>
                </a:solidFill>
              </a:rPr>
              <a:t>14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sz="3100" dirty="0">
                <a:solidFill>
                  <a:srgbClr val="FFFFCC"/>
                </a:solidFill>
              </a:rPr>
              <a:t>I press toward the goal for the prize of the upward call of God in Christ Jesus.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90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919" y="193674"/>
            <a:ext cx="8229600" cy="1025526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Partakers: sharing, partners in…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919" y="1226124"/>
            <a:ext cx="8229600" cy="5100784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</a:rPr>
              <a:t>Heavenly calling:  3:1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FFFF"/>
                </a:solidFill>
              </a:rPr>
              <a:t>Christ: </a:t>
            </a:r>
            <a:r>
              <a:rPr lang="en-US" dirty="0">
                <a:solidFill>
                  <a:srgbClr val="CCFFCC"/>
                </a:solidFill>
              </a:rPr>
              <a:t>3:14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“Of His mind, and of the salvation procured by Him” </a:t>
            </a:r>
            <a:r>
              <a:rPr lang="en-US" sz="2000" dirty="0">
                <a:solidFill>
                  <a:schemeClr val="bg1"/>
                </a:solidFill>
              </a:rPr>
              <a:t>– Th.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1 Co.2</a:t>
            </a:r>
            <a:r>
              <a:rPr lang="en-US" sz="3100" baseline="30000" dirty="0">
                <a:solidFill>
                  <a:schemeClr val="bg1"/>
                </a:solidFill>
              </a:rPr>
              <a:t>16</a:t>
            </a:r>
            <a:r>
              <a:rPr lang="en-US" sz="2000" dirty="0">
                <a:solidFill>
                  <a:schemeClr val="bg1"/>
                </a:solidFill>
              </a:rPr>
              <a:t>  </a:t>
            </a:r>
            <a:r>
              <a:rPr lang="en-US" sz="3100" dirty="0">
                <a:solidFill>
                  <a:schemeClr val="bg1"/>
                </a:solidFill>
              </a:rPr>
              <a:t>For “who has known the mind of the L</a:t>
            </a:r>
            <a:r>
              <a:rPr lang="en-US" sz="2700" dirty="0">
                <a:solidFill>
                  <a:schemeClr val="bg1"/>
                </a:solidFill>
              </a:rPr>
              <a:t>ORD</a:t>
            </a:r>
            <a:r>
              <a:rPr lang="en-US" sz="3100" dirty="0">
                <a:solidFill>
                  <a:schemeClr val="bg1"/>
                </a:solidFill>
              </a:rPr>
              <a:t> that he may instruct Him?” But we have the mind of Christ.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bg1"/>
              </a:solidFill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51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919" y="193674"/>
            <a:ext cx="8229600" cy="1025526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Partakers: sharing, partners in…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919" y="1226124"/>
            <a:ext cx="8229600" cy="5100784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</a:rPr>
              <a:t>Heavenly calling:  3:1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</a:rPr>
              <a:t>Christ: 3:14</a:t>
            </a: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FFFF"/>
                </a:solidFill>
              </a:rPr>
              <a:t>Holy Spirit: </a:t>
            </a:r>
            <a:r>
              <a:rPr lang="en-US" dirty="0">
                <a:solidFill>
                  <a:srgbClr val="CCFFCC"/>
                </a:solidFill>
              </a:rPr>
              <a:t>2:4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Benefit by His gifts, 2:4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Learn from His teaching, 3:7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1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919" y="193674"/>
            <a:ext cx="8229600" cy="1025526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Partakers: sharing, partners in…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919" y="1226124"/>
            <a:ext cx="8229600" cy="5100784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</a:rPr>
              <a:t>Heavenly calling:  3:1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</a:rPr>
              <a:t>Christ: 3:14</a:t>
            </a: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</a:rPr>
              <a:t>Holy Spirit: 2:4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FFFF"/>
                </a:solidFill>
              </a:rPr>
              <a:t>Chastening, discipline:  </a:t>
            </a:r>
            <a:r>
              <a:rPr lang="en-US" dirty="0">
                <a:solidFill>
                  <a:srgbClr val="CCFFCC"/>
                </a:solidFill>
              </a:rPr>
              <a:t>12:8, 10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Illegitimate receive no inheritance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2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166489" y="831273"/>
            <a:ext cx="4751765" cy="498764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</a:rPr>
              <a:t>We have become partakers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F6CE30D-D921-49D4-936C-404BE754D5F4}"/>
              </a:ext>
            </a:extLst>
          </p:cNvPr>
          <p:cNvSpPr/>
          <p:nvPr/>
        </p:nvSpPr>
        <p:spPr>
          <a:xfrm>
            <a:off x="1375460" y="1558636"/>
            <a:ext cx="6324599" cy="15240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lang="en-US" sz="3600" dirty="0">
                <a:solidFill>
                  <a:srgbClr val="FFFFCC"/>
                </a:solidFill>
              </a:rPr>
              <a:t>If we hold fast</a:t>
            </a:r>
          </a:p>
        </p:txBody>
      </p:sp>
    </p:spTree>
    <p:extLst>
      <p:ext uri="{BB962C8B-B14F-4D97-AF65-F5344CB8AC3E}">
        <p14:creationId xmlns:p14="http://schemas.microsoft.com/office/powerpoint/2010/main" val="314001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919" y="93663"/>
            <a:ext cx="8229600" cy="525173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IF: </a:t>
            </a:r>
            <a:r>
              <a:rPr lang="en-US" sz="3500" dirty="0">
                <a:solidFill>
                  <a:schemeClr val="bg1"/>
                </a:solidFill>
              </a:rPr>
              <a:t>if indeed, if only…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072" y="731984"/>
            <a:ext cx="8610600" cy="5753657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Calvinist sees ‘partakers’ but overlooks ‘if’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Without ‘if’ there are no conditions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Without conditions, only two alternatives – </a:t>
            </a:r>
            <a:endParaRPr lang="en-US" sz="3100" dirty="0">
              <a:solidFill>
                <a:srgbClr val="FFCC66"/>
              </a:solidFill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3100" dirty="0">
              <a:solidFill>
                <a:schemeClr val="bg1">
                  <a:lumMod val="9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8CEB4C-1D1D-4AFE-9A9A-CFEF105C22F9}"/>
              </a:ext>
            </a:extLst>
          </p:cNvPr>
          <p:cNvSpPr/>
          <p:nvPr/>
        </p:nvSpPr>
        <p:spPr>
          <a:xfrm>
            <a:off x="1193434" y="2837466"/>
            <a:ext cx="3193802" cy="69758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universalism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259E0F2-D446-488A-A8D2-8BE608EE6264}"/>
              </a:ext>
            </a:extLst>
          </p:cNvPr>
          <p:cNvSpPr/>
          <p:nvPr/>
        </p:nvSpPr>
        <p:spPr>
          <a:xfrm>
            <a:off x="4692348" y="2839034"/>
            <a:ext cx="3193802" cy="69758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partiality</a:t>
            </a:r>
          </a:p>
        </p:txBody>
      </p:sp>
    </p:spTree>
    <p:extLst>
      <p:ext uri="{BB962C8B-B14F-4D97-AF65-F5344CB8AC3E}">
        <p14:creationId xmlns:p14="http://schemas.microsoft.com/office/powerpoint/2010/main" val="141942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1379</TotalTime>
  <Words>752</Words>
  <Application>Microsoft Office PowerPoint</Application>
  <PresentationFormat>On-screen Show (4:3)</PresentationFormat>
  <Paragraphs>104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Verdana</vt:lpstr>
      <vt:lpstr>Wingdings</vt:lpstr>
      <vt:lpstr>1_Default Design</vt:lpstr>
      <vt:lpstr>What is the saddest thing in the world?</vt:lpstr>
      <vt:lpstr>Even sadder . . . Christian who falls away</vt:lpstr>
      <vt:lpstr>PowerPoint Presentation</vt:lpstr>
      <vt:lpstr>Partakers: sharing, partners in…</vt:lpstr>
      <vt:lpstr>Partakers: sharing, partners in…</vt:lpstr>
      <vt:lpstr>Partakers: sharing, partners in…</vt:lpstr>
      <vt:lpstr>Partakers: sharing, partners in…</vt:lpstr>
      <vt:lpstr>PowerPoint Presentation</vt:lpstr>
      <vt:lpstr>IF: if indeed, if only…</vt:lpstr>
      <vt:lpstr>WE: His people</vt:lpstr>
      <vt:lpstr>Hold Fast</vt:lpstr>
      <vt:lpstr>PowerPoint Presentation</vt:lpstr>
      <vt:lpstr> Our original confidence, ESV</vt:lpstr>
      <vt:lpstr>PowerPoint Presentation</vt:lpstr>
      <vt:lpstr> Hb.6:11</vt:lpstr>
      <vt:lpstr> Steadfast to the end</vt:lpstr>
      <vt:lpstr>PowerPoint Presentation</vt:lpstr>
      <vt:lpstr> Christians fail because . . .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32</cp:revision>
  <dcterms:created xsi:type="dcterms:W3CDTF">2006-09-18T21:36:30Z</dcterms:created>
  <dcterms:modified xsi:type="dcterms:W3CDTF">2022-05-09T01:36:18Z</dcterms:modified>
</cp:coreProperties>
</file>