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4"/>
  </p:notesMasterIdLst>
  <p:sldIdLst>
    <p:sldId id="305" r:id="rId2"/>
    <p:sldId id="374" r:id="rId3"/>
    <p:sldId id="463" r:id="rId4"/>
    <p:sldId id="464" r:id="rId5"/>
    <p:sldId id="465" r:id="rId6"/>
    <p:sldId id="466" r:id="rId7"/>
    <p:sldId id="467" r:id="rId8"/>
    <p:sldId id="482" r:id="rId9"/>
    <p:sldId id="469" r:id="rId10"/>
    <p:sldId id="468" r:id="rId11"/>
    <p:sldId id="478" r:id="rId12"/>
    <p:sldId id="470" r:id="rId13"/>
    <p:sldId id="471" r:id="rId14"/>
    <p:sldId id="472" r:id="rId15"/>
    <p:sldId id="473" r:id="rId16"/>
    <p:sldId id="474" r:id="rId17"/>
    <p:sldId id="479" r:id="rId18"/>
    <p:sldId id="475" r:id="rId19"/>
    <p:sldId id="476" r:id="rId20"/>
    <p:sldId id="477" r:id="rId21"/>
    <p:sldId id="480" r:id="rId22"/>
    <p:sldId id="48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FFFFCC"/>
    <a:srgbClr val="CCFFFF"/>
    <a:srgbClr val="CCECFF"/>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48864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4913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59328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62460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00830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26499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1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28110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8866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26859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8995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0762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805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87101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41174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393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84651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93399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00372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91615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Warning Signs on the</a:t>
            </a:r>
            <a:br>
              <a:rPr kumimoji="0" lang="en-US" sz="3800" b="0" i="0" u="none" strike="noStrike" kern="1200" cap="none" spc="0" normalizeH="0" baseline="0" noProof="0" dirty="0">
                <a:ln>
                  <a:noFill/>
                </a:ln>
                <a:solidFill>
                  <a:srgbClr val="CCFFFF"/>
                </a:solidFill>
                <a:effectLst/>
                <a:uLnTx/>
                <a:uFillTx/>
                <a:latin typeface="Arial"/>
                <a:ea typeface="+mn-ea"/>
                <a:cs typeface="+mn-cs"/>
              </a:rPr>
            </a:br>
            <a:r>
              <a:rPr kumimoji="0" lang="en-US" sz="3800" b="0" i="0" u="none" strike="noStrike" kern="1200" cap="none" spc="0" normalizeH="0" baseline="0" noProof="0" dirty="0">
                <a:ln>
                  <a:noFill/>
                </a:ln>
                <a:solidFill>
                  <a:srgbClr val="CCFFFF"/>
                </a:solidFill>
                <a:effectLst/>
                <a:uLnTx/>
                <a:uFillTx/>
                <a:latin typeface="Arial"/>
                <a:ea typeface="+mn-ea"/>
                <a:cs typeface="+mn-cs"/>
              </a:rPr>
              <a:t>Road to Canaan</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Jealousy</a:t>
            </a:r>
          </a:p>
        </p:txBody>
      </p:sp>
      <p:sp>
        <p:nvSpPr>
          <p:cNvPr id="3075" name="Rectangle 3"/>
          <p:cNvSpPr>
            <a:spLocks noGrp="1" noChangeArrowheads="1"/>
          </p:cNvSpPr>
          <p:nvPr>
            <p:ph type="body" idx="1"/>
          </p:nvPr>
        </p:nvSpPr>
        <p:spPr>
          <a:xfrm>
            <a:off x="457200" y="685800"/>
            <a:ext cx="8229600" cy="5867400"/>
          </a:xfrm>
        </p:spPr>
        <p:txBody>
          <a:bodyPr/>
          <a:lstStyle/>
          <a:p>
            <a:pPr marL="0" indent="0" algn="ctr">
              <a:spcBef>
                <a:spcPts val="600"/>
              </a:spcBef>
              <a:spcAft>
                <a:spcPts val="400"/>
              </a:spcAft>
              <a:buNone/>
            </a:pPr>
            <a:r>
              <a:rPr lang="en-US" altLang="en-US" sz="3100" dirty="0">
                <a:solidFill>
                  <a:schemeClr val="bg1"/>
                </a:solidFill>
                <a:cs typeface="Calibri" panose="020F0502020204030204" pitchFamily="34" charset="0"/>
              </a:rPr>
              <a:t>Used of ardent love: </a:t>
            </a:r>
            <a:r>
              <a:rPr lang="en-US" altLang="en-US" sz="3100" i="1" dirty="0">
                <a:solidFill>
                  <a:schemeClr val="bg1"/>
                </a:solidFill>
                <a:cs typeface="Calibri" panose="020F0502020204030204" pitchFamily="34" charset="0"/>
              </a:rPr>
              <a:t>intense positive</a:t>
            </a:r>
            <a:br>
              <a:rPr lang="en-US" altLang="en-US" sz="3100" i="1" dirty="0">
                <a:solidFill>
                  <a:schemeClr val="bg1"/>
                </a:solidFill>
                <a:cs typeface="Calibri" panose="020F0502020204030204" pitchFamily="34" charset="0"/>
              </a:rPr>
            </a:br>
            <a:r>
              <a:rPr lang="en-US" altLang="en-US" sz="3100" i="1" dirty="0">
                <a:solidFill>
                  <a:schemeClr val="bg1"/>
                </a:solidFill>
                <a:cs typeface="Calibri" panose="020F0502020204030204" pitchFamily="34" charset="0"/>
              </a:rPr>
              <a:t>interest in something, ardor</a:t>
            </a:r>
            <a:endParaRPr lang="en-US" altLang="en-US" sz="3100" dirty="0">
              <a:solidFill>
                <a:schemeClr val="bg1"/>
              </a:solidFill>
              <a:cs typeface="Calibri" panose="020F0502020204030204" pitchFamily="34" charset="0"/>
            </a:endParaRPr>
          </a:p>
          <a:p>
            <a:pPr>
              <a:spcBef>
                <a:spcPts val="600"/>
              </a:spcBef>
              <a:spcAft>
                <a:spcPts val="400"/>
              </a:spcAft>
              <a:buFont typeface="Arial" panose="020B0604020202020204" pitchFamily="34" charset="0"/>
              <a:buChar char="•"/>
            </a:pPr>
            <a:r>
              <a:rPr lang="en-US" altLang="en-US" sz="3100" dirty="0">
                <a:solidFill>
                  <a:srgbClr val="FFFF99"/>
                </a:solidFill>
                <a:cs typeface="Calibri" panose="020F0502020204030204" pitchFamily="34" charset="0"/>
              </a:rPr>
              <a:t>Paul:</a:t>
            </a:r>
            <a:r>
              <a:rPr lang="en-US" altLang="en-US" sz="3100" dirty="0">
                <a:solidFill>
                  <a:schemeClr val="bg1"/>
                </a:solidFill>
                <a:cs typeface="Calibri" panose="020F0502020204030204" pitchFamily="34" charset="0"/>
              </a:rPr>
              <a:t> marriage relation describes it.</a:t>
            </a:r>
          </a:p>
          <a:p>
            <a:pPr lvl="1">
              <a:spcBef>
                <a:spcPts val="600"/>
              </a:spcBef>
              <a:spcAft>
                <a:spcPts val="600"/>
              </a:spcAft>
              <a:buFont typeface="Arial" panose="020B0604020202020204" pitchFamily="34" charset="0"/>
              <a:buChar char="•"/>
            </a:pPr>
            <a:r>
              <a:rPr lang="en-US" altLang="en-US" sz="3100" dirty="0">
                <a:solidFill>
                  <a:schemeClr val="bg1"/>
                </a:solidFill>
                <a:cs typeface="Calibri" panose="020F0502020204030204" pitchFamily="34" charset="0"/>
              </a:rPr>
              <a:t>Ex.20</a:t>
            </a:r>
            <a:r>
              <a:rPr lang="en-US" altLang="en-US" sz="3100" baseline="30000" dirty="0">
                <a:solidFill>
                  <a:srgbClr val="CCFFCC"/>
                </a:solidFill>
                <a:cs typeface="Calibri" panose="020F0502020204030204" pitchFamily="34" charset="0"/>
              </a:rPr>
              <a:t>5</a:t>
            </a:r>
            <a:r>
              <a:rPr lang="en-US" altLang="en-US" sz="3100" dirty="0">
                <a:solidFill>
                  <a:schemeClr val="bg1"/>
                </a:solidFill>
                <a:cs typeface="Calibri" panose="020F0502020204030204" pitchFamily="34" charset="0"/>
              </a:rPr>
              <a:t> </a:t>
            </a:r>
            <a:r>
              <a:rPr lang="en-US" altLang="en-US" sz="3000" dirty="0">
                <a:solidFill>
                  <a:schemeClr val="bg1"/>
                </a:solidFill>
                <a:cs typeface="Calibri" panose="020F0502020204030204" pitchFamily="34" charset="0"/>
              </a:rPr>
              <a:t>you shall not bow down to them nor serve them.  For I, the L</a:t>
            </a:r>
            <a:r>
              <a:rPr lang="en-US" altLang="en-US" sz="2600" dirty="0">
                <a:solidFill>
                  <a:schemeClr val="bg1"/>
                </a:solidFill>
                <a:cs typeface="Calibri" panose="020F0502020204030204" pitchFamily="34" charset="0"/>
              </a:rPr>
              <a:t>ORD</a:t>
            </a:r>
            <a:r>
              <a:rPr lang="en-US" altLang="en-US" sz="3000" dirty="0">
                <a:solidFill>
                  <a:schemeClr val="bg1"/>
                </a:solidFill>
                <a:cs typeface="Calibri" panose="020F0502020204030204" pitchFamily="34" charset="0"/>
              </a:rPr>
              <a:t> your God, am a </a:t>
            </a:r>
            <a:r>
              <a:rPr lang="en-US" altLang="en-US" sz="3000" u="sng" dirty="0">
                <a:solidFill>
                  <a:schemeClr val="bg1"/>
                </a:solidFill>
                <a:cs typeface="Calibri" panose="020F0502020204030204" pitchFamily="34" charset="0"/>
              </a:rPr>
              <a:t>jealous</a:t>
            </a:r>
            <a:r>
              <a:rPr lang="en-US" altLang="en-US" sz="3000" dirty="0">
                <a:solidFill>
                  <a:schemeClr val="bg1"/>
                </a:solidFill>
                <a:cs typeface="Calibri" panose="020F0502020204030204" pitchFamily="34" charset="0"/>
              </a:rPr>
              <a:t> God, visiting the iniquity of the fathers upon the children to the third and fourth generations of those who hate Me,</a:t>
            </a:r>
            <a:r>
              <a:rPr lang="en-US" altLang="en-US" sz="3100" dirty="0">
                <a:solidFill>
                  <a:schemeClr val="bg1"/>
                </a:solidFill>
                <a:cs typeface="Calibri" panose="020F0502020204030204" pitchFamily="34" charset="0"/>
              </a:rPr>
              <a:t> </a:t>
            </a:r>
            <a:r>
              <a:rPr lang="en-US" altLang="en-US" sz="3100" baseline="30000" dirty="0">
                <a:solidFill>
                  <a:srgbClr val="CCFFCC"/>
                </a:solidFill>
                <a:cs typeface="Calibri" panose="020F0502020204030204" pitchFamily="34" charset="0"/>
              </a:rPr>
              <a:t>6</a:t>
            </a:r>
            <a:r>
              <a:rPr lang="en-US" altLang="en-US" sz="3100" dirty="0">
                <a:solidFill>
                  <a:schemeClr val="bg1"/>
                </a:solidFill>
                <a:cs typeface="Calibri" panose="020F0502020204030204" pitchFamily="34" charset="0"/>
              </a:rPr>
              <a:t> </a:t>
            </a:r>
            <a:r>
              <a:rPr lang="en-US" altLang="en-US" sz="3000" dirty="0">
                <a:solidFill>
                  <a:schemeClr val="bg1"/>
                </a:solidFill>
                <a:cs typeface="Calibri" panose="020F0502020204030204" pitchFamily="34" charset="0"/>
              </a:rPr>
              <a:t>but showing mercy to thousands, to those who love Me and keep My commandments</a:t>
            </a:r>
          </a:p>
          <a:p>
            <a:pPr lvl="1">
              <a:spcBef>
                <a:spcPts val="600"/>
              </a:spcBef>
              <a:spcAft>
                <a:spcPts val="600"/>
              </a:spcAft>
              <a:buFont typeface="Arial" panose="020B0604020202020204" pitchFamily="34" charset="0"/>
              <a:buChar char="•"/>
            </a:pPr>
            <a:endParaRPr lang="en-US" altLang="en-US" sz="3100" dirty="0">
              <a:solidFill>
                <a:schemeClr val="bg1"/>
              </a:solidFill>
              <a:cs typeface="Calibri" panose="020F0502020204030204" pitchFamily="34" charset="0"/>
            </a:endParaRPr>
          </a:p>
          <a:p>
            <a:pPr lvl="1">
              <a:spcBef>
                <a:spcPts val="600"/>
              </a:spcBef>
              <a:spcAft>
                <a:spcPts val="600"/>
              </a:spcAft>
              <a:buFont typeface="Arial" panose="020B0604020202020204" pitchFamily="34" charset="0"/>
              <a:buChar char="•"/>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190929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Jealousy</a:t>
            </a:r>
          </a:p>
        </p:txBody>
      </p:sp>
      <p:sp>
        <p:nvSpPr>
          <p:cNvPr id="3075" name="Rectangle 3"/>
          <p:cNvSpPr>
            <a:spLocks noGrp="1" noChangeArrowheads="1"/>
          </p:cNvSpPr>
          <p:nvPr>
            <p:ph type="body" idx="1"/>
          </p:nvPr>
        </p:nvSpPr>
        <p:spPr>
          <a:xfrm>
            <a:off x="457200" y="685800"/>
            <a:ext cx="8229600" cy="5867400"/>
          </a:xfrm>
        </p:spPr>
        <p:txBody>
          <a:bodyPr/>
          <a:lstStyle/>
          <a:p>
            <a:pPr marL="0" indent="0" algn="ctr">
              <a:spcBef>
                <a:spcPts val="600"/>
              </a:spcBef>
              <a:spcAft>
                <a:spcPts val="400"/>
              </a:spcAft>
              <a:buNone/>
            </a:pPr>
            <a:r>
              <a:rPr lang="en-US" altLang="en-US" sz="3100" dirty="0">
                <a:solidFill>
                  <a:schemeClr val="bg1"/>
                </a:solidFill>
                <a:cs typeface="Calibri" panose="020F0502020204030204" pitchFamily="34" charset="0"/>
              </a:rPr>
              <a:t>Used of ardent love: </a:t>
            </a:r>
            <a:r>
              <a:rPr lang="en-US" altLang="en-US" sz="3100" i="1" dirty="0">
                <a:solidFill>
                  <a:schemeClr val="bg1"/>
                </a:solidFill>
                <a:cs typeface="Calibri" panose="020F0502020204030204" pitchFamily="34" charset="0"/>
              </a:rPr>
              <a:t>intense positive</a:t>
            </a:r>
            <a:br>
              <a:rPr lang="en-US" altLang="en-US" sz="3100" i="1" dirty="0">
                <a:solidFill>
                  <a:schemeClr val="bg1"/>
                </a:solidFill>
                <a:cs typeface="Calibri" panose="020F0502020204030204" pitchFamily="34" charset="0"/>
              </a:rPr>
            </a:br>
            <a:r>
              <a:rPr lang="en-US" altLang="en-US" sz="3100" i="1" dirty="0">
                <a:solidFill>
                  <a:schemeClr val="bg1"/>
                </a:solidFill>
                <a:cs typeface="Calibri" panose="020F0502020204030204" pitchFamily="34" charset="0"/>
              </a:rPr>
              <a:t>interest in something, ardor</a:t>
            </a:r>
            <a:endParaRPr lang="en-US" altLang="en-US" sz="3100" dirty="0">
              <a:solidFill>
                <a:schemeClr val="bg1"/>
              </a:solidFill>
              <a:cs typeface="Calibri" panose="020F0502020204030204" pitchFamily="34" charset="0"/>
            </a:endParaRPr>
          </a:p>
          <a:p>
            <a:pPr>
              <a:spcBef>
                <a:spcPts val="600"/>
              </a:spcBef>
              <a:spcAft>
                <a:spcPts val="400"/>
              </a:spcAft>
              <a:buFont typeface="Arial" panose="020B0604020202020204" pitchFamily="34" charset="0"/>
              <a:buChar char="•"/>
            </a:pPr>
            <a:r>
              <a:rPr lang="en-US" altLang="en-US" sz="3100" dirty="0">
                <a:solidFill>
                  <a:srgbClr val="FFFF99"/>
                </a:solidFill>
                <a:cs typeface="Calibri" panose="020F0502020204030204" pitchFamily="34" charset="0"/>
              </a:rPr>
              <a:t>Paul:</a:t>
            </a:r>
            <a:r>
              <a:rPr lang="en-US" altLang="en-US" sz="3100" dirty="0">
                <a:solidFill>
                  <a:schemeClr val="bg1"/>
                </a:solidFill>
                <a:cs typeface="Calibri" panose="020F0502020204030204" pitchFamily="34" charset="0"/>
              </a:rPr>
              <a:t> marriage relation describes it.</a:t>
            </a:r>
          </a:p>
          <a:p>
            <a:pPr lvl="1">
              <a:spcBef>
                <a:spcPts val="600"/>
              </a:spcBef>
              <a:spcAft>
                <a:spcPts val="0"/>
              </a:spcAft>
              <a:buFont typeface="Arial" panose="020B0604020202020204" pitchFamily="34" charset="0"/>
              <a:buChar char="•"/>
            </a:pPr>
            <a:r>
              <a:rPr lang="en-US" altLang="en-US" sz="3100" dirty="0">
                <a:solidFill>
                  <a:schemeClr val="bg1"/>
                </a:solidFill>
                <a:cs typeface="Calibri" panose="020F0502020204030204" pitchFamily="34" charset="0"/>
              </a:rPr>
              <a:t>Ex.34</a:t>
            </a:r>
            <a:r>
              <a:rPr lang="en-US" altLang="en-US" sz="3100" baseline="30000" dirty="0">
                <a:solidFill>
                  <a:srgbClr val="CCFFCC"/>
                </a:solidFill>
                <a:cs typeface="Calibri" panose="020F0502020204030204" pitchFamily="34" charset="0"/>
              </a:rPr>
              <a:t>14</a:t>
            </a:r>
            <a:r>
              <a:rPr lang="en-US" altLang="en-US" sz="3100" dirty="0">
                <a:solidFill>
                  <a:schemeClr val="bg1"/>
                </a:solidFill>
                <a:cs typeface="Calibri" panose="020F0502020204030204" pitchFamily="34" charset="0"/>
              </a:rPr>
              <a:t> </a:t>
            </a:r>
            <a:r>
              <a:rPr lang="en-US" altLang="en-US" sz="3000" dirty="0">
                <a:solidFill>
                  <a:schemeClr val="bg1"/>
                </a:solidFill>
                <a:cs typeface="Calibri" panose="020F0502020204030204" pitchFamily="34" charset="0"/>
              </a:rPr>
              <a:t>for you shall worship no other god, for the L</a:t>
            </a:r>
            <a:r>
              <a:rPr lang="en-US" altLang="en-US" sz="2600" dirty="0">
                <a:solidFill>
                  <a:schemeClr val="bg1"/>
                </a:solidFill>
                <a:cs typeface="Calibri" panose="020F0502020204030204" pitchFamily="34" charset="0"/>
              </a:rPr>
              <a:t>ORD</a:t>
            </a:r>
            <a:r>
              <a:rPr lang="en-US" altLang="en-US" sz="3000" dirty="0">
                <a:solidFill>
                  <a:schemeClr val="bg1"/>
                </a:solidFill>
                <a:cs typeface="Calibri" panose="020F0502020204030204" pitchFamily="34" charset="0"/>
              </a:rPr>
              <a:t>, whose </a:t>
            </a:r>
            <a:r>
              <a:rPr lang="en-US" altLang="en-US" sz="3000" u="sng" dirty="0">
                <a:solidFill>
                  <a:schemeClr val="bg1"/>
                </a:solidFill>
                <a:cs typeface="Calibri" panose="020F0502020204030204" pitchFamily="34" charset="0"/>
              </a:rPr>
              <a:t>name</a:t>
            </a:r>
            <a:r>
              <a:rPr lang="en-US" altLang="en-US" sz="3000" dirty="0">
                <a:solidFill>
                  <a:schemeClr val="bg1"/>
                </a:solidFill>
                <a:cs typeface="Calibri" panose="020F0502020204030204" pitchFamily="34" charset="0"/>
              </a:rPr>
              <a:t> is </a:t>
            </a:r>
            <a:r>
              <a:rPr lang="en-US" altLang="en-US" sz="3000" u="sng" dirty="0">
                <a:solidFill>
                  <a:schemeClr val="bg1"/>
                </a:solidFill>
                <a:cs typeface="Calibri" panose="020F0502020204030204" pitchFamily="34" charset="0"/>
              </a:rPr>
              <a:t>Jealous</a:t>
            </a:r>
            <a:r>
              <a:rPr lang="en-US" altLang="en-US" sz="3000" dirty="0">
                <a:solidFill>
                  <a:schemeClr val="bg1"/>
                </a:solidFill>
                <a:cs typeface="Calibri" panose="020F0502020204030204" pitchFamily="34" charset="0"/>
              </a:rPr>
              <a:t>, is a jealous God</a:t>
            </a:r>
          </a:p>
          <a:p>
            <a:pPr lvl="2">
              <a:spcBef>
                <a:spcPts val="600"/>
              </a:spcBef>
              <a:spcAft>
                <a:spcPts val="400"/>
              </a:spcAft>
              <a:buFont typeface="Arial" panose="020B0604020202020204" pitchFamily="34" charset="0"/>
              <a:buChar char="•"/>
            </a:pPr>
            <a:r>
              <a:rPr lang="en-US" altLang="en-US" sz="3000" dirty="0">
                <a:solidFill>
                  <a:schemeClr val="bg1"/>
                </a:solidFill>
                <a:cs typeface="Calibri" panose="020F0502020204030204" pitchFamily="34" charset="0"/>
              </a:rPr>
              <a:t>Name stresses: this is His nature, His character.  </a:t>
            </a:r>
          </a:p>
          <a:p>
            <a:pPr lvl="2">
              <a:spcBef>
                <a:spcPts val="600"/>
              </a:spcBef>
              <a:spcAft>
                <a:spcPts val="600"/>
              </a:spcAft>
              <a:buFont typeface="Arial" panose="020B0604020202020204" pitchFamily="34" charset="0"/>
              <a:buChar char="•"/>
            </a:pPr>
            <a:r>
              <a:rPr lang="en-US" altLang="en-US" sz="3000" dirty="0">
                <a:solidFill>
                  <a:schemeClr val="bg1"/>
                </a:solidFill>
                <a:cs typeface="Calibri" panose="020F0502020204030204" pitchFamily="34" charset="0"/>
              </a:rPr>
              <a:t>Holiness does not tolerate competitors.</a:t>
            </a:r>
          </a:p>
          <a:p>
            <a:pPr lvl="1">
              <a:spcBef>
                <a:spcPts val="600"/>
              </a:spcBef>
              <a:spcAft>
                <a:spcPts val="600"/>
              </a:spcAft>
              <a:buFont typeface="Arial" panose="020B0604020202020204" pitchFamily="34" charset="0"/>
              <a:buChar char="•"/>
            </a:pPr>
            <a:endParaRPr lang="en-US" altLang="en-US" sz="3000" dirty="0">
              <a:solidFill>
                <a:schemeClr val="bg1"/>
              </a:solidFill>
              <a:cs typeface="Calibri" panose="020F0502020204030204" pitchFamily="34" charset="0"/>
            </a:endParaRPr>
          </a:p>
        </p:txBody>
      </p:sp>
    </p:spTree>
    <p:extLst>
      <p:ext uri="{BB962C8B-B14F-4D97-AF65-F5344CB8AC3E}">
        <p14:creationId xmlns:p14="http://schemas.microsoft.com/office/powerpoint/2010/main" val="181173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Jealousy</a:t>
            </a:r>
          </a:p>
        </p:txBody>
      </p:sp>
      <p:sp>
        <p:nvSpPr>
          <p:cNvPr id="3075" name="Rectangle 3"/>
          <p:cNvSpPr>
            <a:spLocks noGrp="1" noChangeArrowheads="1"/>
          </p:cNvSpPr>
          <p:nvPr>
            <p:ph type="body" idx="1"/>
          </p:nvPr>
        </p:nvSpPr>
        <p:spPr>
          <a:xfrm>
            <a:off x="457200" y="685800"/>
            <a:ext cx="8229600" cy="5867400"/>
          </a:xfrm>
        </p:spPr>
        <p:txBody>
          <a:bodyPr/>
          <a:lstStyle/>
          <a:p>
            <a:pPr marL="0" indent="0" algn="ctr">
              <a:spcBef>
                <a:spcPts val="600"/>
              </a:spcBef>
              <a:spcAft>
                <a:spcPts val="400"/>
              </a:spcAft>
              <a:buNone/>
            </a:pPr>
            <a:r>
              <a:rPr lang="en-US" altLang="en-US" sz="3100" dirty="0">
                <a:solidFill>
                  <a:schemeClr val="bg1"/>
                </a:solidFill>
                <a:cs typeface="Calibri" panose="020F0502020204030204" pitchFamily="34" charset="0"/>
              </a:rPr>
              <a:t>Used of ardent love: </a:t>
            </a:r>
            <a:r>
              <a:rPr lang="en-US" altLang="en-US" sz="3100" i="1" dirty="0">
                <a:solidFill>
                  <a:schemeClr val="bg1"/>
                </a:solidFill>
                <a:cs typeface="Calibri" panose="020F0502020204030204" pitchFamily="34" charset="0"/>
              </a:rPr>
              <a:t>intense positive</a:t>
            </a:r>
            <a:br>
              <a:rPr lang="en-US" altLang="en-US" sz="3100" i="1" dirty="0">
                <a:solidFill>
                  <a:schemeClr val="bg1"/>
                </a:solidFill>
                <a:cs typeface="Calibri" panose="020F0502020204030204" pitchFamily="34" charset="0"/>
              </a:rPr>
            </a:br>
            <a:r>
              <a:rPr lang="en-US" altLang="en-US" sz="3100" i="1" dirty="0">
                <a:solidFill>
                  <a:schemeClr val="bg1"/>
                </a:solidFill>
                <a:cs typeface="Calibri" panose="020F0502020204030204" pitchFamily="34" charset="0"/>
              </a:rPr>
              <a:t>interest in something, ardor</a:t>
            </a:r>
            <a:endParaRPr lang="en-US" altLang="en-US" sz="3100" dirty="0">
              <a:solidFill>
                <a:schemeClr val="bg1"/>
              </a:solidFill>
              <a:cs typeface="Calibri" panose="020F0502020204030204" pitchFamily="34" charset="0"/>
            </a:endParaRPr>
          </a:p>
          <a:p>
            <a:pPr lvl="1">
              <a:spcBef>
                <a:spcPts val="600"/>
              </a:spcBef>
              <a:spcAft>
                <a:spcPts val="600"/>
              </a:spcAft>
              <a:buFont typeface="Arial" panose="020B0604020202020204" pitchFamily="34" charset="0"/>
              <a:buChar char="•"/>
            </a:pPr>
            <a:r>
              <a:rPr lang="en-US" altLang="en-US" sz="3000" dirty="0">
                <a:solidFill>
                  <a:schemeClr val="bg1"/>
                </a:solidFill>
                <a:cs typeface="Calibri" panose="020F0502020204030204" pitchFamily="34" charset="0"/>
              </a:rPr>
              <a:t>Ac.12</a:t>
            </a:r>
            <a:r>
              <a:rPr lang="en-US" altLang="en-US" sz="3000" baseline="30000" dirty="0">
                <a:solidFill>
                  <a:srgbClr val="FFFF99"/>
                </a:solidFill>
                <a:cs typeface="Calibri" panose="020F0502020204030204" pitchFamily="34" charset="0"/>
              </a:rPr>
              <a:t>21</a:t>
            </a:r>
            <a:r>
              <a:rPr lang="en-US" altLang="en-US" sz="3000" dirty="0">
                <a:solidFill>
                  <a:schemeClr val="bg1"/>
                </a:solidFill>
                <a:cs typeface="Calibri" panose="020F0502020204030204" pitchFamily="34" charset="0"/>
              </a:rPr>
              <a:t> So on a set day Herod, arrayed in royal apparel, sat on his throne and gave an oration to them. </a:t>
            </a:r>
            <a:r>
              <a:rPr lang="en-US" altLang="en-US" sz="3000" baseline="30000" dirty="0">
                <a:solidFill>
                  <a:srgbClr val="FFFF99"/>
                </a:solidFill>
                <a:cs typeface="Calibri" panose="020F0502020204030204" pitchFamily="34" charset="0"/>
              </a:rPr>
              <a:t>22</a:t>
            </a:r>
            <a:r>
              <a:rPr lang="en-US" altLang="en-US" sz="3000" dirty="0">
                <a:solidFill>
                  <a:schemeClr val="bg1"/>
                </a:solidFill>
                <a:cs typeface="Calibri" panose="020F0502020204030204" pitchFamily="34" charset="0"/>
              </a:rPr>
              <a:t> And the people kept shouting, “The voice of a god and not of a man!” </a:t>
            </a:r>
            <a:r>
              <a:rPr lang="en-US" altLang="en-US" sz="3000" baseline="30000" dirty="0">
                <a:solidFill>
                  <a:srgbClr val="FFFF99"/>
                </a:solidFill>
                <a:cs typeface="Calibri" panose="020F0502020204030204" pitchFamily="34" charset="0"/>
              </a:rPr>
              <a:t>23</a:t>
            </a:r>
            <a:r>
              <a:rPr lang="en-US" altLang="en-US" sz="3000" dirty="0">
                <a:solidFill>
                  <a:schemeClr val="bg1"/>
                </a:solidFill>
                <a:cs typeface="Calibri" panose="020F0502020204030204" pitchFamily="34" charset="0"/>
              </a:rPr>
              <a:t> Then immediately an angel of the Lord struck him, because he did not give glory to God. And he was eaten by worms and died.  </a:t>
            </a:r>
            <a:r>
              <a:rPr lang="en-US" altLang="en-US" sz="3000" baseline="30000" dirty="0">
                <a:solidFill>
                  <a:srgbClr val="FFFF99"/>
                </a:solidFill>
                <a:cs typeface="Calibri" panose="020F0502020204030204" pitchFamily="34" charset="0"/>
              </a:rPr>
              <a:t>24</a:t>
            </a:r>
            <a:r>
              <a:rPr lang="en-US" altLang="en-US" sz="3000" dirty="0">
                <a:solidFill>
                  <a:schemeClr val="bg1"/>
                </a:solidFill>
                <a:cs typeface="Calibri" panose="020F0502020204030204" pitchFamily="34" charset="0"/>
              </a:rPr>
              <a:t> But the word of God grew and multiplied.</a:t>
            </a:r>
          </a:p>
          <a:p>
            <a:pPr lvl="1">
              <a:spcBef>
                <a:spcPts val="600"/>
              </a:spcBef>
              <a:spcAft>
                <a:spcPts val="600"/>
              </a:spcAft>
              <a:buFont typeface="Arial" panose="020B0604020202020204" pitchFamily="34" charset="0"/>
              <a:buChar char="•"/>
            </a:pPr>
            <a:endParaRPr lang="en-US" altLang="en-US" sz="3000" dirty="0">
              <a:solidFill>
                <a:schemeClr val="bg1"/>
              </a:solidFill>
              <a:cs typeface="Calibri" panose="020F0502020204030204" pitchFamily="34" charset="0"/>
            </a:endParaRPr>
          </a:p>
          <a:p>
            <a:pPr lvl="1">
              <a:spcBef>
                <a:spcPts val="600"/>
              </a:spcBef>
              <a:spcAft>
                <a:spcPts val="600"/>
              </a:spcAft>
              <a:buFont typeface="Arial" panose="020B0604020202020204" pitchFamily="34" charset="0"/>
              <a:buChar char="•"/>
            </a:pPr>
            <a:endParaRPr lang="en-US" altLang="en-US" sz="3000" dirty="0">
              <a:solidFill>
                <a:schemeClr val="bg1"/>
              </a:solidFill>
              <a:cs typeface="Calibri" panose="020F0502020204030204" pitchFamily="34" charset="0"/>
            </a:endParaRPr>
          </a:p>
        </p:txBody>
      </p:sp>
    </p:spTree>
    <p:extLst>
      <p:ext uri="{BB962C8B-B14F-4D97-AF65-F5344CB8AC3E}">
        <p14:creationId xmlns:p14="http://schemas.microsoft.com/office/powerpoint/2010/main" val="531070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32C1D02-A0A0-4971-973A-D2900410FC64}"/>
              </a:ext>
            </a:extLst>
          </p:cNvPr>
          <p:cNvSpPr/>
          <p:nvPr/>
        </p:nvSpPr>
        <p:spPr>
          <a:xfrm>
            <a:off x="1581070" y="838200"/>
            <a:ext cx="5982645" cy="5334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Times New Roman" panose="02020603050405020304" pitchFamily="18" charset="0"/>
                <a:cs typeface="Times New Roman" panose="02020603050405020304" pitchFamily="18" charset="0"/>
              </a:rPr>
              <a:t>I</a:t>
            </a:r>
            <a:r>
              <a:rPr lang="en-US" sz="2400" dirty="0">
                <a:solidFill>
                  <a:schemeClr val="bg1"/>
                </a:solidFill>
              </a:rPr>
              <a:t>. Beware lest you forget the L</a:t>
            </a:r>
            <a:r>
              <a:rPr lang="en-US" sz="2000" dirty="0">
                <a:solidFill>
                  <a:schemeClr val="bg1"/>
                </a:solidFill>
              </a:rPr>
              <a:t>ORD</a:t>
            </a:r>
            <a:r>
              <a:rPr lang="en-US" sz="2400" dirty="0">
                <a:solidFill>
                  <a:schemeClr val="bg1"/>
                </a:solidFill>
              </a:rPr>
              <a:t>, 10-12 </a:t>
            </a:r>
          </a:p>
        </p:txBody>
      </p:sp>
      <p:sp>
        <p:nvSpPr>
          <p:cNvPr id="3" name="Rectangle: Rounded Corners 2">
            <a:extLst>
              <a:ext uri="{FF2B5EF4-FFF2-40B4-BE49-F238E27FC236}">
                <a16:creationId xmlns:a16="http://schemas.microsoft.com/office/drawing/2014/main" id="{2B7EB40C-9DE9-496A-81EA-10669A154C8D}"/>
              </a:ext>
            </a:extLst>
          </p:cNvPr>
          <p:cNvSpPr/>
          <p:nvPr/>
        </p:nvSpPr>
        <p:spPr>
          <a:xfrm>
            <a:off x="961535" y="2238081"/>
            <a:ext cx="7239000" cy="12192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III</a:t>
            </a:r>
            <a:r>
              <a:rPr lang="en-US" sz="3200" dirty="0"/>
              <a:t>. </a:t>
            </a:r>
            <a:r>
              <a:rPr lang="en-US" sz="3500" dirty="0">
                <a:solidFill>
                  <a:srgbClr val="FFFF99"/>
                </a:solidFill>
              </a:rPr>
              <a:t>You shall not tempt the L</a:t>
            </a:r>
            <a:r>
              <a:rPr lang="en-US" sz="2700" dirty="0">
                <a:solidFill>
                  <a:srgbClr val="FFFF99"/>
                </a:solidFill>
              </a:rPr>
              <a:t>ORD</a:t>
            </a:r>
            <a:r>
              <a:rPr lang="en-US" sz="3500" dirty="0">
                <a:solidFill>
                  <a:srgbClr val="FFFF99"/>
                </a:solidFill>
              </a:rPr>
              <a:t> your God, </a:t>
            </a:r>
            <a:r>
              <a:rPr lang="en-US" sz="3200" dirty="0"/>
              <a:t>16 </a:t>
            </a:r>
          </a:p>
        </p:txBody>
      </p:sp>
      <p:sp>
        <p:nvSpPr>
          <p:cNvPr id="4" name="Rectangle: Rounded Corners 3">
            <a:extLst>
              <a:ext uri="{FF2B5EF4-FFF2-40B4-BE49-F238E27FC236}">
                <a16:creationId xmlns:a16="http://schemas.microsoft.com/office/drawing/2014/main" id="{0EC79572-691F-4718-B568-C1ECC941EB3B}"/>
              </a:ext>
            </a:extLst>
          </p:cNvPr>
          <p:cNvSpPr/>
          <p:nvPr/>
        </p:nvSpPr>
        <p:spPr>
          <a:xfrm>
            <a:off x="1581346" y="1524000"/>
            <a:ext cx="5982645" cy="5334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Times New Roman" panose="02020603050405020304" pitchFamily="18" charset="0"/>
                <a:cs typeface="Times New Roman" panose="02020603050405020304" pitchFamily="18" charset="0"/>
              </a:rPr>
              <a:t>II</a:t>
            </a:r>
            <a:r>
              <a:rPr lang="en-US" sz="2400" dirty="0">
                <a:solidFill>
                  <a:schemeClr val="bg1"/>
                </a:solidFill>
              </a:rPr>
              <a:t>. The L</a:t>
            </a:r>
            <a:r>
              <a:rPr lang="en-US" sz="2000" dirty="0">
                <a:solidFill>
                  <a:schemeClr val="bg1"/>
                </a:solidFill>
              </a:rPr>
              <a:t>ORD</a:t>
            </a:r>
            <a:r>
              <a:rPr lang="en-US" sz="2400" dirty="0">
                <a:solidFill>
                  <a:schemeClr val="bg1"/>
                </a:solidFill>
              </a:rPr>
              <a:t> your God is jealous, 10-12 </a:t>
            </a:r>
          </a:p>
        </p:txBody>
      </p:sp>
    </p:spTree>
    <p:extLst>
      <p:ext uri="{BB962C8B-B14F-4D97-AF65-F5344CB8AC3E}">
        <p14:creationId xmlns:p14="http://schemas.microsoft.com/office/powerpoint/2010/main" val="1192659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Ex.17:1-7</a:t>
            </a:r>
          </a:p>
        </p:txBody>
      </p:sp>
      <p:sp>
        <p:nvSpPr>
          <p:cNvPr id="3075" name="Rectangle 3"/>
          <p:cNvSpPr>
            <a:spLocks noGrp="1" noChangeArrowheads="1"/>
          </p:cNvSpPr>
          <p:nvPr>
            <p:ph type="body" idx="1"/>
          </p:nvPr>
        </p:nvSpPr>
        <p:spPr>
          <a:xfrm>
            <a:off x="457200" y="838200"/>
            <a:ext cx="8229600" cy="5715000"/>
          </a:xfrm>
        </p:spPr>
        <p:txBody>
          <a:bodyPr/>
          <a:lstStyle/>
          <a:p>
            <a:pPr>
              <a:spcBef>
                <a:spcPts val="600"/>
              </a:spcBef>
              <a:spcAft>
                <a:spcPts val="400"/>
              </a:spcAft>
              <a:buFont typeface="Arial" panose="020B0604020202020204" pitchFamily="34" charset="0"/>
              <a:buChar char="•"/>
            </a:pPr>
            <a:r>
              <a:rPr lang="en-US" altLang="en-US" sz="3100" dirty="0" err="1">
                <a:solidFill>
                  <a:srgbClr val="FFFF99"/>
                </a:solidFill>
                <a:cs typeface="Calibri" panose="020F0502020204030204" pitchFamily="34" charset="0"/>
              </a:rPr>
              <a:t>Massah</a:t>
            </a:r>
            <a:r>
              <a:rPr lang="en-US" altLang="en-US" sz="3100" dirty="0">
                <a:solidFill>
                  <a:srgbClr val="FFFF99"/>
                </a:solidFill>
                <a:cs typeface="Calibri" panose="020F0502020204030204" pitchFamily="34" charset="0"/>
              </a:rPr>
              <a:t>:</a:t>
            </a:r>
            <a:r>
              <a:rPr lang="en-US" altLang="en-US" sz="3100" dirty="0">
                <a:solidFill>
                  <a:schemeClr val="bg1"/>
                </a:solidFill>
                <a:cs typeface="Calibri" panose="020F0502020204030204" pitchFamily="34" charset="0"/>
              </a:rPr>
              <a:t>  tempting</a:t>
            </a:r>
          </a:p>
          <a:p>
            <a:pPr>
              <a:spcBef>
                <a:spcPts val="600"/>
              </a:spcBef>
              <a:spcAft>
                <a:spcPts val="0"/>
              </a:spcAft>
              <a:buFont typeface="Arial" panose="020B0604020202020204" pitchFamily="34" charset="0"/>
              <a:buChar char="•"/>
            </a:pPr>
            <a:r>
              <a:rPr lang="en-US" altLang="en-US" sz="3100" dirty="0" err="1">
                <a:solidFill>
                  <a:srgbClr val="FFFF99"/>
                </a:solidFill>
                <a:cs typeface="Calibri" panose="020F0502020204030204" pitchFamily="34" charset="0"/>
              </a:rPr>
              <a:t>Meribah</a:t>
            </a:r>
            <a:r>
              <a:rPr lang="en-US" altLang="en-US" sz="3100" dirty="0">
                <a:solidFill>
                  <a:srgbClr val="FFFF99"/>
                </a:solidFill>
                <a:cs typeface="Calibri" panose="020F0502020204030204" pitchFamily="34" charset="0"/>
              </a:rPr>
              <a:t>:</a:t>
            </a:r>
            <a:r>
              <a:rPr lang="en-US" altLang="en-US" sz="3100" dirty="0">
                <a:solidFill>
                  <a:schemeClr val="bg1"/>
                </a:solidFill>
                <a:cs typeface="Calibri" panose="020F0502020204030204" pitchFamily="34" charset="0"/>
              </a:rPr>
              <a:t>  strife</a:t>
            </a:r>
          </a:p>
          <a:p>
            <a:pPr lvl="1">
              <a:spcBef>
                <a:spcPts val="600"/>
              </a:spcBef>
              <a:spcAft>
                <a:spcPts val="400"/>
              </a:spcAft>
              <a:buFont typeface="Arial" panose="020B0604020202020204" pitchFamily="34" charset="0"/>
              <a:buChar char="•"/>
            </a:pPr>
            <a:r>
              <a:rPr lang="en-US" altLang="en-US" sz="3100" dirty="0">
                <a:solidFill>
                  <a:schemeClr val="bg1"/>
                </a:solidFill>
                <a:cs typeface="Calibri" panose="020F0502020204030204" pitchFamily="34" charset="0"/>
              </a:rPr>
              <a:t>Doubted His care, power, and goodness</a:t>
            </a:r>
          </a:p>
          <a:p>
            <a:pPr lvl="1">
              <a:spcBef>
                <a:spcPts val="600"/>
              </a:spcBef>
              <a:spcAft>
                <a:spcPts val="400"/>
              </a:spcAft>
              <a:buFont typeface="Arial" panose="020B0604020202020204" pitchFamily="34" charset="0"/>
              <a:buChar char="•"/>
            </a:pPr>
            <a:r>
              <a:rPr lang="en-US" altLang="en-US" sz="3100" dirty="0">
                <a:solidFill>
                  <a:schemeClr val="bg1"/>
                </a:solidFill>
                <a:cs typeface="Calibri" panose="020F0502020204030204" pitchFamily="34" charset="0"/>
              </a:rPr>
              <a:t>Complained in spite of many blessings</a:t>
            </a:r>
          </a:p>
          <a:p>
            <a:pPr marL="457200" lvl="1" indent="0">
              <a:spcBef>
                <a:spcPts val="600"/>
              </a:spcBef>
              <a:spcAft>
                <a:spcPts val="400"/>
              </a:spcAft>
              <a:buNone/>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192652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Ps.78:40-41</a:t>
            </a:r>
          </a:p>
        </p:txBody>
      </p:sp>
      <p:sp>
        <p:nvSpPr>
          <p:cNvPr id="3075" name="Rectangle 3"/>
          <p:cNvSpPr>
            <a:spLocks noGrp="1" noChangeArrowheads="1"/>
          </p:cNvSpPr>
          <p:nvPr>
            <p:ph type="body" idx="1"/>
          </p:nvPr>
        </p:nvSpPr>
        <p:spPr>
          <a:xfrm>
            <a:off x="457200" y="685800"/>
            <a:ext cx="8229600" cy="5867400"/>
          </a:xfrm>
        </p:spPr>
        <p:txBody>
          <a:bodyPr/>
          <a:lstStyle/>
          <a:p>
            <a:pPr marL="0" indent="0">
              <a:spcBef>
                <a:spcPts val="600"/>
              </a:spcBef>
              <a:spcAft>
                <a:spcPts val="400"/>
              </a:spcAft>
              <a:buNone/>
            </a:pPr>
            <a:r>
              <a:rPr lang="en-US" altLang="en-US" sz="3100" baseline="30000" dirty="0">
                <a:solidFill>
                  <a:schemeClr val="bg1"/>
                </a:solidFill>
                <a:cs typeface="Calibri" panose="020F0502020204030204" pitchFamily="34" charset="0"/>
              </a:rPr>
              <a:t>40</a:t>
            </a:r>
            <a:r>
              <a:rPr lang="en-US" altLang="en-US" sz="3100" dirty="0">
                <a:solidFill>
                  <a:schemeClr val="bg1"/>
                </a:solidFill>
                <a:cs typeface="Calibri" panose="020F0502020204030204" pitchFamily="34" charset="0"/>
              </a:rPr>
              <a:t> How often they </a:t>
            </a:r>
            <a:r>
              <a:rPr lang="en-US" altLang="en-US" sz="3100" u="sng" dirty="0">
                <a:solidFill>
                  <a:schemeClr val="bg1"/>
                </a:solidFill>
                <a:cs typeface="Calibri" panose="020F0502020204030204" pitchFamily="34" charset="0"/>
              </a:rPr>
              <a:t>provoked</a:t>
            </a:r>
            <a:r>
              <a:rPr lang="en-US" altLang="en-US" sz="3100" dirty="0">
                <a:solidFill>
                  <a:schemeClr val="bg1"/>
                </a:solidFill>
                <a:cs typeface="Calibri" panose="020F0502020204030204" pitchFamily="34" charset="0"/>
              </a:rPr>
              <a:t> Him in the wilder-ness, And </a:t>
            </a:r>
            <a:r>
              <a:rPr lang="en-US" altLang="en-US" sz="3100" u="sng" dirty="0">
                <a:solidFill>
                  <a:schemeClr val="bg1"/>
                </a:solidFill>
                <a:cs typeface="Calibri" panose="020F0502020204030204" pitchFamily="34" charset="0"/>
              </a:rPr>
              <a:t>grieved</a:t>
            </a:r>
            <a:r>
              <a:rPr lang="en-US" altLang="en-US" sz="3100" dirty="0">
                <a:solidFill>
                  <a:schemeClr val="bg1"/>
                </a:solidFill>
                <a:cs typeface="Calibri" panose="020F0502020204030204" pitchFamily="34" charset="0"/>
              </a:rPr>
              <a:t> Him in the desert!  </a:t>
            </a:r>
            <a:r>
              <a:rPr lang="en-US" altLang="en-US" sz="3100" baseline="30000" dirty="0">
                <a:solidFill>
                  <a:schemeClr val="bg1"/>
                </a:solidFill>
                <a:cs typeface="Calibri" panose="020F0502020204030204" pitchFamily="34" charset="0"/>
              </a:rPr>
              <a:t> 41  </a:t>
            </a:r>
            <a:r>
              <a:rPr lang="en-US" altLang="en-US" sz="3100" dirty="0">
                <a:solidFill>
                  <a:schemeClr val="bg1"/>
                </a:solidFill>
                <a:cs typeface="Calibri" panose="020F0502020204030204" pitchFamily="34" charset="0"/>
              </a:rPr>
              <a:t>Yes, again and again they </a:t>
            </a:r>
            <a:r>
              <a:rPr lang="en-US" altLang="en-US" sz="3100" u="sng" dirty="0">
                <a:solidFill>
                  <a:schemeClr val="bg1"/>
                </a:solidFill>
                <a:cs typeface="Calibri" panose="020F0502020204030204" pitchFamily="34" charset="0"/>
              </a:rPr>
              <a:t>tempted</a:t>
            </a:r>
            <a:r>
              <a:rPr lang="en-US" altLang="en-US" sz="3100" dirty="0">
                <a:solidFill>
                  <a:schemeClr val="bg1"/>
                </a:solidFill>
                <a:cs typeface="Calibri" panose="020F0502020204030204" pitchFamily="34" charset="0"/>
              </a:rPr>
              <a:t> God, And </a:t>
            </a:r>
            <a:r>
              <a:rPr lang="en-US" altLang="en-US" sz="3100" u="sng" dirty="0">
                <a:solidFill>
                  <a:schemeClr val="bg1"/>
                </a:solidFill>
                <a:cs typeface="Calibri" panose="020F0502020204030204" pitchFamily="34" charset="0"/>
              </a:rPr>
              <a:t>limited</a:t>
            </a:r>
            <a:r>
              <a:rPr lang="en-US" altLang="en-US" sz="3100" dirty="0">
                <a:solidFill>
                  <a:schemeClr val="bg1"/>
                </a:solidFill>
                <a:cs typeface="Calibri" panose="020F0502020204030204" pitchFamily="34" charset="0"/>
              </a:rPr>
              <a:t> the Holy One of Israel.</a:t>
            </a:r>
          </a:p>
          <a:p>
            <a:pPr lvl="1">
              <a:spcBef>
                <a:spcPts val="600"/>
              </a:spcBef>
              <a:spcAft>
                <a:spcPts val="400"/>
              </a:spcAft>
              <a:buFont typeface="Arial" panose="020B0604020202020204" pitchFamily="34" charset="0"/>
              <a:buChar char="•"/>
            </a:pPr>
            <a:r>
              <a:rPr lang="en-US" altLang="en-US" sz="3100" dirty="0">
                <a:solidFill>
                  <a:schemeClr val="bg1"/>
                </a:solidFill>
                <a:cs typeface="Calibri" panose="020F0502020204030204" pitchFamily="34" charset="0"/>
              </a:rPr>
              <a:t>If </a:t>
            </a:r>
            <a:r>
              <a:rPr lang="en-US" altLang="en-US" sz="3100" i="1" dirty="0">
                <a:solidFill>
                  <a:srgbClr val="FFFF99"/>
                </a:solidFill>
                <a:cs typeface="Calibri" panose="020F0502020204030204" pitchFamily="34" charset="0"/>
              </a:rPr>
              <a:t>limited</a:t>
            </a:r>
            <a:r>
              <a:rPr lang="en-US" altLang="en-US" sz="3100" dirty="0">
                <a:solidFill>
                  <a:schemeClr val="bg1"/>
                </a:solidFill>
                <a:cs typeface="Calibri" panose="020F0502020204030204" pitchFamily="34" charset="0"/>
              </a:rPr>
              <a:t>: did not believe He could help them.</a:t>
            </a:r>
          </a:p>
          <a:p>
            <a:pPr lvl="1">
              <a:spcBef>
                <a:spcPts val="600"/>
              </a:spcBef>
              <a:spcAft>
                <a:spcPts val="400"/>
              </a:spcAft>
              <a:buFont typeface="Arial" panose="020B0604020202020204" pitchFamily="34" charset="0"/>
              <a:buChar char="•"/>
            </a:pPr>
            <a:r>
              <a:rPr lang="en-US" altLang="en-US" sz="3100" dirty="0">
                <a:solidFill>
                  <a:schemeClr val="bg1"/>
                </a:solidFill>
                <a:cs typeface="Calibri" panose="020F0502020204030204" pitchFamily="34" charset="0"/>
              </a:rPr>
              <a:t>If </a:t>
            </a:r>
            <a:r>
              <a:rPr lang="en-US" altLang="en-US" sz="3100" i="1" dirty="0">
                <a:solidFill>
                  <a:srgbClr val="FFFF99"/>
                </a:solidFill>
                <a:cs typeface="Calibri" panose="020F0502020204030204" pitchFamily="34" charset="0"/>
              </a:rPr>
              <a:t>provoked</a:t>
            </a:r>
            <a:r>
              <a:rPr lang="en-US" altLang="en-US" sz="3100" dirty="0">
                <a:solidFill>
                  <a:schemeClr val="bg1"/>
                </a:solidFill>
                <a:cs typeface="Calibri" panose="020F0502020204030204" pitchFamily="34" charset="0"/>
              </a:rPr>
              <a:t>: tested Him to see how far they could go.   1 Co.10:9</a:t>
            </a:r>
          </a:p>
        </p:txBody>
      </p:sp>
    </p:spTree>
    <p:extLst>
      <p:ext uri="{BB962C8B-B14F-4D97-AF65-F5344CB8AC3E}">
        <p14:creationId xmlns:p14="http://schemas.microsoft.com/office/powerpoint/2010/main" val="95874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Mt.4:</a:t>
            </a:r>
          </a:p>
        </p:txBody>
      </p:sp>
      <p:sp>
        <p:nvSpPr>
          <p:cNvPr id="3075" name="Rectangle 3"/>
          <p:cNvSpPr>
            <a:spLocks noGrp="1" noChangeArrowheads="1"/>
          </p:cNvSpPr>
          <p:nvPr>
            <p:ph type="body" idx="1"/>
          </p:nvPr>
        </p:nvSpPr>
        <p:spPr>
          <a:xfrm>
            <a:off x="457200" y="685800"/>
            <a:ext cx="8229600" cy="5867400"/>
          </a:xfrm>
        </p:spPr>
        <p:txBody>
          <a:bodyPr/>
          <a:lstStyle/>
          <a:p>
            <a:pPr marL="0" indent="0">
              <a:spcBef>
                <a:spcPts val="600"/>
              </a:spcBef>
              <a:spcAft>
                <a:spcPts val="600"/>
              </a:spcAft>
              <a:buNone/>
            </a:pPr>
            <a:r>
              <a:rPr lang="en-US" altLang="en-US" sz="3100" baseline="30000" dirty="0">
                <a:solidFill>
                  <a:srgbClr val="FFFFCC"/>
                </a:solidFill>
                <a:cs typeface="Calibri" panose="020F0502020204030204" pitchFamily="34" charset="0"/>
              </a:rPr>
              <a:t>7</a:t>
            </a:r>
            <a:r>
              <a:rPr lang="en-US" altLang="en-US" sz="3100" dirty="0">
                <a:solidFill>
                  <a:schemeClr val="bg1"/>
                </a:solidFill>
                <a:cs typeface="Calibri" panose="020F0502020204030204" pitchFamily="34" charset="0"/>
              </a:rPr>
              <a:t> Jesus said to him, “Again it is written, ‘You shall not put the Lord your God to the test.’”</a:t>
            </a:r>
          </a:p>
          <a:p>
            <a:pPr>
              <a:spcBef>
                <a:spcPts val="600"/>
              </a:spcBef>
              <a:spcAft>
                <a:spcPts val="400"/>
              </a:spcAft>
              <a:buFont typeface="Wingdings" panose="05000000000000000000" pitchFamily="2" charset="2"/>
              <a:buChar char="§"/>
            </a:pPr>
            <a:r>
              <a:rPr lang="en-US" altLang="en-US" sz="3100" dirty="0">
                <a:solidFill>
                  <a:schemeClr val="bg1"/>
                </a:solidFill>
                <a:cs typeface="Calibri" panose="020F0502020204030204" pitchFamily="34" charset="0"/>
              </a:rPr>
              <a:t>He would not presume upon His grace.</a:t>
            </a:r>
          </a:p>
          <a:p>
            <a:pPr lvl="1">
              <a:spcBef>
                <a:spcPts val="600"/>
              </a:spcBef>
              <a:spcAft>
                <a:spcPts val="400"/>
              </a:spcAft>
              <a:buFont typeface="Wingdings" panose="05000000000000000000" pitchFamily="2" charset="2"/>
              <a:buChar char="§"/>
            </a:pPr>
            <a:r>
              <a:rPr lang="en-US" altLang="en-US" sz="3100" dirty="0">
                <a:solidFill>
                  <a:srgbClr val="CCFFCC"/>
                </a:solidFill>
                <a:cs typeface="Calibri" panose="020F0502020204030204" pitchFamily="34" charset="0"/>
              </a:rPr>
              <a:t>“My God is a God of love.”</a:t>
            </a:r>
          </a:p>
          <a:p>
            <a:pPr lvl="1">
              <a:spcBef>
                <a:spcPts val="600"/>
              </a:spcBef>
              <a:spcAft>
                <a:spcPts val="400"/>
              </a:spcAft>
              <a:buFont typeface="Wingdings" panose="05000000000000000000" pitchFamily="2" charset="2"/>
              <a:buChar char="§"/>
            </a:pPr>
            <a:r>
              <a:rPr lang="en-US" altLang="en-US" sz="3100" dirty="0">
                <a:solidFill>
                  <a:srgbClr val="CCFFCC"/>
                </a:solidFill>
                <a:cs typeface="Calibri" panose="020F0502020204030204" pitchFamily="34" charset="0"/>
              </a:rPr>
              <a:t>Treats Him like a buffet…  </a:t>
            </a:r>
          </a:p>
        </p:txBody>
      </p:sp>
    </p:spTree>
    <p:extLst>
      <p:ext uri="{BB962C8B-B14F-4D97-AF65-F5344CB8AC3E}">
        <p14:creationId xmlns:p14="http://schemas.microsoft.com/office/powerpoint/2010/main" val="170778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Hb.3</a:t>
            </a:r>
          </a:p>
        </p:txBody>
      </p:sp>
      <p:sp>
        <p:nvSpPr>
          <p:cNvPr id="3075" name="Rectangle 3"/>
          <p:cNvSpPr>
            <a:spLocks noGrp="1" noChangeArrowheads="1"/>
          </p:cNvSpPr>
          <p:nvPr>
            <p:ph type="body" idx="1"/>
          </p:nvPr>
        </p:nvSpPr>
        <p:spPr>
          <a:xfrm>
            <a:off x="457200" y="685800"/>
            <a:ext cx="8229600" cy="5867400"/>
          </a:xfrm>
        </p:spPr>
        <p:txBody>
          <a:bodyPr/>
          <a:lstStyle/>
          <a:p>
            <a:pPr marL="0" indent="0">
              <a:spcBef>
                <a:spcPts val="600"/>
              </a:spcBef>
              <a:spcAft>
                <a:spcPts val="400"/>
              </a:spcAft>
              <a:buNone/>
            </a:pPr>
            <a:r>
              <a:rPr lang="en-US" altLang="en-US" sz="3100" baseline="30000" dirty="0">
                <a:solidFill>
                  <a:srgbClr val="FFFFCC"/>
                </a:solidFill>
                <a:cs typeface="Calibri" panose="020F0502020204030204" pitchFamily="34" charset="0"/>
              </a:rPr>
              <a:t>8</a:t>
            </a:r>
            <a:r>
              <a:rPr lang="en-US" altLang="en-US" sz="3100" baseline="30000" dirty="0">
                <a:solidFill>
                  <a:schemeClr val="bg1"/>
                </a:solidFill>
                <a:cs typeface="Calibri" panose="020F0502020204030204" pitchFamily="34" charset="0"/>
              </a:rPr>
              <a:t> </a:t>
            </a:r>
            <a:r>
              <a:rPr lang="en-US" altLang="en-US" sz="3100" dirty="0">
                <a:solidFill>
                  <a:schemeClr val="bg1"/>
                </a:solidFill>
                <a:cs typeface="Calibri" panose="020F0502020204030204" pitchFamily="34" charset="0"/>
              </a:rPr>
              <a:t>Do not harden your hearts as in the rebellion, In the day of trial in the wilderness,</a:t>
            </a:r>
          </a:p>
          <a:p>
            <a:pPr marL="0" indent="0">
              <a:spcBef>
                <a:spcPts val="600"/>
              </a:spcBef>
              <a:spcAft>
                <a:spcPts val="400"/>
              </a:spcAft>
              <a:buNone/>
            </a:pPr>
            <a:r>
              <a:rPr lang="en-US" altLang="en-US" sz="3100" baseline="30000" dirty="0">
                <a:solidFill>
                  <a:srgbClr val="FFFFCC"/>
                </a:solidFill>
                <a:cs typeface="Calibri" panose="020F0502020204030204" pitchFamily="34" charset="0"/>
              </a:rPr>
              <a:t>9</a:t>
            </a:r>
            <a:r>
              <a:rPr lang="en-US" altLang="en-US" sz="3100" dirty="0">
                <a:solidFill>
                  <a:schemeClr val="bg1"/>
                </a:solidFill>
                <a:cs typeface="Calibri" panose="020F0502020204030204" pitchFamily="34" charset="0"/>
              </a:rPr>
              <a:t> Where your fathers tested Me, tried Me,     And saw My works forty years.</a:t>
            </a:r>
          </a:p>
          <a:p>
            <a:pPr lvl="1">
              <a:spcBef>
                <a:spcPts val="600"/>
              </a:spcBef>
              <a:spcAft>
                <a:spcPts val="400"/>
              </a:spcAft>
              <a:buFont typeface="Wingdings" panose="05000000000000000000" pitchFamily="2" charset="2"/>
              <a:buChar char="§"/>
            </a:pPr>
            <a:r>
              <a:rPr lang="en-US" altLang="en-US" sz="3100" dirty="0">
                <a:solidFill>
                  <a:srgbClr val="CCFFFF"/>
                </a:solidFill>
                <a:cs typeface="Calibri" panose="020F0502020204030204" pitchFamily="34" charset="0"/>
              </a:rPr>
              <a:t>Neglected and disobeyed Him.</a:t>
            </a:r>
          </a:p>
          <a:p>
            <a:pPr lvl="1">
              <a:spcBef>
                <a:spcPts val="600"/>
              </a:spcBef>
              <a:spcAft>
                <a:spcPts val="400"/>
              </a:spcAft>
              <a:buFont typeface="Wingdings" panose="05000000000000000000" pitchFamily="2" charset="2"/>
              <a:buChar char="§"/>
            </a:pPr>
            <a:r>
              <a:rPr lang="en-US" altLang="en-US" sz="3100" dirty="0">
                <a:solidFill>
                  <a:srgbClr val="CCFFFF"/>
                </a:solidFill>
                <a:cs typeface="Calibri" panose="020F0502020204030204" pitchFamily="34" charset="0"/>
              </a:rPr>
              <a:t>Greatest threat to Israel:  NOT foreign army…but worldly desires and false prophets within Israel itself.</a:t>
            </a:r>
          </a:p>
        </p:txBody>
      </p:sp>
    </p:spTree>
    <p:extLst>
      <p:ext uri="{BB962C8B-B14F-4D97-AF65-F5344CB8AC3E}">
        <p14:creationId xmlns:p14="http://schemas.microsoft.com/office/powerpoint/2010/main" val="98914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32C1D02-A0A0-4971-973A-D2900410FC64}"/>
              </a:ext>
            </a:extLst>
          </p:cNvPr>
          <p:cNvSpPr/>
          <p:nvPr/>
        </p:nvSpPr>
        <p:spPr>
          <a:xfrm>
            <a:off x="1581070" y="838200"/>
            <a:ext cx="5982645" cy="5334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dirty="0">
                <a:solidFill>
                  <a:schemeClr val="bg1"/>
                </a:solidFill>
                <a:latin typeface="Times New Roman" panose="02020603050405020304" pitchFamily="18" charset="0"/>
                <a:cs typeface="Times New Roman" panose="02020603050405020304" pitchFamily="18" charset="0"/>
              </a:rPr>
              <a:t>I</a:t>
            </a:r>
            <a:r>
              <a:rPr lang="en-US" sz="2300" dirty="0">
                <a:solidFill>
                  <a:schemeClr val="bg1"/>
                </a:solidFill>
              </a:rPr>
              <a:t>. Beware lest you forget the L</a:t>
            </a:r>
            <a:r>
              <a:rPr lang="en-US" sz="2000" dirty="0">
                <a:solidFill>
                  <a:schemeClr val="bg1"/>
                </a:solidFill>
              </a:rPr>
              <a:t>ORD</a:t>
            </a:r>
            <a:r>
              <a:rPr lang="en-US" sz="2300" dirty="0">
                <a:solidFill>
                  <a:schemeClr val="bg1"/>
                </a:solidFill>
              </a:rPr>
              <a:t>, 10-12 </a:t>
            </a:r>
          </a:p>
        </p:txBody>
      </p:sp>
      <p:sp>
        <p:nvSpPr>
          <p:cNvPr id="3" name="Rectangle: Rounded Corners 2">
            <a:extLst>
              <a:ext uri="{FF2B5EF4-FFF2-40B4-BE49-F238E27FC236}">
                <a16:creationId xmlns:a16="http://schemas.microsoft.com/office/drawing/2014/main" id="{2B7EB40C-9DE9-496A-81EA-10669A154C8D}"/>
              </a:ext>
            </a:extLst>
          </p:cNvPr>
          <p:cNvSpPr/>
          <p:nvPr/>
        </p:nvSpPr>
        <p:spPr>
          <a:xfrm>
            <a:off x="961535" y="2915238"/>
            <a:ext cx="7239000" cy="12192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IV</a:t>
            </a:r>
            <a:r>
              <a:rPr lang="en-US" sz="3200" dirty="0"/>
              <a:t>. </a:t>
            </a:r>
            <a:r>
              <a:rPr lang="en-US" sz="3500" dirty="0">
                <a:solidFill>
                  <a:srgbClr val="FFFF99"/>
                </a:solidFill>
              </a:rPr>
              <a:t>The L</a:t>
            </a:r>
            <a:r>
              <a:rPr lang="en-US" sz="2700" dirty="0">
                <a:solidFill>
                  <a:srgbClr val="FFFF99"/>
                </a:solidFill>
              </a:rPr>
              <a:t>ORD</a:t>
            </a:r>
            <a:r>
              <a:rPr lang="en-US" sz="3500" dirty="0">
                <a:solidFill>
                  <a:srgbClr val="FFFF99"/>
                </a:solidFill>
              </a:rPr>
              <a:t> commanded us</a:t>
            </a:r>
            <a:br>
              <a:rPr lang="en-US" sz="3500" dirty="0">
                <a:solidFill>
                  <a:srgbClr val="FFFF99"/>
                </a:solidFill>
              </a:rPr>
            </a:br>
            <a:r>
              <a:rPr lang="en-US" sz="3500" dirty="0">
                <a:solidFill>
                  <a:srgbClr val="FFFF99"/>
                </a:solidFill>
              </a:rPr>
              <a:t>for our good always, </a:t>
            </a:r>
            <a:r>
              <a:rPr lang="en-US" sz="3200" dirty="0">
                <a:solidFill>
                  <a:schemeClr val="bg1"/>
                </a:solidFill>
              </a:rPr>
              <a:t>24</a:t>
            </a:r>
          </a:p>
        </p:txBody>
      </p:sp>
      <p:sp>
        <p:nvSpPr>
          <p:cNvPr id="4" name="Rectangle: Rounded Corners 3">
            <a:extLst>
              <a:ext uri="{FF2B5EF4-FFF2-40B4-BE49-F238E27FC236}">
                <a16:creationId xmlns:a16="http://schemas.microsoft.com/office/drawing/2014/main" id="{0EC79572-691F-4718-B568-C1ECC941EB3B}"/>
              </a:ext>
            </a:extLst>
          </p:cNvPr>
          <p:cNvSpPr/>
          <p:nvPr/>
        </p:nvSpPr>
        <p:spPr>
          <a:xfrm>
            <a:off x="1581346" y="1524000"/>
            <a:ext cx="5982645" cy="5334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dirty="0">
                <a:solidFill>
                  <a:schemeClr val="bg1"/>
                </a:solidFill>
                <a:latin typeface="Times New Roman" panose="02020603050405020304" pitchFamily="18" charset="0"/>
                <a:cs typeface="Times New Roman" panose="02020603050405020304" pitchFamily="18" charset="0"/>
              </a:rPr>
              <a:t>II</a:t>
            </a:r>
            <a:r>
              <a:rPr lang="en-US" sz="2300" dirty="0">
                <a:solidFill>
                  <a:schemeClr val="bg1"/>
                </a:solidFill>
              </a:rPr>
              <a:t>. The L</a:t>
            </a:r>
            <a:r>
              <a:rPr lang="en-US" sz="2000" dirty="0">
                <a:solidFill>
                  <a:schemeClr val="bg1"/>
                </a:solidFill>
              </a:rPr>
              <a:t>ORD</a:t>
            </a:r>
            <a:r>
              <a:rPr lang="en-US" sz="2400" dirty="0">
                <a:solidFill>
                  <a:schemeClr val="bg1"/>
                </a:solidFill>
              </a:rPr>
              <a:t> </a:t>
            </a:r>
            <a:r>
              <a:rPr lang="en-US" sz="2300" dirty="0">
                <a:solidFill>
                  <a:schemeClr val="bg1"/>
                </a:solidFill>
              </a:rPr>
              <a:t>your God is jealous, 10-12 </a:t>
            </a:r>
          </a:p>
        </p:txBody>
      </p:sp>
      <p:sp>
        <p:nvSpPr>
          <p:cNvPr id="5" name="Rectangle: Rounded Corners 4">
            <a:extLst>
              <a:ext uri="{FF2B5EF4-FFF2-40B4-BE49-F238E27FC236}">
                <a16:creationId xmlns:a16="http://schemas.microsoft.com/office/drawing/2014/main" id="{B9F9CE80-9DA5-4900-8EC8-00B84D061132}"/>
              </a:ext>
            </a:extLst>
          </p:cNvPr>
          <p:cNvSpPr/>
          <p:nvPr/>
        </p:nvSpPr>
        <p:spPr>
          <a:xfrm>
            <a:off x="1581346" y="2219227"/>
            <a:ext cx="5982645" cy="5334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Times New Roman" panose="02020603050405020304" pitchFamily="18" charset="0"/>
                <a:cs typeface="Times New Roman" panose="02020603050405020304" pitchFamily="18" charset="0"/>
              </a:rPr>
              <a:t>III</a:t>
            </a:r>
            <a:r>
              <a:rPr lang="en-US" sz="2400" dirty="0">
                <a:solidFill>
                  <a:schemeClr val="bg1"/>
                </a:solidFill>
              </a:rPr>
              <a:t>. </a:t>
            </a:r>
            <a:r>
              <a:rPr lang="en-US" sz="2300" dirty="0">
                <a:solidFill>
                  <a:schemeClr val="bg1"/>
                </a:solidFill>
              </a:rPr>
              <a:t>You shall not tempt</a:t>
            </a:r>
            <a:r>
              <a:rPr lang="en-US" sz="2400" dirty="0">
                <a:solidFill>
                  <a:schemeClr val="bg1"/>
                </a:solidFill>
              </a:rPr>
              <a:t> L</a:t>
            </a:r>
            <a:r>
              <a:rPr lang="en-US" sz="2000" dirty="0">
                <a:solidFill>
                  <a:schemeClr val="bg1"/>
                </a:solidFill>
              </a:rPr>
              <a:t>ORD</a:t>
            </a:r>
            <a:r>
              <a:rPr lang="en-US" sz="2400" dirty="0">
                <a:solidFill>
                  <a:schemeClr val="bg1"/>
                </a:solidFill>
              </a:rPr>
              <a:t> </a:t>
            </a:r>
            <a:r>
              <a:rPr lang="en-US" sz="2300" dirty="0">
                <a:solidFill>
                  <a:schemeClr val="bg1"/>
                </a:solidFill>
              </a:rPr>
              <a:t>your God, 16 </a:t>
            </a:r>
          </a:p>
        </p:txBody>
      </p:sp>
    </p:spTree>
    <p:extLst>
      <p:ext uri="{BB962C8B-B14F-4D97-AF65-F5344CB8AC3E}">
        <p14:creationId xmlns:p14="http://schemas.microsoft.com/office/powerpoint/2010/main" val="541774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Dt.6:24</a:t>
            </a:r>
          </a:p>
        </p:txBody>
      </p:sp>
      <p:sp>
        <p:nvSpPr>
          <p:cNvPr id="3075" name="Rectangle 3"/>
          <p:cNvSpPr>
            <a:spLocks noGrp="1" noChangeArrowheads="1"/>
          </p:cNvSpPr>
          <p:nvPr>
            <p:ph type="body" idx="1"/>
          </p:nvPr>
        </p:nvSpPr>
        <p:spPr>
          <a:xfrm>
            <a:off x="457200" y="685800"/>
            <a:ext cx="8229600" cy="5867400"/>
          </a:xfrm>
        </p:spPr>
        <p:txBody>
          <a:bodyPr/>
          <a:lstStyle/>
          <a:p>
            <a:pPr marL="0" indent="0" algn="ctr">
              <a:spcBef>
                <a:spcPts val="600"/>
              </a:spcBef>
              <a:spcAft>
                <a:spcPts val="600"/>
              </a:spcAft>
              <a:buNone/>
            </a:pPr>
            <a:r>
              <a:rPr lang="en-US" altLang="en-US" sz="3100" dirty="0">
                <a:solidFill>
                  <a:schemeClr val="bg1"/>
                </a:solidFill>
                <a:cs typeface="Calibri" panose="020F0502020204030204" pitchFamily="34" charset="0"/>
              </a:rPr>
              <a:t>God’s rules restricted their happiness (?)</a:t>
            </a:r>
          </a:p>
          <a:p>
            <a:pPr>
              <a:spcBef>
                <a:spcPts val="600"/>
              </a:spcBef>
              <a:spcAft>
                <a:spcPts val="800"/>
              </a:spcAft>
              <a:buFont typeface="Wingdings" panose="05000000000000000000" pitchFamily="2" charset="2"/>
              <a:buChar char="§"/>
            </a:pPr>
            <a:r>
              <a:rPr lang="en-US" altLang="en-US" sz="3100" dirty="0">
                <a:solidFill>
                  <a:schemeClr val="bg1"/>
                </a:solidFill>
                <a:cs typeface="Calibri" panose="020F0502020204030204" pitchFamily="34" charset="0"/>
              </a:rPr>
              <a:t>Pr.9</a:t>
            </a:r>
            <a:r>
              <a:rPr lang="en-US" altLang="en-US" sz="3100" baseline="30000" dirty="0">
                <a:solidFill>
                  <a:schemeClr val="bg1"/>
                </a:solidFill>
                <a:cs typeface="Calibri" panose="020F0502020204030204" pitchFamily="34" charset="0"/>
              </a:rPr>
              <a:t>12</a:t>
            </a:r>
            <a:r>
              <a:rPr lang="en-US" altLang="en-US" sz="3100" dirty="0">
                <a:solidFill>
                  <a:schemeClr val="bg1"/>
                </a:solidFill>
                <a:cs typeface="Calibri" panose="020F0502020204030204" pitchFamily="34" charset="0"/>
              </a:rPr>
              <a:t> </a:t>
            </a:r>
            <a:r>
              <a:rPr lang="en-US" altLang="en-US" sz="3100" dirty="0">
                <a:solidFill>
                  <a:srgbClr val="CCFFFF"/>
                </a:solidFill>
                <a:cs typeface="Calibri" panose="020F0502020204030204" pitchFamily="34" charset="0"/>
              </a:rPr>
              <a:t>If you are wise, you are wise </a:t>
            </a:r>
            <a:r>
              <a:rPr lang="en-US" altLang="en-US" sz="3100" u="sng" dirty="0">
                <a:solidFill>
                  <a:srgbClr val="CCFFFF"/>
                </a:solidFill>
                <a:cs typeface="Calibri" panose="020F0502020204030204" pitchFamily="34" charset="0"/>
              </a:rPr>
              <a:t>for</a:t>
            </a:r>
            <a:r>
              <a:rPr lang="en-US" altLang="en-US" sz="3100" dirty="0">
                <a:solidFill>
                  <a:srgbClr val="CCFFFF"/>
                </a:solidFill>
                <a:cs typeface="Calibri" panose="020F0502020204030204" pitchFamily="34" charset="0"/>
              </a:rPr>
              <a:t> </a:t>
            </a:r>
            <a:r>
              <a:rPr lang="en-US" altLang="en-US" sz="3100" u="sng" dirty="0">
                <a:solidFill>
                  <a:srgbClr val="CCFFFF"/>
                </a:solidFill>
                <a:cs typeface="Calibri" panose="020F0502020204030204" pitchFamily="34" charset="0"/>
              </a:rPr>
              <a:t>yourself</a:t>
            </a:r>
            <a:r>
              <a:rPr lang="en-US" altLang="en-US" sz="3100" dirty="0">
                <a:solidFill>
                  <a:srgbClr val="CCFFFF"/>
                </a:solidFill>
                <a:cs typeface="Calibri" panose="020F0502020204030204" pitchFamily="34" charset="0"/>
              </a:rPr>
              <a:t>, And if you scoff, you will bear it alone</a:t>
            </a:r>
          </a:p>
          <a:p>
            <a:pPr>
              <a:spcBef>
                <a:spcPts val="600"/>
              </a:spcBef>
              <a:spcAft>
                <a:spcPts val="800"/>
              </a:spcAft>
              <a:buFont typeface="Wingdings" panose="05000000000000000000" pitchFamily="2" charset="2"/>
              <a:buChar char="§"/>
            </a:pPr>
            <a:r>
              <a:rPr lang="en-US" altLang="en-US" sz="3100" dirty="0">
                <a:solidFill>
                  <a:schemeClr val="bg1"/>
                </a:solidFill>
                <a:cs typeface="Calibri" panose="020F0502020204030204" pitchFamily="34" charset="0"/>
              </a:rPr>
              <a:t>Pr.16</a:t>
            </a:r>
            <a:r>
              <a:rPr lang="en-US" altLang="en-US" sz="3100" baseline="30000" dirty="0">
                <a:solidFill>
                  <a:schemeClr val="bg1"/>
                </a:solidFill>
                <a:cs typeface="Calibri" panose="020F0502020204030204" pitchFamily="34" charset="0"/>
              </a:rPr>
              <a:t>26 </a:t>
            </a:r>
            <a:r>
              <a:rPr lang="en-US" altLang="en-US" sz="3100" dirty="0">
                <a:solidFill>
                  <a:schemeClr val="bg1"/>
                </a:solidFill>
                <a:cs typeface="Calibri" panose="020F0502020204030204" pitchFamily="34" charset="0"/>
              </a:rPr>
              <a:t> </a:t>
            </a:r>
            <a:r>
              <a:rPr lang="en-US" altLang="en-US" sz="3100" dirty="0">
                <a:solidFill>
                  <a:srgbClr val="CCFFFF"/>
                </a:solidFill>
                <a:cs typeface="Calibri" panose="020F0502020204030204" pitchFamily="34" charset="0"/>
              </a:rPr>
              <a:t>The person who labors, labors for himself, For his hungry mouth </a:t>
            </a:r>
            <a:r>
              <a:rPr lang="en-US" altLang="en-US" sz="3100" u="sng" dirty="0">
                <a:solidFill>
                  <a:srgbClr val="CCFFFF"/>
                </a:solidFill>
                <a:cs typeface="Calibri" panose="020F0502020204030204" pitchFamily="34" charset="0"/>
              </a:rPr>
              <a:t>drives him on</a:t>
            </a:r>
          </a:p>
          <a:p>
            <a:pPr>
              <a:spcBef>
                <a:spcPts val="600"/>
              </a:spcBef>
              <a:spcAft>
                <a:spcPts val="400"/>
              </a:spcAft>
              <a:buFont typeface="Wingdings" panose="05000000000000000000" pitchFamily="2" charset="2"/>
              <a:buChar char="§"/>
            </a:pPr>
            <a:r>
              <a:rPr lang="en-US" altLang="en-US" sz="3100" dirty="0">
                <a:solidFill>
                  <a:schemeClr val="bg1"/>
                </a:solidFill>
                <a:cs typeface="Calibri" panose="020F0502020204030204" pitchFamily="34" charset="0"/>
              </a:rPr>
              <a:t>Pr.13</a:t>
            </a:r>
            <a:r>
              <a:rPr lang="en-US" altLang="en-US" sz="3100" baseline="30000" dirty="0">
                <a:solidFill>
                  <a:schemeClr val="bg1"/>
                </a:solidFill>
                <a:cs typeface="Calibri" panose="020F0502020204030204" pitchFamily="34" charset="0"/>
              </a:rPr>
              <a:t>15</a:t>
            </a:r>
            <a:r>
              <a:rPr lang="en-US" altLang="en-US" sz="3100" dirty="0">
                <a:solidFill>
                  <a:schemeClr val="bg1"/>
                </a:solidFill>
                <a:cs typeface="Calibri" panose="020F0502020204030204" pitchFamily="34" charset="0"/>
              </a:rPr>
              <a:t> </a:t>
            </a:r>
            <a:r>
              <a:rPr lang="en-US" altLang="en-US" sz="3100" dirty="0">
                <a:solidFill>
                  <a:srgbClr val="CCFFFF"/>
                </a:solidFill>
                <a:cs typeface="Calibri" panose="020F0502020204030204" pitchFamily="34" charset="0"/>
              </a:rPr>
              <a:t>Good understanding </a:t>
            </a:r>
            <a:r>
              <a:rPr lang="en-US" altLang="en-US" sz="3100" u="sng" dirty="0">
                <a:solidFill>
                  <a:srgbClr val="CCFFFF"/>
                </a:solidFill>
                <a:cs typeface="Calibri" panose="020F0502020204030204" pitchFamily="34" charset="0"/>
              </a:rPr>
              <a:t>gains</a:t>
            </a:r>
            <a:r>
              <a:rPr lang="en-US" altLang="en-US" sz="3100" dirty="0">
                <a:solidFill>
                  <a:srgbClr val="CCFFFF"/>
                </a:solidFill>
                <a:cs typeface="Calibri" panose="020F0502020204030204" pitchFamily="34" charset="0"/>
              </a:rPr>
              <a:t> </a:t>
            </a:r>
            <a:r>
              <a:rPr lang="en-US" altLang="en-US" sz="3100" u="sng" dirty="0">
                <a:solidFill>
                  <a:srgbClr val="CCFFFF"/>
                </a:solidFill>
                <a:cs typeface="Calibri" panose="020F0502020204030204" pitchFamily="34" charset="0"/>
              </a:rPr>
              <a:t>favor</a:t>
            </a:r>
            <a:r>
              <a:rPr lang="en-US" altLang="en-US" sz="3100" dirty="0">
                <a:solidFill>
                  <a:srgbClr val="CCFFFF"/>
                </a:solidFill>
                <a:cs typeface="Calibri" panose="020F0502020204030204" pitchFamily="34" charset="0"/>
              </a:rPr>
              <a:t>, But the way of the unfaithful is hard</a:t>
            </a:r>
          </a:p>
          <a:p>
            <a:pPr>
              <a:spcBef>
                <a:spcPts val="600"/>
              </a:spcBef>
              <a:spcAft>
                <a:spcPts val="400"/>
              </a:spcAft>
              <a:buFont typeface="Wingdings" panose="05000000000000000000" pitchFamily="2" charset="2"/>
              <a:buChar char="§"/>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214981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Deuteronomy</a:t>
            </a:r>
          </a:p>
        </p:txBody>
      </p:sp>
      <p:sp>
        <p:nvSpPr>
          <p:cNvPr id="3075" name="Rectangle 3"/>
          <p:cNvSpPr>
            <a:spLocks noGrp="1" noChangeArrowheads="1"/>
          </p:cNvSpPr>
          <p:nvPr>
            <p:ph type="body" idx="1"/>
          </p:nvPr>
        </p:nvSpPr>
        <p:spPr>
          <a:xfrm>
            <a:off x="419492" y="762000"/>
            <a:ext cx="8305800" cy="5638800"/>
          </a:xfrm>
        </p:spPr>
        <p:txBody>
          <a:bodyPr/>
          <a:lstStyle/>
          <a:p>
            <a:pPr marL="0" indent="0" algn="ctr">
              <a:spcAft>
                <a:spcPts val="0"/>
              </a:spcAft>
              <a:buNone/>
            </a:pPr>
            <a:r>
              <a:rPr lang="en-US" altLang="en-US" sz="3100" dirty="0" err="1">
                <a:solidFill>
                  <a:srgbClr val="CCFFCC"/>
                </a:solidFill>
              </a:rPr>
              <a:t>Deutero</a:t>
            </a:r>
            <a:r>
              <a:rPr lang="en-US" altLang="en-US" sz="2400" dirty="0" err="1">
                <a:solidFill>
                  <a:srgbClr val="FFC000"/>
                </a:solidFill>
              </a:rPr>
              <a:t>▪</a:t>
            </a:r>
            <a:r>
              <a:rPr lang="en-US" altLang="en-US" sz="3100" dirty="0" err="1">
                <a:solidFill>
                  <a:srgbClr val="CCECFF"/>
                </a:solidFill>
              </a:rPr>
              <a:t>nomy</a:t>
            </a:r>
            <a:endParaRPr lang="en-US" altLang="en-US" sz="3100" dirty="0">
              <a:solidFill>
                <a:srgbClr val="CCECFF"/>
              </a:solidFill>
            </a:endParaRPr>
          </a:p>
          <a:p>
            <a:pPr marL="0" indent="0" algn="ctr">
              <a:spcAft>
                <a:spcPts val="0"/>
              </a:spcAft>
              <a:buNone/>
            </a:pPr>
            <a:r>
              <a:rPr lang="en-US" altLang="en-US" sz="3100" dirty="0" err="1">
                <a:solidFill>
                  <a:srgbClr val="CCFFCC"/>
                </a:solidFill>
              </a:rPr>
              <a:t>Second</a:t>
            </a:r>
            <a:r>
              <a:rPr lang="en-US" altLang="en-US" sz="2400" dirty="0" err="1">
                <a:solidFill>
                  <a:srgbClr val="FFC000"/>
                </a:solidFill>
              </a:rPr>
              <a:t>▪</a:t>
            </a:r>
            <a:r>
              <a:rPr lang="en-US" altLang="en-US" sz="3100" dirty="0" err="1">
                <a:solidFill>
                  <a:srgbClr val="CCECFF"/>
                </a:solidFill>
              </a:rPr>
              <a:t>Law</a:t>
            </a:r>
            <a:endParaRPr lang="en-US" altLang="en-US" sz="3100" dirty="0">
              <a:solidFill>
                <a:srgbClr val="CCECFF"/>
              </a:solidFill>
            </a:endParaRPr>
          </a:p>
          <a:p>
            <a:pPr>
              <a:spcAft>
                <a:spcPts val="600"/>
              </a:spcAft>
              <a:buFont typeface="Arial" panose="020B0604020202020204" pitchFamily="34" charset="0"/>
              <a:buChar char="•"/>
            </a:pPr>
            <a:r>
              <a:rPr lang="en-US" altLang="en-US" sz="3100" dirty="0">
                <a:solidFill>
                  <a:schemeClr val="bg1"/>
                </a:solidFill>
              </a:rPr>
              <a:t>Dt.5: repeated Law</a:t>
            </a:r>
          </a:p>
          <a:p>
            <a:pPr>
              <a:spcAft>
                <a:spcPts val="0"/>
              </a:spcAft>
              <a:buFont typeface="Arial" panose="020B0604020202020204" pitchFamily="34" charset="0"/>
              <a:buChar char="•"/>
            </a:pPr>
            <a:r>
              <a:rPr lang="en-US" altLang="en-US" sz="3100" dirty="0">
                <a:solidFill>
                  <a:schemeClr val="bg1"/>
                </a:solidFill>
              </a:rPr>
              <a:t>Dt.6: explained Law</a:t>
            </a:r>
          </a:p>
          <a:p>
            <a:pPr lvl="1">
              <a:spcAft>
                <a:spcPts val="600"/>
              </a:spcAft>
              <a:buFont typeface="Arial" panose="020B0604020202020204" pitchFamily="34" charset="0"/>
              <a:buChar char="•"/>
            </a:pPr>
            <a:r>
              <a:rPr lang="en-US" altLang="en-US" sz="3100" dirty="0">
                <a:solidFill>
                  <a:schemeClr val="bg1"/>
                </a:solidFill>
              </a:rPr>
              <a:t>6:1: ‘commandment’ (singular).  4:44</a:t>
            </a:r>
          </a:p>
          <a:p>
            <a:pPr lvl="1">
              <a:spcAft>
                <a:spcPts val="600"/>
              </a:spcAft>
              <a:buFont typeface="Arial" panose="020B0604020202020204" pitchFamily="34" charset="0"/>
              <a:buChar char="•"/>
            </a:pPr>
            <a:r>
              <a:rPr lang="en-US" altLang="en-US" sz="3100" dirty="0">
                <a:solidFill>
                  <a:schemeClr val="bg1"/>
                </a:solidFill>
              </a:rPr>
              <a:t>6:2: ‘</a:t>
            </a:r>
            <a:r>
              <a:rPr lang="en-US" altLang="en-US" sz="3100" dirty="0">
                <a:solidFill>
                  <a:srgbClr val="FFFFCC"/>
                </a:solidFill>
              </a:rPr>
              <a:t>fear</a:t>
            </a:r>
            <a:r>
              <a:rPr lang="en-US" altLang="en-US" sz="3100" dirty="0">
                <a:solidFill>
                  <a:schemeClr val="bg1"/>
                </a:solidFill>
              </a:rPr>
              <a:t>’: respect, reverence (awesome).  (3-4 – </a:t>
            </a:r>
            <a:r>
              <a:rPr lang="en-US" altLang="en-US" sz="3100" dirty="0">
                <a:solidFill>
                  <a:srgbClr val="FFFFCC"/>
                </a:solidFill>
              </a:rPr>
              <a:t>‘hear’</a:t>
            </a:r>
            <a:r>
              <a:rPr lang="en-US" altLang="en-US" sz="3100" dirty="0">
                <a:solidFill>
                  <a:schemeClr val="bg1"/>
                </a:solidFill>
              </a:rPr>
              <a:t>)</a:t>
            </a:r>
          </a:p>
          <a:p>
            <a:pPr lvl="1">
              <a:spcAft>
                <a:spcPts val="600"/>
              </a:spcAft>
              <a:buFont typeface="Arial" panose="020B0604020202020204" pitchFamily="34" charset="0"/>
              <a:buChar char="•"/>
            </a:pPr>
            <a:r>
              <a:rPr lang="en-US" altLang="en-US" sz="3100" dirty="0">
                <a:solidFill>
                  <a:schemeClr val="bg1"/>
                </a:solidFill>
              </a:rPr>
              <a:t>6:4-9: way</a:t>
            </a:r>
          </a:p>
          <a:p>
            <a:pPr lvl="1">
              <a:spcAft>
                <a:spcPts val="0"/>
              </a:spcAft>
              <a:buFont typeface="Arial" panose="020B0604020202020204" pitchFamily="34" charset="0"/>
              <a:buChar char="•"/>
            </a:pPr>
            <a:r>
              <a:rPr lang="en-US" altLang="en-US" sz="3100" dirty="0">
                <a:solidFill>
                  <a:schemeClr val="bg1"/>
                </a:solidFill>
              </a:rPr>
              <a:t>6:10-25: warning signs (road to Canaan)</a:t>
            </a: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5867400"/>
          </a:xfrm>
        </p:spPr>
        <p:txBody>
          <a:bodyPr/>
          <a:lstStyle/>
          <a:p>
            <a:pPr>
              <a:spcBef>
                <a:spcPts val="600"/>
              </a:spcBef>
              <a:spcAft>
                <a:spcPts val="800"/>
              </a:spcAft>
              <a:buFont typeface="Wingdings" panose="05000000000000000000" pitchFamily="2" charset="2"/>
              <a:buChar char="§"/>
            </a:pPr>
            <a:r>
              <a:rPr lang="en-US" altLang="en-US" sz="3100" dirty="0">
                <a:solidFill>
                  <a:schemeClr val="bg1"/>
                </a:solidFill>
                <a:cs typeface="Calibri" panose="020F0502020204030204" pitchFamily="34" charset="0"/>
              </a:rPr>
              <a:t>Isa.3</a:t>
            </a:r>
            <a:r>
              <a:rPr lang="en-US" altLang="en-US" sz="3100" baseline="30000" dirty="0">
                <a:solidFill>
                  <a:schemeClr val="bg1"/>
                </a:solidFill>
                <a:cs typeface="Calibri" panose="020F0502020204030204" pitchFamily="34" charset="0"/>
              </a:rPr>
              <a:t>10</a:t>
            </a:r>
            <a:r>
              <a:rPr lang="en-US" altLang="en-US" sz="3100" dirty="0">
                <a:solidFill>
                  <a:schemeClr val="bg1"/>
                </a:solidFill>
                <a:cs typeface="Calibri" panose="020F0502020204030204" pitchFamily="34" charset="0"/>
              </a:rPr>
              <a:t> </a:t>
            </a:r>
            <a:r>
              <a:rPr lang="en-US" altLang="en-US" sz="3100" dirty="0">
                <a:solidFill>
                  <a:srgbClr val="CCFFFF"/>
                </a:solidFill>
                <a:cs typeface="Calibri" panose="020F0502020204030204" pitchFamily="34" charset="0"/>
              </a:rPr>
              <a:t>Say to the righteous that it shall be well with them, For they shall eat the fruit of their doings.</a:t>
            </a:r>
          </a:p>
          <a:p>
            <a:pPr>
              <a:spcBef>
                <a:spcPts val="600"/>
              </a:spcBef>
              <a:spcAft>
                <a:spcPts val="800"/>
              </a:spcAft>
              <a:buFont typeface="Wingdings" panose="05000000000000000000" pitchFamily="2" charset="2"/>
              <a:buChar char="§"/>
            </a:pPr>
            <a:r>
              <a:rPr lang="en-US" altLang="en-US" sz="3100" dirty="0">
                <a:solidFill>
                  <a:schemeClr val="bg1"/>
                </a:solidFill>
                <a:cs typeface="Calibri" panose="020F0502020204030204" pitchFamily="34" charset="0"/>
              </a:rPr>
              <a:t>Mt.6</a:t>
            </a:r>
            <a:r>
              <a:rPr lang="en-US" altLang="en-US" sz="3100" baseline="30000" dirty="0">
                <a:solidFill>
                  <a:schemeClr val="bg1"/>
                </a:solidFill>
                <a:cs typeface="Calibri" panose="020F0502020204030204" pitchFamily="34" charset="0"/>
              </a:rPr>
              <a:t>33</a:t>
            </a:r>
            <a:r>
              <a:rPr lang="en-US" altLang="en-US" sz="3100" dirty="0">
                <a:solidFill>
                  <a:schemeClr val="bg1"/>
                </a:solidFill>
                <a:cs typeface="Calibri" panose="020F0502020204030204" pitchFamily="34" charset="0"/>
              </a:rPr>
              <a:t> </a:t>
            </a:r>
            <a:r>
              <a:rPr lang="en-US" altLang="en-US" sz="3100" dirty="0">
                <a:solidFill>
                  <a:srgbClr val="CCFFFF"/>
                </a:solidFill>
                <a:cs typeface="Calibri" panose="020F0502020204030204" pitchFamily="34" charset="0"/>
              </a:rPr>
              <a:t>seek first the kingdom of God . . . </a:t>
            </a:r>
          </a:p>
          <a:p>
            <a:pPr lvl="1">
              <a:spcBef>
                <a:spcPts val="600"/>
              </a:spcBef>
              <a:spcAft>
                <a:spcPts val="0"/>
              </a:spcAft>
              <a:buFont typeface="Wingdings" panose="05000000000000000000" pitchFamily="2" charset="2"/>
              <a:buChar char="§"/>
            </a:pPr>
            <a:r>
              <a:rPr lang="en-US" altLang="en-US" sz="3100" dirty="0">
                <a:solidFill>
                  <a:srgbClr val="FFFFCC"/>
                </a:solidFill>
                <a:cs typeface="Calibri" panose="020F0502020204030204" pitchFamily="34" charset="0"/>
              </a:rPr>
              <a:t>It’s not enough to . . .</a:t>
            </a:r>
          </a:p>
          <a:p>
            <a:pPr lvl="2">
              <a:spcBef>
                <a:spcPts val="300"/>
              </a:spcBef>
              <a:spcAft>
                <a:spcPts val="300"/>
              </a:spcAft>
              <a:buFont typeface="Wingdings" panose="05000000000000000000" pitchFamily="2" charset="2"/>
              <a:buChar char="§"/>
            </a:pPr>
            <a:r>
              <a:rPr lang="en-US" altLang="en-US" sz="3100" dirty="0">
                <a:solidFill>
                  <a:srgbClr val="FFFFCC"/>
                </a:solidFill>
                <a:cs typeface="Calibri" panose="020F0502020204030204" pitchFamily="34" charset="0"/>
              </a:rPr>
              <a:t>want it</a:t>
            </a:r>
          </a:p>
          <a:p>
            <a:pPr lvl="2">
              <a:spcBef>
                <a:spcPts val="600"/>
              </a:spcBef>
              <a:spcAft>
                <a:spcPts val="300"/>
              </a:spcAft>
              <a:buFont typeface="Wingdings" panose="05000000000000000000" pitchFamily="2" charset="2"/>
              <a:buChar char="§"/>
            </a:pPr>
            <a:r>
              <a:rPr lang="en-US" altLang="en-US" sz="3100" dirty="0">
                <a:solidFill>
                  <a:srgbClr val="FFFFCC"/>
                </a:solidFill>
                <a:cs typeface="Calibri" panose="020F0502020204030204" pitchFamily="34" charset="0"/>
              </a:rPr>
              <a:t>think about it</a:t>
            </a:r>
          </a:p>
          <a:p>
            <a:pPr lvl="2">
              <a:spcBef>
                <a:spcPts val="600"/>
              </a:spcBef>
              <a:spcAft>
                <a:spcPts val="300"/>
              </a:spcAft>
              <a:buFont typeface="Wingdings" panose="05000000000000000000" pitchFamily="2" charset="2"/>
              <a:buChar char="§"/>
            </a:pPr>
            <a:r>
              <a:rPr lang="en-US" altLang="en-US" sz="3100" dirty="0">
                <a:solidFill>
                  <a:srgbClr val="FFFFCC"/>
                </a:solidFill>
                <a:cs typeface="Calibri" panose="020F0502020204030204" pitchFamily="34" charset="0"/>
              </a:rPr>
              <a:t>do a little</a:t>
            </a:r>
          </a:p>
          <a:p>
            <a:pPr lvl="2">
              <a:spcBef>
                <a:spcPts val="600"/>
              </a:spcBef>
              <a:spcAft>
                <a:spcPts val="300"/>
              </a:spcAft>
              <a:buFont typeface="Wingdings" panose="05000000000000000000" pitchFamily="2" charset="2"/>
              <a:buChar char="§"/>
            </a:pPr>
            <a:r>
              <a:rPr lang="en-US" altLang="en-US" sz="3100" dirty="0">
                <a:solidFill>
                  <a:srgbClr val="FFFFCC"/>
                </a:solidFill>
                <a:cs typeface="Calibri" panose="020F0502020204030204" pitchFamily="34" charset="0"/>
              </a:rPr>
              <a:t>put it second</a:t>
            </a:r>
          </a:p>
          <a:p>
            <a:pPr lvl="2">
              <a:spcBef>
                <a:spcPts val="600"/>
              </a:spcBef>
              <a:spcAft>
                <a:spcPts val="800"/>
              </a:spcAft>
              <a:buFont typeface="Wingdings" panose="05000000000000000000" pitchFamily="2" charset="2"/>
              <a:buChar char="§"/>
            </a:pPr>
            <a:r>
              <a:rPr lang="en-US" altLang="en-US" sz="3100" dirty="0">
                <a:solidFill>
                  <a:srgbClr val="FFFFCC"/>
                </a:solidFill>
                <a:cs typeface="Calibri" panose="020F0502020204030204" pitchFamily="34" charset="0"/>
              </a:rPr>
              <a:t>plan to do it right later in life</a:t>
            </a:r>
          </a:p>
          <a:p>
            <a:pPr lvl="1">
              <a:spcBef>
                <a:spcPts val="600"/>
              </a:spcBef>
              <a:spcAft>
                <a:spcPts val="800"/>
              </a:spcAft>
              <a:buFont typeface="Wingdings" panose="05000000000000000000" pitchFamily="2" charset="2"/>
              <a:buChar char="§"/>
            </a:pPr>
            <a:endParaRPr lang="en-US" altLang="en-US" sz="2700" dirty="0">
              <a:solidFill>
                <a:srgbClr val="CCFFFF"/>
              </a:solidFill>
              <a:cs typeface="Calibri" panose="020F0502020204030204" pitchFamily="34" charset="0"/>
            </a:endParaRPr>
          </a:p>
          <a:p>
            <a:pPr marL="0" indent="0">
              <a:spcBef>
                <a:spcPts val="600"/>
              </a:spcBef>
              <a:spcAft>
                <a:spcPts val="400"/>
              </a:spcAft>
              <a:buNone/>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359849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5867400"/>
          </a:xfrm>
        </p:spPr>
        <p:txBody>
          <a:bodyPr/>
          <a:lstStyle/>
          <a:p>
            <a:pPr>
              <a:spcBef>
                <a:spcPts val="600"/>
              </a:spcBef>
              <a:spcAft>
                <a:spcPts val="400"/>
              </a:spcAft>
              <a:buFont typeface="Wingdings" panose="05000000000000000000" pitchFamily="2" charset="2"/>
              <a:buChar char="§"/>
            </a:pPr>
            <a:r>
              <a:rPr lang="en-US" altLang="en-US" sz="3100" dirty="0">
                <a:solidFill>
                  <a:schemeClr val="bg1"/>
                </a:solidFill>
                <a:cs typeface="Calibri" panose="020F0502020204030204" pitchFamily="34" charset="0"/>
              </a:rPr>
              <a:t>2 Chr.1</a:t>
            </a:r>
            <a:r>
              <a:rPr lang="en-US" altLang="en-US" sz="3100" baseline="30000" dirty="0">
                <a:solidFill>
                  <a:schemeClr val="bg1"/>
                </a:solidFill>
                <a:cs typeface="Calibri" panose="020F0502020204030204" pitchFamily="34" charset="0"/>
              </a:rPr>
              <a:t>11</a:t>
            </a:r>
            <a:r>
              <a:rPr lang="en-US" altLang="en-US" sz="3100" dirty="0">
                <a:solidFill>
                  <a:schemeClr val="bg1"/>
                </a:solidFill>
                <a:cs typeface="Calibri" panose="020F0502020204030204" pitchFamily="34" charset="0"/>
              </a:rPr>
              <a:t> </a:t>
            </a:r>
            <a:r>
              <a:rPr lang="en-US" altLang="en-US" sz="3000" dirty="0">
                <a:solidFill>
                  <a:srgbClr val="CCFFFF"/>
                </a:solidFill>
                <a:cs typeface="Calibri" panose="020F0502020204030204" pitchFamily="34" charset="0"/>
              </a:rPr>
              <a:t>Then God said to Solomon: “Because this was in your heart, and you have not asked riches or wealth or honor or the life of your enemies, nor have you asked long life—but have asked wisdom and knowledge for yourself, that you may judge My people over whom I have made you king—</a:t>
            </a:r>
            <a:r>
              <a:rPr lang="en-US" altLang="en-US" sz="3000" baseline="30000" dirty="0">
                <a:solidFill>
                  <a:schemeClr val="bg1"/>
                </a:solidFill>
                <a:cs typeface="Calibri" panose="020F0502020204030204" pitchFamily="34" charset="0"/>
              </a:rPr>
              <a:t>12</a:t>
            </a:r>
            <a:r>
              <a:rPr lang="en-US" altLang="en-US" sz="3000" dirty="0">
                <a:solidFill>
                  <a:schemeClr val="bg1"/>
                </a:solidFill>
                <a:cs typeface="Calibri" panose="020F0502020204030204" pitchFamily="34" charset="0"/>
              </a:rPr>
              <a:t> </a:t>
            </a:r>
            <a:r>
              <a:rPr lang="en-US" altLang="en-US" sz="3000" dirty="0">
                <a:solidFill>
                  <a:srgbClr val="CCFFFF"/>
                </a:solidFill>
                <a:cs typeface="Calibri" panose="020F0502020204030204" pitchFamily="34" charset="0"/>
              </a:rPr>
              <a:t>wisdom and knowledge are granted to you; and I will give you riches and wealth and honor, such as none of the kings have had who were before you, nor shall any after you have the like.”</a:t>
            </a:r>
          </a:p>
          <a:p>
            <a:pPr>
              <a:spcBef>
                <a:spcPts val="600"/>
              </a:spcBef>
              <a:spcAft>
                <a:spcPts val="400"/>
              </a:spcAft>
              <a:buFont typeface="Wingdings" panose="05000000000000000000" pitchFamily="2" charset="2"/>
              <a:buChar char="§"/>
            </a:pPr>
            <a:endParaRPr lang="en-US" altLang="en-US" sz="3000" dirty="0">
              <a:solidFill>
                <a:schemeClr val="bg1"/>
              </a:solidFill>
              <a:cs typeface="Calibri" panose="020F0502020204030204" pitchFamily="34" charset="0"/>
            </a:endParaRPr>
          </a:p>
          <a:p>
            <a:pPr>
              <a:spcBef>
                <a:spcPts val="600"/>
              </a:spcBef>
              <a:spcAft>
                <a:spcPts val="400"/>
              </a:spcAft>
              <a:buFont typeface="Wingdings" panose="05000000000000000000" pitchFamily="2" charset="2"/>
              <a:buChar char="§"/>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279065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FFFF99"/>
                </a:solidFill>
              </a:rPr>
              <a:t>Desert and temptation met again…</a:t>
            </a:r>
          </a:p>
        </p:txBody>
      </p:sp>
      <p:sp>
        <p:nvSpPr>
          <p:cNvPr id="3075" name="Rectangle 3"/>
          <p:cNvSpPr>
            <a:spLocks noGrp="1" noChangeArrowheads="1"/>
          </p:cNvSpPr>
          <p:nvPr>
            <p:ph type="body" idx="1"/>
          </p:nvPr>
        </p:nvSpPr>
        <p:spPr>
          <a:xfrm>
            <a:off x="457200" y="685800"/>
            <a:ext cx="8229600" cy="5867400"/>
          </a:xfrm>
        </p:spPr>
        <p:txBody>
          <a:bodyPr/>
          <a:lstStyle/>
          <a:p>
            <a:pPr marL="0" indent="0" algn="ctr">
              <a:spcBef>
                <a:spcPts val="600"/>
              </a:spcBef>
              <a:spcAft>
                <a:spcPts val="400"/>
              </a:spcAft>
              <a:buNone/>
            </a:pPr>
            <a:r>
              <a:rPr lang="en-US" altLang="en-US" sz="3100" dirty="0">
                <a:solidFill>
                  <a:schemeClr val="bg1"/>
                </a:solidFill>
                <a:cs typeface="Calibri" panose="020F0502020204030204" pitchFamily="34" charset="0"/>
              </a:rPr>
              <a:t>Mt.4, temptation of Messiah</a:t>
            </a:r>
          </a:p>
          <a:p>
            <a:pPr>
              <a:spcBef>
                <a:spcPts val="600"/>
              </a:spcBef>
              <a:spcAft>
                <a:spcPts val="400"/>
              </a:spcAft>
              <a:buFont typeface="Wingdings" panose="05000000000000000000" pitchFamily="2" charset="2"/>
              <a:buChar char="§"/>
            </a:pPr>
            <a:r>
              <a:rPr lang="en-US" altLang="en-US" sz="3100" dirty="0">
                <a:solidFill>
                  <a:schemeClr val="bg1"/>
                </a:solidFill>
                <a:cs typeface="Calibri" panose="020F0502020204030204" pitchFamily="34" charset="0"/>
              </a:rPr>
              <a:t>Israel had lived in dependence upon God…</a:t>
            </a:r>
          </a:p>
          <a:p>
            <a:pPr>
              <a:spcBef>
                <a:spcPts val="600"/>
              </a:spcBef>
              <a:spcAft>
                <a:spcPts val="400"/>
              </a:spcAft>
              <a:buFont typeface="Wingdings" panose="05000000000000000000" pitchFamily="2" charset="2"/>
              <a:buChar char="§"/>
            </a:pPr>
            <a:r>
              <a:rPr lang="en-US" altLang="en-US" sz="3100" dirty="0">
                <a:solidFill>
                  <a:schemeClr val="bg1"/>
                </a:solidFill>
                <a:cs typeface="Calibri" panose="020F0502020204030204" pitchFamily="34" charset="0"/>
              </a:rPr>
              <a:t>When they prospered, they were tempted to forget God</a:t>
            </a:r>
          </a:p>
          <a:p>
            <a:pPr>
              <a:spcBef>
                <a:spcPts val="600"/>
              </a:spcBef>
              <a:spcAft>
                <a:spcPts val="400"/>
              </a:spcAft>
              <a:buFont typeface="Wingdings" panose="05000000000000000000" pitchFamily="2" charset="2"/>
              <a:buChar char="§"/>
            </a:pPr>
            <a:r>
              <a:rPr lang="en-US" altLang="en-US" sz="3100" dirty="0">
                <a:solidFill>
                  <a:schemeClr val="bg1"/>
                </a:solidFill>
                <a:cs typeface="Calibri" panose="020F0502020204030204" pitchFamily="34" charset="0"/>
              </a:rPr>
              <a:t>When blessings are not recognized as a gift of God, they become a curse</a:t>
            </a:r>
          </a:p>
          <a:p>
            <a:pPr>
              <a:spcBef>
                <a:spcPts val="600"/>
              </a:spcBef>
              <a:spcAft>
                <a:spcPts val="300"/>
              </a:spcAft>
              <a:buFont typeface="Wingdings" panose="05000000000000000000" pitchFamily="2" charset="2"/>
              <a:buChar char="§"/>
            </a:pPr>
            <a:r>
              <a:rPr lang="en-US" altLang="en-US" sz="3100" dirty="0">
                <a:solidFill>
                  <a:schemeClr val="bg1"/>
                </a:solidFill>
                <a:cs typeface="Calibri" panose="020F0502020204030204" pitchFamily="34" charset="0"/>
              </a:rPr>
              <a:t>Mt.4 – Jesus teaches same lesson to new generation…including us</a:t>
            </a:r>
          </a:p>
          <a:p>
            <a:pPr lvl="1">
              <a:spcBef>
                <a:spcPts val="600"/>
              </a:spcBef>
              <a:spcAft>
                <a:spcPts val="400"/>
              </a:spcAft>
              <a:buFont typeface="Wingdings" panose="05000000000000000000" pitchFamily="2" charset="2"/>
              <a:buChar char="§"/>
            </a:pPr>
            <a:r>
              <a:rPr lang="en-US" altLang="en-US" sz="3000" dirty="0">
                <a:solidFill>
                  <a:schemeClr val="bg1"/>
                </a:solidFill>
                <a:cs typeface="Calibri" panose="020F0502020204030204" pitchFamily="34" charset="0"/>
              </a:rPr>
              <a:t>Mt.4:7, temptation</a:t>
            </a:r>
          </a:p>
          <a:p>
            <a:pPr lvl="1">
              <a:spcBef>
                <a:spcPts val="600"/>
              </a:spcBef>
              <a:spcAft>
                <a:spcPts val="400"/>
              </a:spcAft>
              <a:buFont typeface="Wingdings" panose="05000000000000000000" pitchFamily="2" charset="2"/>
              <a:buChar char="§"/>
            </a:pPr>
            <a:r>
              <a:rPr lang="en-US" altLang="en-US" sz="3000" dirty="0">
                <a:solidFill>
                  <a:schemeClr val="bg1"/>
                </a:solidFill>
                <a:cs typeface="Calibri" panose="020F0502020204030204" pitchFamily="34" charset="0"/>
              </a:rPr>
              <a:t>Mt.4:10, worship God ALONE</a:t>
            </a:r>
          </a:p>
          <a:p>
            <a:pPr>
              <a:spcBef>
                <a:spcPts val="600"/>
              </a:spcBef>
              <a:spcAft>
                <a:spcPts val="400"/>
              </a:spcAft>
              <a:buFont typeface="Wingdings" panose="05000000000000000000" pitchFamily="2" charset="2"/>
              <a:buChar char="§"/>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89336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32C1D02-A0A0-4971-973A-D2900410FC64}"/>
              </a:ext>
            </a:extLst>
          </p:cNvPr>
          <p:cNvSpPr/>
          <p:nvPr/>
        </p:nvSpPr>
        <p:spPr>
          <a:xfrm>
            <a:off x="952892" y="838200"/>
            <a:ext cx="7239000" cy="12192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a:t>
            </a:r>
            <a:r>
              <a:rPr lang="en-US" sz="3200" dirty="0"/>
              <a:t>. </a:t>
            </a:r>
            <a:r>
              <a:rPr lang="en-US" sz="3500" dirty="0">
                <a:solidFill>
                  <a:srgbClr val="FFFF99"/>
                </a:solidFill>
              </a:rPr>
              <a:t>Beware lest you forget the L</a:t>
            </a:r>
            <a:r>
              <a:rPr lang="en-US" sz="2700" dirty="0">
                <a:solidFill>
                  <a:srgbClr val="FFFF99"/>
                </a:solidFill>
              </a:rPr>
              <a:t>ORD</a:t>
            </a:r>
            <a:r>
              <a:rPr lang="en-US" sz="3500" dirty="0">
                <a:solidFill>
                  <a:srgbClr val="FFFF99"/>
                </a:solidFill>
              </a:rPr>
              <a:t>, </a:t>
            </a:r>
            <a:r>
              <a:rPr lang="en-US" sz="3200" dirty="0"/>
              <a:t>10-12 </a:t>
            </a:r>
          </a:p>
        </p:txBody>
      </p:sp>
    </p:spTree>
    <p:extLst>
      <p:ext uri="{BB962C8B-B14F-4D97-AF65-F5344CB8AC3E}">
        <p14:creationId xmlns:p14="http://schemas.microsoft.com/office/powerpoint/2010/main" val="1405414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CCFFCC"/>
                </a:solidFill>
              </a:rPr>
              <a:t>Beware prosperity </a:t>
            </a:r>
            <a:r>
              <a:rPr lang="en-US" altLang="en-US" sz="3200" dirty="0">
                <a:solidFill>
                  <a:schemeClr val="bg1"/>
                </a:solidFill>
              </a:rPr>
              <a:t>(10-11)</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762000"/>
            <a:ext cx="8229600" cy="5867400"/>
          </a:xfrm>
        </p:spPr>
        <p:txBody>
          <a:bodyPr/>
          <a:lstStyle/>
          <a:p>
            <a:pPr>
              <a:spcBef>
                <a:spcPts val="0"/>
              </a:spcBef>
              <a:spcAft>
                <a:spcPts val="600"/>
              </a:spcAft>
              <a:buFont typeface="Wingdings" panose="05000000000000000000" pitchFamily="2" charset="2"/>
              <a:buChar char="§"/>
            </a:pPr>
            <a:r>
              <a:rPr lang="en-US" altLang="en-US" sz="3100" dirty="0">
                <a:solidFill>
                  <a:srgbClr val="CCFFCC"/>
                </a:solidFill>
                <a:cs typeface="Calibri" panose="020F0502020204030204" pitchFamily="34" charset="0"/>
              </a:rPr>
              <a:t>Distraction,</a:t>
            </a:r>
            <a:r>
              <a:rPr lang="en-US" altLang="en-US" sz="3100" dirty="0">
                <a:solidFill>
                  <a:schemeClr val="bg1"/>
                </a:solidFill>
                <a:cs typeface="Calibri" panose="020F0502020204030204" pitchFamily="34" charset="0"/>
              </a:rPr>
              <a:t> 11.   In Canaan: who needs God?</a:t>
            </a:r>
          </a:p>
          <a:p>
            <a:pPr>
              <a:spcBef>
                <a:spcPts val="300"/>
              </a:spcBef>
              <a:spcAft>
                <a:spcPts val="600"/>
              </a:spcAft>
              <a:buFont typeface="Wingdings" panose="05000000000000000000" pitchFamily="2" charset="2"/>
              <a:buChar char="§"/>
            </a:pPr>
            <a:r>
              <a:rPr lang="en-US" altLang="en-US" sz="3100" dirty="0">
                <a:solidFill>
                  <a:srgbClr val="CCFFCC"/>
                </a:solidFill>
                <a:cs typeface="Calibri" panose="020F0502020204030204" pitchFamily="34" charset="0"/>
              </a:rPr>
              <a:t>Saturation,</a:t>
            </a:r>
            <a:r>
              <a:rPr lang="en-US" altLang="en-US" sz="3100" dirty="0">
                <a:solidFill>
                  <a:schemeClr val="bg1"/>
                </a:solidFill>
                <a:cs typeface="Calibri" panose="020F0502020204030204" pitchFamily="34" charset="0"/>
              </a:rPr>
              <a:t> 11 (full).    Lk.12</a:t>
            </a:r>
          </a:p>
          <a:p>
            <a:pPr>
              <a:spcBef>
                <a:spcPts val="300"/>
              </a:spcBef>
              <a:spcAft>
                <a:spcPts val="400"/>
              </a:spcAft>
              <a:buFont typeface="Wingdings" panose="05000000000000000000" pitchFamily="2" charset="2"/>
              <a:buChar char="§"/>
            </a:pPr>
            <a:r>
              <a:rPr lang="en-US" altLang="en-US" sz="3100" dirty="0">
                <a:solidFill>
                  <a:srgbClr val="CCFFCC"/>
                </a:solidFill>
                <a:cs typeface="Calibri" panose="020F0502020204030204" pitchFamily="34" charset="0"/>
              </a:rPr>
              <a:t>Misdirection,</a:t>
            </a:r>
            <a:r>
              <a:rPr lang="en-US" altLang="en-US" sz="3100" dirty="0">
                <a:solidFill>
                  <a:schemeClr val="bg1"/>
                </a:solidFill>
                <a:cs typeface="Calibri" panose="020F0502020204030204" pitchFamily="34" charset="0"/>
              </a:rPr>
              <a:t> 12 (forget Lord).  </a:t>
            </a:r>
          </a:p>
          <a:p>
            <a:pPr lvl="1">
              <a:spcBef>
                <a:spcPts val="0"/>
              </a:spcBef>
              <a:spcAft>
                <a:spcPts val="900"/>
              </a:spcAft>
              <a:buFont typeface="Wingdings" panose="05000000000000000000" pitchFamily="2" charset="2"/>
              <a:buChar char="§"/>
            </a:pPr>
            <a:r>
              <a:rPr lang="en-US" altLang="en-US" sz="3100" dirty="0">
                <a:solidFill>
                  <a:srgbClr val="FFFF00"/>
                </a:solidFill>
                <a:cs typeface="Calibri" panose="020F0502020204030204" pitchFamily="34" charset="0"/>
              </a:rPr>
              <a:t>Ro.1</a:t>
            </a:r>
            <a:r>
              <a:rPr lang="en-US" altLang="en-US" sz="3100" baseline="30000" dirty="0">
                <a:solidFill>
                  <a:srgbClr val="FFFF00"/>
                </a:solidFill>
                <a:cs typeface="Calibri" panose="020F0502020204030204" pitchFamily="34" charset="0"/>
              </a:rPr>
              <a:t>25</a:t>
            </a:r>
            <a:r>
              <a:rPr lang="en-US" altLang="en-US" sz="3100" dirty="0">
                <a:solidFill>
                  <a:srgbClr val="FFFF00"/>
                </a:solidFill>
                <a:cs typeface="Calibri" panose="020F0502020204030204" pitchFamily="34" charset="0"/>
              </a:rPr>
              <a:t> </a:t>
            </a:r>
            <a:r>
              <a:rPr lang="en-US" altLang="en-US" sz="3100" dirty="0">
                <a:solidFill>
                  <a:schemeClr val="bg1"/>
                </a:solidFill>
                <a:cs typeface="Calibri" panose="020F0502020204030204" pitchFamily="34" charset="0"/>
              </a:rPr>
              <a:t>‘…exchanged truth of God for the lie, and worshipped and served the creature rather than the Creator’    </a:t>
            </a:r>
          </a:p>
          <a:p>
            <a:pPr lvl="1">
              <a:spcBef>
                <a:spcPts val="0"/>
              </a:spcBef>
              <a:spcAft>
                <a:spcPts val="900"/>
              </a:spcAft>
              <a:buFont typeface="Wingdings" panose="05000000000000000000" pitchFamily="2" charset="2"/>
              <a:buChar char="§"/>
            </a:pPr>
            <a:r>
              <a:rPr lang="en-US" altLang="en-US" sz="3100" dirty="0">
                <a:solidFill>
                  <a:srgbClr val="FFFF00"/>
                </a:solidFill>
                <a:cs typeface="Calibri" panose="020F0502020204030204" pitchFamily="34" charset="0"/>
              </a:rPr>
              <a:t>Mt.6</a:t>
            </a:r>
            <a:r>
              <a:rPr lang="en-US" altLang="en-US" sz="3100" baseline="30000" dirty="0">
                <a:solidFill>
                  <a:srgbClr val="FFFF00"/>
                </a:solidFill>
                <a:cs typeface="Calibri" panose="020F0502020204030204" pitchFamily="34" charset="0"/>
              </a:rPr>
              <a:t>24</a:t>
            </a:r>
            <a:r>
              <a:rPr lang="en-US" altLang="en-US" sz="3100" dirty="0">
                <a:solidFill>
                  <a:srgbClr val="FFFF00"/>
                </a:solidFill>
                <a:cs typeface="Calibri" panose="020F0502020204030204" pitchFamily="34" charset="0"/>
              </a:rPr>
              <a:t> </a:t>
            </a:r>
            <a:r>
              <a:rPr lang="en-US" altLang="en-US" sz="3100" dirty="0">
                <a:solidFill>
                  <a:schemeClr val="bg1"/>
                </a:solidFill>
                <a:cs typeface="Calibri" panose="020F0502020204030204" pitchFamily="34" charset="0"/>
              </a:rPr>
              <a:t>‘you cannot serve God and money’     </a:t>
            </a:r>
          </a:p>
          <a:p>
            <a:pPr lvl="1">
              <a:spcBef>
                <a:spcPts val="0"/>
              </a:spcBef>
              <a:spcAft>
                <a:spcPts val="400"/>
              </a:spcAft>
              <a:buFont typeface="Wingdings" panose="05000000000000000000" pitchFamily="2" charset="2"/>
              <a:buChar char="§"/>
            </a:pPr>
            <a:r>
              <a:rPr lang="en-US" altLang="en-US" sz="3100" dirty="0">
                <a:solidFill>
                  <a:srgbClr val="FFFF00"/>
                </a:solidFill>
                <a:cs typeface="Calibri" panose="020F0502020204030204" pitchFamily="34" charset="0"/>
              </a:rPr>
              <a:t>2 Tim.3</a:t>
            </a:r>
            <a:r>
              <a:rPr lang="en-US" altLang="en-US" sz="3100" baseline="30000" dirty="0">
                <a:solidFill>
                  <a:srgbClr val="FFFF00"/>
                </a:solidFill>
                <a:cs typeface="Calibri" panose="020F0502020204030204" pitchFamily="34" charset="0"/>
              </a:rPr>
              <a:t>4</a:t>
            </a:r>
            <a:r>
              <a:rPr lang="en-US" altLang="en-US" sz="3100" dirty="0">
                <a:solidFill>
                  <a:srgbClr val="FFFF00"/>
                </a:solidFill>
                <a:cs typeface="Calibri" panose="020F0502020204030204" pitchFamily="34" charset="0"/>
              </a:rPr>
              <a:t> </a:t>
            </a:r>
            <a:r>
              <a:rPr lang="en-US" altLang="en-US" sz="3100" dirty="0">
                <a:solidFill>
                  <a:schemeClr val="bg1"/>
                </a:solidFill>
                <a:cs typeface="Calibri" panose="020F0502020204030204" pitchFamily="34" charset="0"/>
              </a:rPr>
              <a:t>‘lovers of pleasure…’ </a:t>
            </a:r>
          </a:p>
        </p:txBody>
      </p:sp>
    </p:spTree>
    <p:extLst>
      <p:ext uri="{BB962C8B-B14F-4D97-AF65-F5344CB8AC3E}">
        <p14:creationId xmlns:p14="http://schemas.microsoft.com/office/powerpoint/2010/main" val="48433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rgbClr val="CCFFCC"/>
                </a:solidFill>
              </a:rPr>
              <a:t>Warnings about riches </a:t>
            </a:r>
            <a:r>
              <a:rPr lang="en-US" altLang="en-US" sz="3400" dirty="0">
                <a:solidFill>
                  <a:schemeClr val="bg1"/>
                </a:solidFill>
              </a:rPr>
              <a:t>– 1 Tim.6</a:t>
            </a:r>
          </a:p>
        </p:txBody>
      </p:sp>
      <p:sp>
        <p:nvSpPr>
          <p:cNvPr id="3075" name="Rectangle 3"/>
          <p:cNvSpPr>
            <a:spLocks noGrp="1" noChangeArrowheads="1"/>
          </p:cNvSpPr>
          <p:nvPr>
            <p:ph type="body" idx="1"/>
          </p:nvPr>
        </p:nvSpPr>
        <p:spPr>
          <a:xfrm>
            <a:off x="457200" y="838200"/>
            <a:ext cx="8229600" cy="5715000"/>
          </a:xfrm>
        </p:spPr>
        <p:txBody>
          <a:bodyPr/>
          <a:lstStyle/>
          <a:p>
            <a:pPr>
              <a:spcBef>
                <a:spcPts val="600"/>
              </a:spcBef>
              <a:spcAft>
                <a:spcPts val="600"/>
              </a:spcAft>
              <a:buFont typeface="Wingdings" panose="05000000000000000000" pitchFamily="2" charset="2"/>
              <a:buChar char="§"/>
            </a:pPr>
            <a:r>
              <a:rPr lang="en-US" altLang="en-US" sz="3100" dirty="0">
                <a:solidFill>
                  <a:srgbClr val="FFFFCC"/>
                </a:solidFill>
                <a:cs typeface="Calibri" panose="020F0502020204030204" pitchFamily="34" charset="0"/>
              </a:rPr>
              <a:t>Do not use God for profit, </a:t>
            </a:r>
            <a:r>
              <a:rPr lang="en-US" altLang="en-US" sz="3100" dirty="0">
                <a:solidFill>
                  <a:schemeClr val="bg1"/>
                </a:solidFill>
                <a:cs typeface="Calibri" panose="020F0502020204030204" pitchFamily="34" charset="0"/>
              </a:rPr>
              <a:t>5.   Mt.19:24</a:t>
            </a:r>
          </a:p>
          <a:p>
            <a:pPr>
              <a:spcBef>
                <a:spcPts val="600"/>
              </a:spcBef>
              <a:spcAft>
                <a:spcPts val="600"/>
              </a:spcAft>
              <a:buFont typeface="Wingdings" panose="05000000000000000000" pitchFamily="2" charset="2"/>
              <a:buChar char="§"/>
            </a:pPr>
            <a:r>
              <a:rPr lang="en-US" altLang="en-US" sz="3100" dirty="0">
                <a:solidFill>
                  <a:srgbClr val="FFFFCC"/>
                </a:solidFill>
                <a:cs typeface="Calibri" panose="020F0502020204030204" pitchFamily="34" charset="0"/>
              </a:rPr>
              <a:t>Do not seek riches, </a:t>
            </a:r>
            <a:r>
              <a:rPr lang="en-US" altLang="en-US" sz="3100" dirty="0">
                <a:solidFill>
                  <a:schemeClr val="bg1"/>
                </a:solidFill>
                <a:cs typeface="Calibri" panose="020F0502020204030204" pitchFamily="34" charset="0"/>
              </a:rPr>
              <a:t>9-10   (Mt.6:32)</a:t>
            </a:r>
          </a:p>
          <a:p>
            <a:pPr>
              <a:spcBef>
                <a:spcPts val="600"/>
              </a:spcBef>
              <a:spcAft>
                <a:spcPts val="600"/>
              </a:spcAft>
              <a:buFont typeface="Wingdings" panose="05000000000000000000" pitchFamily="2" charset="2"/>
              <a:buChar char="§"/>
            </a:pPr>
            <a:r>
              <a:rPr lang="en-US" altLang="en-US" sz="3100" dirty="0">
                <a:solidFill>
                  <a:srgbClr val="FFFFCC"/>
                </a:solidFill>
                <a:cs typeface="Calibri" panose="020F0502020204030204" pitchFamily="34" charset="0"/>
              </a:rPr>
              <a:t>Do not misuse riches, </a:t>
            </a:r>
            <a:r>
              <a:rPr lang="en-US" altLang="en-US" sz="3100" dirty="0">
                <a:solidFill>
                  <a:schemeClr val="bg1"/>
                </a:solidFill>
                <a:cs typeface="Calibri" panose="020F0502020204030204" pitchFamily="34" charset="0"/>
              </a:rPr>
              <a:t>17-19</a:t>
            </a:r>
          </a:p>
          <a:p>
            <a:pPr lvl="1">
              <a:spcBef>
                <a:spcPts val="600"/>
              </a:spcBef>
              <a:spcAft>
                <a:spcPts val="0"/>
              </a:spcAft>
              <a:buFont typeface="Wingdings" panose="05000000000000000000" pitchFamily="2" charset="2"/>
              <a:buChar char="§"/>
            </a:pPr>
            <a:r>
              <a:rPr lang="en-US" altLang="en-US" sz="3100" dirty="0">
                <a:solidFill>
                  <a:srgbClr val="CCFFCC"/>
                </a:solidFill>
                <a:cs typeface="Calibri" panose="020F0502020204030204" pitchFamily="34" charset="0"/>
              </a:rPr>
              <a:t>Good stewards are truly rich</a:t>
            </a:r>
          </a:p>
          <a:p>
            <a:pPr lvl="2">
              <a:spcBef>
                <a:spcPts val="600"/>
              </a:spcBef>
              <a:spcAft>
                <a:spcPts val="600"/>
              </a:spcAft>
              <a:buFont typeface="Wingdings" panose="05000000000000000000" pitchFamily="2" charset="2"/>
              <a:buChar char="§"/>
            </a:pPr>
            <a:r>
              <a:rPr lang="en-US" altLang="en-US" sz="3100" dirty="0">
                <a:solidFill>
                  <a:srgbClr val="CCECFF"/>
                </a:solidFill>
                <a:cs typeface="Calibri" panose="020F0502020204030204" pitchFamily="34" charset="0"/>
              </a:rPr>
              <a:t>Abraham</a:t>
            </a:r>
          </a:p>
          <a:p>
            <a:pPr lvl="2">
              <a:spcBef>
                <a:spcPts val="600"/>
              </a:spcBef>
              <a:spcAft>
                <a:spcPts val="600"/>
              </a:spcAft>
              <a:buFont typeface="Wingdings" panose="05000000000000000000" pitchFamily="2" charset="2"/>
              <a:buChar char="§"/>
            </a:pPr>
            <a:r>
              <a:rPr lang="en-US" altLang="en-US" sz="3100" dirty="0">
                <a:solidFill>
                  <a:srgbClr val="CCECFF"/>
                </a:solidFill>
                <a:cs typeface="Calibri" panose="020F0502020204030204" pitchFamily="34" charset="0"/>
              </a:rPr>
              <a:t>Job</a:t>
            </a:r>
          </a:p>
          <a:p>
            <a:pPr lvl="2">
              <a:spcBef>
                <a:spcPts val="600"/>
              </a:spcBef>
              <a:spcAft>
                <a:spcPts val="600"/>
              </a:spcAft>
              <a:buFont typeface="Wingdings" panose="05000000000000000000" pitchFamily="2" charset="2"/>
              <a:buChar char="§"/>
            </a:pPr>
            <a:r>
              <a:rPr lang="en-US" altLang="en-US" sz="3100" dirty="0">
                <a:solidFill>
                  <a:srgbClr val="CCECFF"/>
                </a:solidFill>
                <a:cs typeface="Calibri" panose="020F0502020204030204" pitchFamily="34" charset="0"/>
              </a:rPr>
              <a:t>David</a:t>
            </a:r>
          </a:p>
          <a:p>
            <a:pPr lvl="2">
              <a:spcBef>
                <a:spcPts val="600"/>
              </a:spcBef>
              <a:spcAft>
                <a:spcPts val="600"/>
              </a:spcAft>
              <a:buFont typeface="Wingdings" panose="05000000000000000000" pitchFamily="2" charset="2"/>
              <a:buChar char="§"/>
            </a:pPr>
            <a:r>
              <a:rPr lang="en-US" altLang="en-US" sz="3100" dirty="0">
                <a:solidFill>
                  <a:srgbClr val="CCECFF"/>
                </a:solidFill>
                <a:cs typeface="Calibri" panose="020F0502020204030204" pitchFamily="34" charset="0"/>
              </a:rPr>
              <a:t>Macedonians </a:t>
            </a:r>
            <a:r>
              <a:rPr lang="en-US" altLang="en-US" sz="3100" dirty="0">
                <a:solidFill>
                  <a:schemeClr val="bg1"/>
                </a:solidFill>
                <a:cs typeface="Calibri" panose="020F0502020204030204" pitchFamily="34" charset="0"/>
              </a:rPr>
              <a:t>(2 Co.8 / Ac.16)</a:t>
            </a:r>
          </a:p>
        </p:txBody>
      </p:sp>
    </p:spTree>
    <p:extLst>
      <p:ext uri="{BB962C8B-B14F-4D97-AF65-F5344CB8AC3E}">
        <p14:creationId xmlns:p14="http://schemas.microsoft.com/office/powerpoint/2010/main" val="32333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32C1D02-A0A0-4971-973A-D2900410FC64}"/>
              </a:ext>
            </a:extLst>
          </p:cNvPr>
          <p:cNvSpPr/>
          <p:nvPr/>
        </p:nvSpPr>
        <p:spPr>
          <a:xfrm>
            <a:off x="1581070" y="838200"/>
            <a:ext cx="5982645" cy="5334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Times New Roman" panose="02020603050405020304" pitchFamily="18" charset="0"/>
                <a:cs typeface="Times New Roman" panose="02020603050405020304" pitchFamily="18" charset="0"/>
              </a:rPr>
              <a:t>I</a:t>
            </a:r>
            <a:r>
              <a:rPr lang="en-US" sz="2400" dirty="0">
                <a:solidFill>
                  <a:schemeClr val="bg1"/>
                </a:solidFill>
              </a:rPr>
              <a:t>. Beware lest you forget the L</a:t>
            </a:r>
            <a:r>
              <a:rPr lang="en-US" sz="2000" dirty="0">
                <a:solidFill>
                  <a:schemeClr val="bg1"/>
                </a:solidFill>
              </a:rPr>
              <a:t>ORD</a:t>
            </a:r>
            <a:r>
              <a:rPr lang="en-US" sz="2400" dirty="0">
                <a:solidFill>
                  <a:schemeClr val="bg1"/>
                </a:solidFill>
              </a:rPr>
              <a:t>, 10-12 </a:t>
            </a:r>
          </a:p>
        </p:txBody>
      </p:sp>
      <p:sp>
        <p:nvSpPr>
          <p:cNvPr id="3" name="Rectangle: Rounded Corners 2">
            <a:extLst>
              <a:ext uri="{FF2B5EF4-FFF2-40B4-BE49-F238E27FC236}">
                <a16:creationId xmlns:a16="http://schemas.microsoft.com/office/drawing/2014/main" id="{2B7EB40C-9DE9-496A-81EA-10669A154C8D}"/>
              </a:ext>
            </a:extLst>
          </p:cNvPr>
          <p:cNvSpPr/>
          <p:nvPr/>
        </p:nvSpPr>
        <p:spPr>
          <a:xfrm>
            <a:off x="961535" y="1542854"/>
            <a:ext cx="7239000" cy="12192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II</a:t>
            </a:r>
            <a:r>
              <a:rPr lang="en-US" sz="3200" dirty="0"/>
              <a:t>. </a:t>
            </a:r>
            <a:r>
              <a:rPr lang="en-US" sz="3500" dirty="0">
                <a:solidFill>
                  <a:srgbClr val="FFFF99"/>
                </a:solidFill>
              </a:rPr>
              <a:t>The L</a:t>
            </a:r>
            <a:r>
              <a:rPr lang="en-US" sz="2700" dirty="0">
                <a:solidFill>
                  <a:srgbClr val="FFFF99"/>
                </a:solidFill>
              </a:rPr>
              <a:t>ORD</a:t>
            </a:r>
            <a:r>
              <a:rPr lang="en-US" sz="3500" dirty="0">
                <a:solidFill>
                  <a:srgbClr val="FFFF99"/>
                </a:solidFill>
              </a:rPr>
              <a:t> your God is jealous, </a:t>
            </a:r>
            <a:r>
              <a:rPr lang="en-US" sz="3200" dirty="0"/>
              <a:t>13-15 </a:t>
            </a:r>
          </a:p>
        </p:txBody>
      </p:sp>
    </p:spTree>
    <p:extLst>
      <p:ext uri="{BB962C8B-B14F-4D97-AF65-F5344CB8AC3E}">
        <p14:creationId xmlns:p14="http://schemas.microsoft.com/office/powerpoint/2010/main" val="316854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300" dirty="0">
                <a:solidFill>
                  <a:schemeClr val="bg1"/>
                </a:solidFill>
              </a:rPr>
              <a:t>What some think of God</a:t>
            </a:r>
          </a:p>
        </p:txBody>
      </p:sp>
      <p:sp>
        <p:nvSpPr>
          <p:cNvPr id="3075" name="Rectangle 3"/>
          <p:cNvSpPr>
            <a:spLocks noGrp="1" noChangeArrowheads="1"/>
          </p:cNvSpPr>
          <p:nvPr>
            <p:ph type="body" idx="1"/>
          </p:nvPr>
        </p:nvSpPr>
        <p:spPr>
          <a:xfrm>
            <a:off x="609600" y="762000"/>
            <a:ext cx="7924800" cy="5638800"/>
          </a:xfrm>
        </p:spPr>
        <p:txBody>
          <a:bodyPr/>
          <a:lstStyle/>
          <a:p>
            <a:pPr marL="0" indent="0">
              <a:spcBef>
                <a:spcPts val="600"/>
              </a:spcBef>
              <a:spcAft>
                <a:spcPts val="600"/>
              </a:spcAft>
              <a:buNone/>
            </a:pPr>
            <a:r>
              <a:rPr lang="en-US" altLang="en-US" sz="3100" dirty="0">
                <a:solidFill>
                  <a:schemeClr val="bg1"/>
                </a:solidFill>
                <a:cs typeface="Calibri" panose="020F0502020204030204" pitchFamily="34" charset="0"/>
              </a:rPr>
              <a:t>“The God of the Old Testament is arguably the most unpleasant character in all fiction: jealous and proud of it; a petty, unjust, unforgiving control-freak; a vindictive, blood-thirsty ethnic cleanser; a misogynistic, homophobic, racist, infanticidal, genocidal, filicidal, pestilential, megalomaniacal … capriciously malevolent bully” </a:t>
            </a:r>
            <a:r>
              <a:rPr lang="en-US" altLang="en-US" sz="2200" dirty="0">
                <a:solidFill>
                  <a:schemeClr val="bg1"/>
                </a:solidFill>
                <a:cs typeface="Calibri" panose="020F0502020204030204" pitchFamily="34" charset="0"/>
              </a:rPr>
              <a:t>– R. Dawkins </a:t>
            </a:r>
          </a:p>
          <a:p>
            <a:pPr marL="0" indent="0">
              <a:spcBef>
                <a:spcPts val="600"/>
              </a:spcBef>
              <a:spcAft>
                <a:spcPts val="0"/>
              </a:spcAft>
              <a:buNone/>
            </a:pPr>
            <a:r>
              <a:rPr lang="en-US" altLang="en-US" sz="2400" dirty="0">
                <a:solidFill>
                  <a:srgbClr val="FFFFCC"/>
                </a:solidFill>
                <a:cs typeface="Calibri" panose="020F0502020204030204" pitchFamily="34" charset="0"/>
              </a:rPr>
              <a:t>1. </a:t>
            </a:r>
            <a:r>
              <a:rPr lang="en-US" altLang="en-US" sz="3000" dirty="0">
                <a:solidFill>
                  <a:srgbClr val="CCFFCC"/>
                </a:solidFill>
                <a:cs typeface="Calibri" panose="020F0502020204030204" pitchFamily="34" charset="0"/>
              </a:rPr>
              <a:t>If no God, so what?</a:t>
            </a:r>
          </a:p>
          <a:p>
            <a:pPr marL="0" indent="0">
              <a:spcBef>
                <a:spcPts val="600"/>
              </a:spcBef>
              <a:spcAft>
                <a:spcPts val="0"/>
              </a:spcAft>
              <a:buNone/>
            </a:pPr>
            <a:r>
              <a:rPr lang="en-US" altLang="en-US" sz="2400" dirty="0">
                <a:solidFill>
                  <a:srgbClr val="FFFFCC"/>
                </a:solidFill>
                <a:cs typeface="Calibri" panose="020F0502020204030204" pitchFamily="34" charset="0"/>
              </a:rPr>
              <a:t>2. </a:t>
            </a:r>
            <a:r>
              <a:rPr lang="en-US" altLang="en-US" sz="3000" dirty="0">
                <a:solidFill>
                  <a:srgbClr val="CCFFCC"/>
                </a:solidFill>
                <a:cs typeface="Calibri" panose="020F0502020204030204" pitchFamily="34" charset="0"/>
              </a:rPr>
              <a:t>What standard condemns these things?</a:t>
            </a:r>
          </a:p>
          <a:p>
            <a:pPr marL="0" indent="0">
              <a:spcBef>
                <a:spcPts val="600"/>
              </a:spcBef>
              <a:spcAft>
                <a:spcPts val="0"/>
              </a:spcAft>
              <a:buNone/>
            </a:pPr>
            <a:r>
              <a:rPr lang="en-US" altLang="en-US" sz="2400" dirty="0">
                <a:solidFill>
                  <a:srgbClr val="FFFFCC"/>
                </a:solidFill>
                <a:cs typeface="Calibri" panose="020F0502020204030204" pitchFamily="34" charset="0"/>
              </a:rPr>
              <a:t>3. </a:t>
            </a:r>
            <a:r>
              <a:rPr lang="en-US" altLang="en-US" sz="3000" dirty="0">
                <a:solidFill>
                  <a:srgbClr val="CCFFCC"/>
                </a:solidFill>
                <a:cs typeface="Calibri" panose="020F0502020204030204" pitchFamily="34" charset="0"/>
              </a:rPr>
              <a:t>Often autobiographical</a:t>
            </a:r>
          </a:p>
        </p:txBody>
      </p:sp>
    </p:spTree>
    <p:extLst>
      <p:ext uri="{BB962C8B-B14F-4D97-AF65-F5344CB8AC3E}">
        <p14:creationId xmlns:p14="http://schemas.microsoft.com/office/powerpoint/2010/main" val="51083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chemeClr val="bg1"/>
                </a:solidFill>
              </a:rPr>
              <a:t>What some think of God!</a:t>
            </a:r>
          </a:p>
        </p:txBody>
      </p:sp>
      <p:sp>
        <p:nvSpPr>
          <p:cNvPr id="3075" name="Rectangle 3"/>
          <p:cNvSpPr>
            <a:spLocks noGrp="1" noChangeArrowheads="1"/>
          </p:cNvSpPr>
          <p:nvPr>
            <p:ph type="body" idx="1"/>
          </p:nvPr>
        </p:nvSpPr>
        <p:spPr>
          <a:xfrm>
            <a:off x="457200" y="914400"/>
            <a:ext cx="8229600" cy="5715000"/>
          </a:xfrm>
        </p:spPr>
        <p:txBody>
          <a:bodyPr/>
          <a:lstStyle/>
          <a:p>
            <a:pPr marL="0" indent="0">
              <a:spcBef>
                <a:spcPts val="600"/>
              </a:spcBef>
              <a:spcAft>
                <a:spcPts val="0"/>
              </a:spcAft>
              <a:buNone/>
            </a:pPr>
            <a:r>
              <a:rPr lang="en-US" altLang="en-US" sz="3100" dirty="0">
                <a:solidFill>
                  <a:srgbClr val="CCFFFF"/>
                </a:solidFill>
                <a:cs typeface="Calibri" panose="020F0502020204030204" pitchFamily="34" charset="0"/>
              </a:rPr>
              <a:t>13: </a:t>
            </a:r>
            <a:r>
              <a:rPr lang="en-US" altLang="en-US" sz="3100" dirty="0">
                <a:solidFill>
                  <a:srgbClr val="FFFFCC"/>
                </a:solidFill>
                <a:cs typeface="Calibri" panose="020F0502020204030204" pitchFamily="34" charset="0"/>
              </a:rPr>
              <a:t>fear, serve, oaths…:  total commitment</a:t>
            </a:r>
          </a:p>
          <a:p>
            <a:pPr marL="682625" lvl="2" indent="-282575">
              <a:spcBef>
                <a:spcPts val="600"/>
              </a:spcBef>
              <a:spcAft>
                <a:spcPts val="600"/>
              </a:spcAft>
              <a:buFont typeface="Wingdings" panose="05000000000000000000" pitchFamily="2" charset="2"/>
              <a:buChar char="§"/>
            </a:pPr>
            <a:r>
              <a:rPr lang="en-US" altLang="en-US" sz="3100" dirty="0">
                <a:solidFill>
                  <a:schemeClr val="bg1"/>
                </a:solidFill>
                <a:cs typeface="Calibri" panose="020F0502020204030204" pitchFamily="34" charset="0"/>
              </a:rPr>
              <a:t>NOT because </a:t>
            </a:r>
            <a:r>
              <a:rPr lang="en-US" altLang="en-US" sz="3100" u="sng" dirty="0">
                <a:solidFill>
                  <a:schemeClr val="bg1"/>
                </a:solidFill>
                <a:cs typeface="Calibri" panose="020F0502020204030204" pitchFamily="34" charset="0"/>
              </a:rPr>
              <a:t>He</a:t>
            </a:r>
            <a:r>
              <a:rPr lang="en-US" altLang="en-US" sz="3100" dirty="0">
                <a:solidFill>
                  <a:schemeClr val="bg1"/>
                </a:solidFill>
                <a:cs typeface="Calibri" panose="020F0502020204030204" pitchFamily="34" charset="0"/>
              </a:rPr>
              <a:t> needs it.   RYR</a:t>
            </a:r>
          </a:p>
          <a:p>
            <a:pPr marL="0" indent="0">
              <a:spcBef>
                <a:spcPts val="600"/>
              </a:spcBef>
              <a:spcAft>
                <a:spcPts val="0"/>
              </a:spcAft>
              <a:buNone/>
            </a:pPr>
            <a:r>
              <a:rPr lang="en-US" altLang="en-US" sz="3100" dirty="0">
                <a:solidFill>
                  <a:srgbClr val="CCFFFF"/>
                </a:solidFill>
                <a:cs typeface="Calibri" panose="020F0502020204030204" pitchFamily="34" charset="0"/>
              </a:rPr>
              <a:t>14:</a:t>
            </a:r>
            <a:r>
              <a:rPr lang="en-US" altLang="en-US" sz="3100" dirty="0">
                <a:solidFill>
                  <a:schemeClr val="bg1"/>
                </a:solidFill>
                <a:cs typeface="Calibri" panose="020F0502020204030204" pitchFamily="34" charset="0"/>
              </a:rPr>
              <a:t> </a:t>
            </a:r>
            <a:r>
              <a:rPr lang="en-US" altLang="en-US" sz="3100" dirty="0">
                <a:solidFill>
                  <a:srgbClr val="FFFFCC"/>
                </a:solidFill>
                <a:cs typeface="Calibri" panose="020F0502020204030204" pitchFamily="34" charset="0"/>
              </a:rPr>
              <a:t>idolatry is spiritual adultery</a:t>
            </a:r>
          </a:p>
          <a:p>
            <a:pPr marL="682625" lvl="2" indent="-282575">
              <a:spcBef>
                <a:spcPts val="600"/>
              </a:spcBef>
              <a:spcAft>
                <a:spcPts val="600"/>
              </a:spcAft>
              <a:buFont typeface="Wingdings" panose="05000000000000000000" pitchFamily="2" charset="2"/>
              <a:buChar char="§"/>
            </a:pPr>
            <a:r>
              <a:rPr lang="en-US" altLang="en-US" sz="3100" dirty="0">
                <a:solidFill>
                  <a:schemeClr val="bg1"/>
                </a:solidFill>
                <a:cs typeface="Calibri" panose="020F0502020204030204" pitchFamily="34" charset="0"/>
              </a:rPr>
              <a:t>Canaan’s gods gave ‘fertility’; Israel would honor their claims, forgetting God’s salvation from Egypt / victory in Canaan</a:t>
            </a:r>
          </a:p>
        </p:txBody>
      </p:sp>
    </p:spTree>
    <p:extLst>
      <p:ext uri="{BB962C8B-B14F-4D97-AF65-F5344CB8AC3E}">
        <p14:creationId xmlns:p14="http://schemas.microsoft.com/office/powerpoint/2010/main" val="372351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685800"/>
          </a:xfrm>
        </p:spPr>
        <p:txBody>
          <a:bodyPr/>
          <a:lstStyle/>
          <a:p>
            <a:r>
              <a:rPr lang="en-US" altLang="en-US" sz="3400" dirty="0">
                <a:solidFill>
                  <a:schemeClr val="bg1"/>
                </a:solidFill>
              </a:rPr>
              <a:t>What some think of God!</a:t>
            </a:r>
          </a:p>
        </p:txBody>
      </p:sp>
      <p:sp>
        <p:nvSpPr>
          <p:cNvPr id="3075" name="Rectangle 3"/>
          <p:cNvSpPr>
            <a:spLocks noGrp="1" noChangeArrowheads="1"/>
          </p:cNvSpPr>
          <p:nvPr>
            <p:ph type="body" idx="1"/>
          </p:nvPr>
        </p:nvSpPr>
        <p:spPr>
          <a:xfrm>
            <a:off x="457200" y="685800"/>
            <a:ext cx="8229600" cy="5867400"/>
          </a:xfrm>
        </p:spPr>
        <p:txBody>
          <a:bodyPr/>
          <a:lstStyle/>
          <a:p>
            <a:pPr marL="0" indent="0">
              <a:spcBef>
                <a:spcPts val="600"/>
              </a:spcBef>
              <a:spcAft>
                <a:spcPts val="0"/>
              </a:spcAft>
              <a:buNone/>
            </a:pPr>
            <a:r>
              <a:rPr lang="en-US" altLang="en-US" sz="2700" dirty="0">
                <a:solidFill>
                  <a:schemeClr val="bg1"/>
                </a:solidFill>
                <a:cs typeface="Calibri" panose="020F0502020204030204" pitchFamily="34" charset="0"/>
              </a:rPr>
              <a:t>13: fear, serve, swear:  total commitment</a:t>
            </a:r>
          </a:p>
          <a:p>
            <a:pPr marL="0" indent="0">
              <a:spcBef>
                <a:spcPts val="600"/>
              </a:spcBef>
              <a:spcAft>
                <a:spcPts val="0"/>
              </a:spcAft>
              <a:buNone/>
            </a:pPr>
            <a:r>
              <a:rPr lang="en-US" altLang="en-US" sz="2700" dirty="0">
                <a:solidFill>
                  <a:schemeClr val="bg1"/>
                </a:solidFill>
                <a:cs typeface="Calibri" panose="020F0502020204030204" pitchFamily="34" charset="0"/>
              </a:rPr>
              <a:t>14: idolatry is spiritual adultery</a:t>
            </a:r>
          </a:p>
          <a:p>
            <a:pPr marL="0" indent="0">
              <a:spcBef>
                <a:spcPts val="600"/>
              </a:spcBef>
              <a:spcAft>
                <a:spcPts val="0"/>
              </a:spcAft>
              <a:buNone/>
            </a:pPr>
            <a:r>
              <a:rPr lang="en-US" altLang="en-US" sz="3100" dirty="0">
                <a:solidFill>
                  <a:srgbClr val="CCFFFF"/>
                </a:solidFill>
                <a:cs typeface="Calibri" panose="020F0502020204030204" pitchFamily="34" charset="0"/>
              </a:rPr>
              <a:t>15:</a:t>
            </a:r>
            <a:r>
              <a:rPr lang="en-US" altLang="en-US" sz="3100" dirty="0">
                <a:solidFill>
                  <a:schemeClr val="bg1"/>
                </a:solidFill>
                <a:cs typeface="Calibri" panose="020F0502020204030204" pitchFamily="34" charset="0"/>
              </a:rPr>
              <a:t> </a:t>
            </a:r>
            <a:r>
              <a:rPr lang="en-US" altLang="en-US" sz="3100" dirty="0">
                <a:solidFill>
                  <a:srgbClr val="FFFFCC"/>
                </a:solidFill>
                <a:cs typeface="Calibri" panose="020F0502020204030204" pitchFamily="34" charset="0"/>
              </a:rPr>
              <a:t>jealous (it arouses His anger)</a:t>
            </a:r>
          </a:p>
          <a:p>
            <a:pPr lvl="1">
              <a:spcBef>
                <a:spcPts val="600"/>
              </a:spcBef>
              <a:spcAft>
                <a:spcPts val="0"/>
              </a:spcAft>
              <a:buFont typeface="Wingdings" panose="05000000000000000000" pitchFamily="2" charset="2"/>
              <a:buChar char="§"/>
            </a:pPr>
            <a:r>
              <a:rPr lang="en-US" altLang="en-US" sz="3100" dirty="0">
                <a:solidFill>
                  <a:srgbClr val="FFFF00"/>
                </a:solidFill>
                <a:cs typeface="Calibri" panose="020F0502020204030204" pitchFamily="34" charset="0"/>
              </a:rPr>
              <a:t>Two kinds of jealousy – </a:t>
            </a:r>
          </a:p>
          <a:p>
            <a:pPr marL="914400" lvl="2" indent="-169863">
              <a:spcBef>
                <a:spcPts val="600"/>
              </a:spcBef>
              <a:spcAft>
                <a:spcPts val="600"/>
              </a:spcAft>
              <a:buNone/>
            </a:pPr>
            <a:r>
              <a:rPr lang="en-US" altLang="en-US" dirty="0">
                <a:solidFill>
                  <a:srgbClr val="FFC000"/>
                </a:solidFill>
                <a:cs typeface="Calibri" panose="020F0502020204030204" pitchFamily="34" charset="0"/>
              </a:rPr>
              <a:t>1. </a:t>
            </a:r>
            <a:r>
              <a:rPr lang="en-US" altLang="en-US" sz="3100" u="sng" dirty="0">
                <a:solidFill>
                  <a:srgbClr val="CCFFCC"/>
                </a:solidFill>
                <a:cs typeface="Calibri" panose="020F0502020204030204" pitchFamily="34" charset="0"/>
              </a:rPr>
              <a:t>Improper</a:t>
            </a:r>
            <a:r>
              <a:rPr lang="en-US" altLang="en-US" sz="3100" dirty="0">
                <a:solidFill>
                  <a:srgbClr val="CCFFCC"/>
                </a:solidFill>
                <a:cs typeface="Calibri" panose="020F0502020204030204" pitchFamily="34" charset="0"/>
              </a:rPr>
              <a:t>: </a:t>
            </a:r>
            <a:r>
              <a:rPr lang="en-US" altLang="en-US" sz="3100" dirty="0">
                <a:solidFill>
                  <a:schemeClr val="bg1"/>
                </a:solidFill>
                <a:cs typeface="Calibri" panose="020F0502020204030204" pitchFamily="34" charset="0"/>
              </a:rPr>
              <a:t>selfish feeling over another… 1 Sm.18;  Lk.15</a:t>
            </a:r>
          </a:p>
          <a:p>
            <a:pPr marL="914400" lvl="2" indent="-169863">
              <a:spcBef>
                <a:spcPts val="600"/>
              </a:spcBef>
              <a:spcAft>
                <a:spcPts val="900"/>
              </a:spcAft>
              <a:buNone/>
            </a:pPr>
            <a:r>
              <a:rPr lang="en-US" altLang="en-US" dirty="0">
                <a:solidFill>
                  <a:srgbClr val="FFC000"/>
                </a:solidFill>
                <a:cs typeface="Calibri" panose="020F0502020204030204" pitchFamily="34" charset="0"/>
              </a:rPr>
              <a:t>2. </a:t>
            </a:r>
            <a:r>
              <a:rPr lang="en-US" altLang="en-US" sz="3100" u="sng" dirty="0">
                <a:solidFill>
                  <a:srgbClr val="CCFFCC"/>
                </a:solidFill>
                <a:cs typeface="Calibri" panose="020F0502020204030204" pitchFamily="34" charset="0"/>
              </a:rPr>
              <a:t>Godly</a:t>
            </a:r>
            <a:r>
              <a:rPr lang="en-US" altLang="en-US" sz="3100" dirty="0">
                <a:solidFill>
                  <a:srgbClr val="CCFFCC"/>
                </a:solidFill>
                <a:cs typeface="Calibri" panose="020F0502020204030204" pitchFamily="34" charset="0"/>
              </a:rPr>
              <a:t>:</a:t>
            </a:r>
            <a:r>
              <a:rPr lang="en-US" altLang="en-US" sz="3100" dirty="0">
                <a:solidFill>
                  <a:schemeClr val="bg1"/>
                </a:solidFill>
                <a:cs typeface="Calibri" panose="020F0502020204030204" pitchFamily="34" charset="0"/>
              </a:rPr>
              <a:t> 2 Co.11</a:t>
            </a:r>
            <a:r>
              <a:rPr lang="en-US" altLang="en-US" sz="3100" baseline="30000" dirty="0">
                <a:solidFill>
                  <a:schemeClr val="bg1"/>
                </a:solidFill>
                <a:cs typeface="Calibri" panose="020F0502020204030204" pitchFamily="34" charset="0"/>
              </a:rPr>
              <a:t>2</a:t>
            </a:r>
            <a:r>
              <a:rPr lang="en-US" altLang="en-US" sz="3100" dirty="0">
                <a:solidFill>
                  <a:schemeClr val="bg1"/>
                </a:solidFill>
                <a:cs typeface="Calibri" panose="020F0502020204030204" pitchFamily="34" charset="0"/>
              </a:rPr>
              <a:t> </a:t>
            </a:r>
            <a:r>
              <a:rPr lang="en-US" sz="3000" dirty="0">
                <a:solidFill>
                  <a:schemeClr val="bg1"/>
                </a:solidFill>
              </a:rPr>
              <a:t>For I am jealous for you with </a:t>
            </a:r>
            <a:r>
              <a:rPr lang="en-US" sz="3000" u="sng" dirty="0">
                <a:solidFill>
                  <a:schemeClr val="bg1"/>
                </a:solidFill>
              </a:rPr>
              <a:t>godly jealousy</a:t>
            </a:r>
            <a:r>
              <a:rPr lang="en-US" sz="3000" dirty="0">
                <a:solidFill>
                  <a:schemeClr val="bg1"/>
                </a:solidFill>
              </a:rPr>
              <a:t>.  For I have betrothed you to one husband, that I may present you as a chaste virgin to Christ</a:t>
            </a:r>
            <a:r>
              <a:rPr lang="en-US" altLang="en-US" sz="3000" dirty="0">
                <a:solidFill>
                  <a:schemeClr val="bg1"/>
                </a:solidFill>
                <a:cs typeface="Calibri" panose="020F0502020204030204" pitchFamily="34" charset="0"/>
              </a:rPr>
              <a:t> </a:t>
            </a:r>
          </a:p>
          <a:p>
            <a:pPr lvl="3">
              <a:spcBef>
                <a:spcPts val="0"/>
              </a:spcBef>
              <a:spcAft>
                <a:spcPts val="0"/>
              </a:spcAft>
              <a:buFont typeface="Wingdings" panose="05000000000000000000" pitchFamily="2" charset="2"/>
              <a:buChar char="§"/>
            </a:pPr>
            <a:r>
              <a:rPr lang="en-US" altLang="en-US" sz="3100" dirty="0">
                <a:solidFill>
                  <a:srgbClr val="FFFFCC"/>
                </a:solidFill>
                <a:cs typeface="Calibri" panose="020F0502020204030204" pitchFamily="34" charset="0"/>
              </a:rPr>
              <a:t>Concern: God’s honor / man’s soul</a:t>
            </a:r>
          </a:p>
        </p:txBody>
      </p:sp>
    </p:spTree>
    <p:extLst>
      <p:ext uri="{BB962C8B-B14F-4D97-AF65-F5344CB8AC3E}">
        <p14:creationId xmlns:p14="http://schemas.microsoft.com/office/powerpoint/2010/main" val="189367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11477</TotalTime>
  <Words>1320</Words>
  <Application>Microsoft Office PowerPoint</Application>
  <PresentationFormat>On-screen Show (4:3)</PresentationFormat>
  <Paragraphs>129</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Wingdings</vt:lpstr>
      <vt:lpstr>Default Design</vt:lpstr>
      <vt:lpstr>PowerPoint Presentation</vt:lpstr>
      <vt:lpstr>Deuteronomy</vt:lpstr>
      <vt:lpstr>PowerPoint Presentation</vt:lpstr>
      <vt:lpstr>Beware prosperity (10-11)</vt:lpstr>
      <vt:lpstr>Warnings about riches – 1 Tim.6</vt:lpstr>
      <vt:lpstr>PowerPoint Presentation</vt:lpstr>
      <vt:lpstr>What some think of God</vt:lpstr>
      <vt:lpstr>What some think of God!</vt:lpstr>
      <vt:lpstr>What some think of God!</vt:lpstr>
      <vt:lpstr>Jealousy</vt:lpstr>
      <vt:lpstr>Jealousy</vt:lpstr>
      <vt:lpstr>Jealousy</vt:lpstr>
      <vt:lpstr>PowerPoint Presentation</vt:lpstr>
      <vt:lpstr>Ex.17:1-7</vt:lpstr>
      <vt:lpstr>Ps.78:40-41</vt:lpstr>
      <vt:lpstr>Mt.4:</vt:lpstr>
      <vt:lpstr>Hb.3</vt:lpstr>
      <vt:lpstr>PowerPoint Presentation</vt:lpstr>
      <vt:lpstr>Dt.6:24</vt:lpstr>
      <vt:lpstr>PowerPoint Presentation</vt:lpstr>
      <vt:lpstr>PowerPoint Presentation</vt:lpstr>
      <vt:lpstr>Desert and temptation met again…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1161</cp:revision>
  <dcterms:created xsi:type="dcterms:W3CDTF">2011-08-18T15:42:19Z</dcterms:created>
  <dcterms:modified xsi:type="dcterms:W3CDTF">2022-05-09T01:28:03Z</dcterms:modified>
</cp:coreProperties>
</file>