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18"/>
  </p:notesMasterIdLst>
  <p:sldIdLst>
    <p:sldId id="256" r:id="rId2"/>
    <p:sldId id="296" r:id="rId3"/>
    <p:sldId id="341" r:id="rId4"/>
    <p:sldId id="342" r:id="rId5"/>
    <p:sldId id="344" r:id="rId6"/>
    <p:sldId id="345" r:id="rId7"/>
    <p:sldId id="346" r:id="rId8"/>
    <p:sldId id="347" r:id="rId9"/>
    <p:sldId id="348" r:id="rId10"/>
    <p:sldId id="349" r:id="rId11"/>
    <p:sldId id="350" r:id="rId12"/>
    <p:sldId id="351" r:id="rId13"/>
    <p:sldId id="352" r:id="rId14"/>
    <p:sldId id="353" r:id="rId15"/>
    <p:sldId id="354" r:id="rId16"/>
    <p:sldId id="35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DE7FA-F86F-481A-846A-3C1BE644D9FB}" v="1278" dt="2022-05-08T17:48:37.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4" autoAdjust="0"/>
  </p:normalViewPr>
  <p:slideViewPr>
    <p:cSldViewPr snapToGrid="0">
      <p:cViewPr varScale="1">
        <p:scale>
          <a:sx n="82" d="100"/>
          <a:sy n="82" d="100"/>
        </p:scale>
        <p:origin x="1277"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5/8/2022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2</a:t>
            </a:fld>
            <a:endParaRPr lang="en-US"/>
          </a:p>
        </p:txBody>
      </p:sp>
    </p:spTree>
    <p:extLst>
      <p:ext uri="{BB962C8B-B14F-4D97-AF65-F5344CB8AC3E}">
        <p14:creationId xmlns:p14="http://schemas.microsoft.com/office/powerpoint/2010/main" val="4125613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7</a:t>
            </a:fld>
            <a:endParaRPr lang="en-US"/>
          </a:p>
        </p:txBody>
      </p:sp>
    </p:spTree>
    <p:extLst>
      <p:ext uri="{BB962C8B-B14F-4D97-AF65-F5344CB8AC3E}">
        <p14:creationId xmlns:p14="http://schemas.microsoft.com/office/powerpoint/2010/main" val="367468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8</a:t>
            </a:fld>
            <a:endParaRPr lang="en-US"/>
          </a:p>
        </p:txBody>
      </p:sp>
    </p:spTree>
    <p:extLst>
      <p:ext uri="{BB962C8B-B14F-4D97-AF65-F5344CB8AC3E}">
        <p14:creationId xmlns:p14="http://schemas.microsoft.com/office/powerpoint/2010/main" val="1063461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2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Preparation</a:t>
            </a:r>
            <a:br>
              <a:rPr lang="en-US" dirty="0">
                <a:solidFill>
                  <a:srgbClr val="B0DCFF"/>
                </a:solidFill>
              </a:rPr>
            </a:br>
            <a:r>
              <a:rPr lang="en-US" dirty="0">
                <a:solidFill>
                  <a:srgbClr val="B0DCFF"/>
                </a:solidFill>
              </a:rPr>
              <a:t>of the Sower</a:t>
            </a:r>
            <a:endParaRPr lang="en-US" dirty="0"/>
          </a:p>
        </p:txBody>
      </p:sp>
      <p:sp>
        <p:nvSpPr>
          <p:cNvPr id="3" name="Subtitle 2"/>
          <p:cNvSpPr>
            <a:spLocks noGrp="1"/>
          </p:cNvSpPr>
          <p:nvPr>
            <p:ph type="subTitle" idx="1"/>
          </p:nvPr>
        </p:nvSpPr>
        <p:spPr/>
        <p:txBody>
          <a:bodyPr vert="horz" lIns="68580" tIns="34290" rIns="68580" bIns="34290" rtlCol="0" anchor="t">
            <a:normAutofit/>
          </a:bodyPr>
          <a:lstStyle/>
          <a:p>
            <a:pPr marL="0" indent="0">
              <a:buNone/>
            </a:pPr>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06B700-2849-1FC1-29B4-67195616477B}"/>
              </a:ext>
            </a:extLst>
          </p:cNvPr>
          <p:cNvSpPr>
            <a:spLocks noGrp="1"/>
          </p:cNvSpPr>
          <p:nvPr>
            <p:ph idx="1"/>
          </p:nvPr>
        </p:nvSpPr>
        <p:spPr/>
        <p:txBody>
          <a:bodyPr/>
          <a:lstStyle/>
          <a:p>
            <a:r>
              <a:rPr lang="en-US" dirty="0"/>
              <a:t>Certain knowledge required for growing physical plants</a:t>
            </a:r>
          </a:p>
          <a:p>
            <a:pPr lvl="1"/>
            <a:r>
              <a:rPr lang="en-US" dirty="0"/>
              <a:t>Back of a seed packet: when to sow, depth, spacing, etc.</a:t>
            </a:r>
          </a:p>
          <a:p>
            <a:r>
              <a:rPr lang="en-US" dirty="0"/>
              <a:t>Knowledge required to be able to sow spiritually</a:t>
            </a:r>
          </a:p>
          <a:p>
            <a:r>
              <a:rPr lang="en-US" dirty="0"/>
              <a:t>Hebrews 5:12-14</a:t>
            </a:r>
          </a:p>
          <a:p>
            <a:pPr lvl="1"/>
            <a:r>
              <a:rPr lang="en-US" baseline="30000" dirty="0"/>
              <a:t>12</a:t>
            </a:r>
            <a:r>
              <a:rPr lang="en-US" dirty="0"/>
              <a:t> For though by this time you ought to be teachers, you need someone to teach you again the first principles of the oracles of God; and you have come to need milk and not solid food. </a:t>
            </a:r>
            <a:r>
              <a:rPr lang="en-US" baseline="30000" dirty="0"/>
              <a:t>13</a:t>
            </a:r>
            <a:r>
              <a:rPr lang="en-US" dirty="0"/>
              <a:t> For everyone who partakes only of milk is unskilled in the word of righteousness, for he is a babe. </a:t>
            </a:r>
            <a:r>
              <a:rPr lang="en-US" baseline="30000" dirty="0"/>
              <a:t>14</a:t>
            </a:r>
            <a:r>
              <a:rPr lang="en-US" dirty="0"/>
              <a:t> But solid food belongs to those who are of full age, that is, those who by reason of use have their senses exercised to discern both good and evil.</a:t>
            </a:r>
          </a:p>
          <a:p>
            <a:r>
              <a:rPr lang="en-US" dirty="0"/>
              <a:t>In order to </a:t>
            </a:r>
            <a:r>
              <a:rPr lang="en-US" i="1" dirty="0"/>
              <a:t>teach</a:t>
            </a:r>
            <a:r>
              <a:rPr lang="en-US" dirty="0"/>
              <a:t> the Word, one must </a:t>
            </a:r>
            <a:r>
              <a:rPr lang="en-US" i="1" dirty="0"/>
              <a:t>know</a:t>
            </a:r>
            <a:r>
              <a:rPr lang="en-US" dirty="0"/>
              <a:t> the Word!</a:t>
            </a:r>
          </a:p>
        </p:txBody>
      </p:sp>
      <p:sp>
        <p:nvSpPr>
          <p:cNvPr id="3" name="Title 2">
            <a:extLst>
              <a:ext uri="{FF2B5EF4-FFF2-40B4-BE49-F238E27FC236}">
                <a16:creationId xmlns:a16="http://schemas.microsoft.com/office/drawing/2014/main" id="{A0D99B50-E8C5-2609-4BB0-1CFA4368BD98}"/>
              </a:ext>
            </a:extLst>
          </p:cNvPr>
          <p:cNvSpPr>
            <a:spLocks noGrp="1"/>
          </p:cNvSpPr>
          <p:nvPr>
            <p:ph type="title"/>
          </p:nvPr>
        </p:nvSpPr>
        <p:spPr/>
        <p:txBody>
          <a:bodyPr/>
          <a:lstStyle/>
          <a:p>
            <a:r>
              <a:rPr lang="en-US" dirty="0"/>
              <a:t>II. Practicing our sowing</a:t>
            </a:r>
          </a:p>
        </p:txBody>
      </p:sp>
    </p:spTree>
    <p:extLst>
      <p:ext uri="{BB962C8B-B14F-4D97-AF65-F5344CB8AC3E}">
        <p14:creationId xmlns:p14="http://schemas.microsoft.com/office/powerpoint/2010/main" val="44937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06B700-2849-1FC1-29B4-67195616477B}"/>
              </a:ext>
            </a:extLst>
          </p:cNvPr>
          <p:cNvSpPr>
            <a:spLocks noGrp="1"/>
          </p:cNvSpPr>
          <p:nvPr>
            <p:ph idx="1"/>
          </p:nvPr>
        </p:nvSpPr>
        <p:spPr/>
        <p:txBody>
          <a:bodyPr>
            <a:noAutofit/>
          </a:bodyPr>
          <a:lstStyle/>
          <a:p>
            <a:r>
              <a:rPr lang="en-US" dirty="0"/>
              <a:t>Farmers don’t sow </a:t>
            </a:r>
            <a:r>
              <a:rPr lang="en-US" i="1" dirty="0"/>
              <a:t>occasionally</a:t>
            </a:r>
            <a:r>
              <a:rPr lang="en-US" dirty="0"/>
              <a:t>, they sow </a:t>
            </a:r>
            <a:r>
              <a:rPr lang="en-US" i="1" dirty="0"/>
              <a:t>every year</a:t>
            </a:r>
            <a:endParaRPr lang="en-US" dirty="0"/>
          </a:p>
          <a:p>
            <a:pPr lvl="1"/>
            <a:r>
              <a:rPr lang="en-US" dirty="0"/>
              <a:t>Continual, missing even one year can result in starvation</a:t>
            </a:r>
          </a:p>
          <a:p>
            <a:r>
              <a:rPr lang="en-US" dirty="0"/>
              <a:t>We need to be spiritually busy as well!</a:t>
            </a:r>
          </a:p>
          <a:p>
            <a:pPr lvl="1"/>
            <a:r>
              <a:rPr lang="en-US" dirty="0"/>
              <a:t>Shouldn’t want to miss even one opportunity</a:t>
            </a:r>
          </a:p>
          <a:p>
            <a:r>
              <a:rPr lang="en-US" dirty="0"/>
              <a:t>Luke 2:46-49</a:t>
            </a:r>
          </a:p>
          <a:p>
            <a:pPr lvl="1"/>
            <a:r>
              <a:rPr lang="en-US" baseline="30000" dirty="0"/>
              <a:t>46</a:t>
            </a:r>
            <a:r>
              <a:rPr lang="en-US" dirty="0"/>
              <a:t> Now so it was that after three days they found Him in the temple, sitting in the midst of the teachers, both listening to them and asking them questions. </a:t>
            </a:r>
            <a:r>
              <a:rPr lang="en-US" baseline="30000" dirty="0"/>
              <a:t>47</a:t>
            </a:r>
            <a:r>
              <a:rPr lang="en-US" dirty="0"/>
              <a:t> And all who heard Him were astonished at His understanding and answers. </a:t>
            </a:r>
            <a:r>
              <a:rPr lang="en-US" baseline="30000" dirty="0"/>
              <a:t>48</a:t>
            </a:r>
            <a:r>
              <a:rPr lang="en-US" dirty="0"/>
              <a:t> So when they saw Him, they were amazed; and His mother said to Him, “Son, why have You done this to us? Look, Your father and I have sought You anxiously.”  </a:t>
            </a:r>
            <a:r>
              <a:rPr lang="en-US" baseline="30000" dirty="0"/>
              <a:t>49</a:t>
            </a:r>
            <a:r>
              <a:rPr lang="en-US" dirty="0"/>
              <a:t> And He said to them, “Why did you seek Me? Did you not know that I must be about My Father’s business?”</a:t>
            </a:r>
          </a:p>
        </p:txBody>
      </p:sp>
      <p:sp>
        <p:nvSpPr>
          <p:cNvPr id="3" name="Title 2">
            <a:extLst>
              <a:ext uri="{FF2B5EF4-FFF2-40B4-BE49-F238E27FC236}">
                <a16:creationId xmlns:a16="http://schemas.microsoft.com/office/drawing/2014/main" id="{A0D99B50-E8C5-2609-4BB0-1CFA4368BD98}"/>
              </a:ext>
            </a:extLst>
          </p:cNvPr>
          <p:cNvSpPr>
            <a:spLocks noGrp="1"/>
          </p:cNvSpPr>
          <p:nvPr>
            <p:ph type="title"/>
          </p:nvPr>
        </p:nvSpPr>
        <p:spPr/>
        <p:txBody>
          <a:bodyPr/>
          <a:lstStyle/>
          <a:p>
            <a:r>
              <a:rPr lang="en-US" dirty="0"/>
              <a:t>II. Practicing our sowing</a:t>
            </a:r>
          </a:p>
        </p:txBody>
      </p:sp>
    </p:spTree>
    <p:extLst>
      <p:ext uri="{BB962C8B-B14F-4D97-AF65-F5344CB8AC3E}">
        <p14:creationId xmlns:p14="http://schemas.microsoft.com/office/powerpoint/2010/main" val="163714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06B700-2849-1FC1-29B4-67195616477B}"/>
              </a:ext>
            </a:extLst>
          </p:cNvPr>
          <p:cNvSpPr>
            <a:spLocks noGrp="1"/>
          </p:cNvSpPr>
          <p:nvPr>
            <p:ph idx="1"/>
          </p:nvPr>
        </p:nvSpPr>
        <p:spPr/>
        <p:txBody>
          <a:bodyPr>
            <a:noAutofit/>
          </a:bodyPr>
          <a:lstStyle/>
          <a:p>
            <a:r>
              <a:rPr lang="en-US" dirty="0"/>
              <a:t>Farmers don’t sow </a:t>
            </a:r>
            <a:r>
              <a:rPr lang="en-US" i="1" dirty="0"/>
              <a:t>occasionally</a:t>
            </a:r>
            <a:r>
              <a:rPr lang="en-US" dirty="0"/>
              <a:t>, they sow </a:t>
            </a:r>
            <a:r>
              <a:rPr lang="en-US" i="1" dirty="0"/>
              <a:t>every year</a:t>
            </a:r>
            <a:endParaRPr lang="en-US" dirty="0"/>
          </a:p>
          <a:p>
            <a:pPr lvl="1"/>
            <a:r>
              <a:rPr lang="en-US" dirty="0"/>
              <a:t>Continual, missing even one year can result in starvation</a:t>
            </a:r>
          </a:p>
          <a:p>
            <a:r>
              <a:rPr lang="en-US" dirty="0"/>
              <a:t>We need to be spiritually busy as well!</a:t>
            </a:r>
          </a:p>
          <a:p>
            <a:pPr lvl="1"/>
            <a:r>
              <a:rPr lang="en-US" dirty="0"/>
              <a:t>Shouldn’t want to miss even one opportunity</a:t>
            </a:r>
          </a:p>
          <a:p>
            <a:r>
              <a:rPr lang="en-US" dirty="0"/>
              <a:t>Luke 2:46-49</a:t>
            </a:r>
          </a:p>
          <a:p>
            <a:r>
              <a:rPr lang="en-US" dirty="0"/>
              <a:t>1 Peter 3:15</a:t>
            </a:r>
          </a:p>
          <a:p>
            <a:pPr lvl="1"/>
            <a:r>
              <a:rPr lang="en-US" dirty="0"/>
              <a:t>But sanctify the Lord God in your hearts, and always be ready to give a defense to everyone who asks you a reason for the hope that is in you, with meekness and fear</a:t>
            </a:r>
          </a:p>
        </p:txBody>
      </p:sp>
      <p:sp>
        <p:nvSpPr>
          <p:cNvPr id="3" name="Title 2">
            <a:extLst>
              <a:ext uri="{FF2B5EF4-FFF2-40B4-BE49-F238E27FC236}">
                <a16:creationId xmlns:a16="http://schemas.microsoft.com/office/drawing/2014/main" id="{A0D99B50-E8C5-2609-4BB0-1CFA4368BD98}"/>
              </a:ext>
            </a:extLst>
          </p:cNvPr>
          <p:cNvSpPr>
            <a:spLocks noGrp="1"/>
          </p:cNvSpPr>
          <p:nvPr>
            <p:ph type="title"/>
          </p:nvPr>
        </p:nvSpPr>
        <p:spPr/>
        <p:txBody>
          <a:bodyPr/>
          <a:lstStyle/>
          <a:p>
            <a:r>
              <a:rPr lang="en-US" dirty="0"/>
              <a:t>II. Practicing our sowing</a:t>
            </a:r>
          </a:p>
        </p:txBody>
      </p:sp>
    </p:spTree>
    <p:extLst>
      <p:ext uri="{BB962C8B-B14F-4D97-AF65-F5344CB8AC3E}">
        <p14:creationId xmlns:p14="http://schemas.microsoft.com/office/powerpoint/2010/main" val="4057531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0111-2A7D-765C-D454-99FF52B456AF}"/>
              </a:ext>
            </a:extLst>
          </p:cNvPr>
          <p:cNvSpPr>
            <a:spLocks noGrp="1"/>
          </p:cNvSpPr>
          <p:nvPr>
            <p:ph type="title"/>
          </p:nvPr>
        </p:nvSpPr>
        <p:spPr/>
        <p:txBody>
          <a:bodyPr/>
          <a:lstStyle/>
          <a:p>
            <a:r>
              <a:rPr lang="en-US" dirty="0"/>
              <a:t>Preparation of the Sower</a:t>
            </a:r>
          </a:p>
        </p:txBody>
      </p:sp>
      <p:sp>
        <p:nvSpPr>
          <p:cNvPr id="3" name="Content Placeholder 2">
            <a:extLst>
              <a:ext uri="{FF2B5EF4-FFF2-40B4-BE49-F238E27FC236}">
                <a16:creationId xmlns:a16="http://schemas.microsoft.com/office/drawing/2014/main" id="{8221DE9E-8345-D4F1-0FA1-010C576311FA}"/>
              </a:ext>
            </a:extLst>
          </p:cNvPr>
          <p:cNvSpPr>
            <a:spLocks noGrp="1"/>
          </p:cNvSpPr>
          <p:nvPr>
            <p:ph sz="quarter" idx="13"/>
          </p:nvPr>
        </p:nvSpPr>
        <p:spPr/>
        <p:txBody>
          <a:bodyPr/>
          <a:lstStyle/>
          <a:p>
            <a:r>
              <a:rPr lang="en-US" b="0" dirty="0">
                <a:solidFill>
                  <a:srgbClr val="999999"/>
                </a:solidFill>
              </a:rPr>
              <a:t>Procuring our seeds</a:t>
            </a:r>
          </a:p>
          <a:p>
            <a:r>
              <a:rPr lang="en-US" b="0" dirty="0">
                <a:solidFill>
                  <a:srgbClr val="999999"/>
                </a:solidFill>
              </a:rPr>
              <a:t>Practicing our sowing</a:t>
            </a:r>
          </a:p>
          <a:p>
            <a:r>
              <a:rPr lang="en-US" dirty="0"/>
              <a:t>Picking our site</a:t>
            </a:r>
          </a:p>
        </p:txBody>
      </p:sp>
    </p:spTree>
    <p:extLst>
      <p:ext uri="{BB962C8B-B14F-4D97-AF65-F5344CB8AC3E}">
        <p14:creationId xmlns:p14="http://schemas.microsoft.com/office/powerpoint/2010/main" val="339643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B4EA16-8376-B986-CD6F-4BE2619DF831}"/>
              </a:ext>
            </a:extLst>
          </p:cNvPr>
          <p:cNvSpPr>
            <a:spLocks noGrp="1"/>
          </p:cNvSpPr>
          <p:nvPr>
            <p:ph idx="1"/>
          </p:nvPr>
        </p:nvSpPr>
        <p:spPr/>
        <p:txBody>
          <a:bodyPr>
            <a:noAutofit/>
          </a:bodyPr>
          <a:lstStyle/>
          <a:p>
            <a:r>
              <a:rPr lang="en-US" dirty="0"/>
              <a:t>Farmers sow on a farm, not in a parking lot</a:t>
            </a:r>
          </a:p>
          <a:p>
            <a:pPr lvl="1"/>
            <a:r>
              <a:rPr lang="en-US" dirty="0"/>
              <a:t>Farmers seek out good soil as a priority, avoid soil that becomes unfruitful</a:t>
            </a:r>
          </a:p>
          <a:p>
            <a:r>
              <a:rPr lang="en-US" dirty="0"/>
              <a:t>We, too, must be wise in our spiritual sowing!</a:t>
            </a:r>
          </a:p>
          <a:p>
            <a:r>
              <a:rPr lang="en-US" dirty="0"/>
              <a:t>Matthew 7:6</a:t>
            </a:r>
          </a:p>
          <a:p>
            <a:pPr lvl="1"/>
            <a:r>
              <a:rPr lang="en-US" dirty="0"/>
              <a:t>“Do not give what is holy to the dogs; nor cast your pearls before swine, lest they trample them under their feet, and turn and tear you in pieces.”</a:t>
            </a:r>
          </a:p>
          <a:p>
            <a:r>
              <a:rPr lang="en-US" dirty="0"/>
              <a:t>Inherent danger in spreading the Gospel</a:t>
            </a:r>
          </a:p>
          <a:p>
            <a:pPr lvl="1"/>
            <a:r>
              <a:rPr lang="en-US" dirty="0"/>
              <a:t>Not all places will be hospitable to the Word</a:t>
            </a:r>
          </a:p>
          <a:p>
            <a:pPr lvl="1"/>
            <a:r>
              <a:rPr lang="en-US" dirty="0"/>
              <a:t>Must be careful when and where we choose to sow</a:t>
            </a:r>
          </a:p>
        </p:txBody>
      </p:sp>
      <p:sp>
        <p:nvSpPr>
          <p:cNvPr id="3" name="Title 2">
            <a:extLst>
              <a:ext uri="{FF2B5EF4-FFF2-40B4-BE49-F238E27FC236}">
                <a16:creationId xmlns:a16="http://schemas.microsoft.com/office/drawing/2014/main" id="{D79635A9-C838-FBE6-4B59-DF8FCF44FAEE}"/>
              </a:ext>
            </a:extLst>
          </p:cNvPr>
          <p:cNvSpPr>
            <a:spLocks noGrp="1"/>
          </p:cNvSpPr>
          <p:nvPr>
            <p:ph type="title"/>
          </p:nvPr>
        </p:nvSpPr>
        <p:spPr/>
        <p:txBody>
          <a:bodyPr/>
          <a:lstStyle/>
          <a:p>
            <a:r>
              <a:rPr lang="en-US" dirty="0"/>
              <a:t>III. Picking our site</a:t>
            </a:r>
          </a:p>
        </p:txBody>
      </p:sp>
    </p:spTree>
    <p:extLst>
      <p:ext uri="{BB962C8B-B14F-4D97-AF65-F5344CB8AC3E}">
        <p14:creationId xmlns:p14="http://schemas.microsoft.com/office/powerpoint/2010/main" val="408166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B4EA16-8376-B986-CD6F-4BE2619DF831}"/>
              </a:ext>
            </a:extLst>
          </p:cNvPr>
          <p:cNvSpPr>
            <a:spLocks noGrp="1"/>
          </p:cNvSpPr>
          <p:nvPr>
            <p:ph idx="1"/>
          </p:nvPr>
        </p:nvSpPr>
        <p:spPr/>
        <p:txBody>
          <a:bodyPr>
            <a:noAutofit/>
          </a:bodyPr>
          <a:lstStyle/>
          <a:p>
            <a:r>
              <a:rPr lang="en-US" dirty="0"/>
              <a:t>Matthew 10:11-18</a:t>
            </a:r>
          </a:p>
          <a:p>
            <a:pPr lvl="1"/>
            <a:r>
              <a:rPr lang="en-US" baseline="30000" dirty="0"/>
              <a:t>11</a:t>
            </a:r>
            <a:r>
              <a:rPr lang="en-US" dirty="0"/>
              <a:t> “Now whatever city or town you enter, inquire who in it is worthy, and stay there till you go out. </a:t>
            </a:r>
            <a:r>
              <a:rPr lang="en-US" baseline="30000" dirty="0"/>
              <a:t>12</a:t>
            </a:r>
            <a:r>
              <a:rPr lang="en-US" dirty="0"/>
              <a:t> And when you go into a household, greet it. </a:t>
            </a:r>
            <a:r>
              <a:rPr lang="en-US" baseline="30000" dirty="0"/>
              <a:t>13</a:t>
            </a:r>
            <a:r>
              <a:rPr lang="en-US" dirty="0"/>
              <a:t> If the household is worthy, let your peace come upon it. But if it is not worthy, let your peace return to you. </a:t>
            </a:r>
            <a:r>
              <a:rPr lang="en-US" baseline="30000" dirty="0"/>
              <a:t>14</a:t>
            </a:r>
            <a:r>
              <a:rPr lang="en-US" dirty="0"/>
              <a:t> And whoever will not receive you nor hear your words, when you depart from that house or city, shake off the dust from your feet. </a:t>
            </a:r>
            <a:r>
              <a:rPr lang="en-US" baseline="30000" dirty="0"/>
              <a:t>15</a:t>
            </a:r>
            <a:r>
              <a:rPr lang="en-US" dirty="0"/>
              <a:t> Assuredly, I say to you, it will be more tolerable for the land of Sodom and Gomorrah in the day of judgment than for that city!</a:t>
            </a:r>
          </a:p>
          <a:p>
            <a:pPr lvl="1"/>
            <a:r>
              <a:rPr lang="en-US" baseline="30000" dirty="0"/>
              <a:t>16</a:t>
            </a:r>
            <a:r>
              <a:rPr lang="en-US" dirty="0"/>
              <a:t> “Behold, I send you out as sheep in the midst of wolves. Therefore be wise as serpents and harmless as doves. </a:t>
            </a:r>
            <a:r>
              <a:rPr lang="en-US" baseline="30000" dirty="0"/>
              <a:t>17</a:t>
            </a:r>
            <a:r>
              <a:rPr lang="en-US" dirty="0"/>
              <a:t> But beware of men, for they will deliver you up to councils and scourge you in their synagogues. </a:t>
            </a:r>
            <a:r>
              <a:rPr lang="en-US" baseline="30000" dirty="0"/>
              <a:t>18</a:t>
            </a:r>
            <a:r>
              <a:rPr lang="en-US" dirty="0"/>
              <a:t> You will be brought before governors and kings for My sake, as a testimony to them and to the Gentiles.”</a:t>
            </a:r>
          </a:p>
        </p:txBody>
      </p:sp>
      <p:sp>
        <p:nvSpPr>
          <p:cNvPr id="3" name="Title 2">
            <a:extLst>
              <a:ext uri="{FF2B5EF4-FFF2-40B4-BE49-F238E27FC236}">
                <a16:creationId xmlns:a16="http://schemas.microsoft.com/office/drawing/2014/main" id="{D79635A9-C838-FBE6-4B59-DF8FCF44FAEE}"/>
              </a:ext>
            </a:extLst>
          </p:cNvPr>
          <p:cNvSpPr>
            <a:spLocks noGrp="1"/>
          </p:cNvSpPr>
          <p:nvPr>
            <p:ph type="title"/>
          </p:nvPr>
        </p:nvSpPr>
        <p:spPr/>
        <p:txBody>
          <a:bodyPr/>
          <a:lstStyle/>
          <a:p>
            <a:r>
              <a:rPr lang="en-US" dirty="0"/>
              <a:t>III. Picking our site</a:t>
            </a:r>
          </a:p>
        </p:txBody>
      </p:sp>
    </p:spTree>
    <p:extLst>
      <p:ext uri="{BB962C8B-B14F-4D97-AF65-F5344CB8AC3E}">
        <p14:creationId xmlns:p14="http://schemas.microsoft.com/office/powerpoint/2010/main" val="1105261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3BEAE7-6A7F-E998-0E80-F0B96A9BEA65}"/>
              </a:ext>
            </a:extLst>
          </p:cNvPr>
          <p:cNvSpPr>
            <a:spLocks noGrp="1"/>
          </p:cNvSpPr>
          <p:nvPr>
            <p:ph idx="1"/>
          </p:nvPr>
        </p:nvSpPr>
        <p:spPr/>
        <p:txBody>
          <a:bodyPr>
            <a:noAutofit/>
          </a:bodyPr>
          <a:lstStyle/>
          <a:p>
            <a:r>
              <a:rPr lang="en-US" dirty="0"/>
              <a:t>The </a:t>
            </a:r>
            <a:r>
              <a:rPr lang="en-US" dirty="0" err="1"/>
              <a:t>sower</a:t>
            </a:r>
            <a:r>
              <a:rPr lang="en-US" dirty="0"/>
              <a:t> in the parable is throwing seed </a:t>
            </a:r>
            <a:r>
              <a:rPr lang="en-US" i="1" dirty="0"/>
              <a:t>everywhere</a:t>
            </a:r>
            <a:endParaRPr lang="en-US" dirty="0"/>
          </a:p>
          <a:p>
            <a:pPr lvl="1"/>
            <a:r>
              <a:rPr lang="en-US" dirty="0"/>
              <a:t>Intention is to sow in the good soil</a:t>
            </a:r>
          </a:p>
          <a:p>
            <a:pPr lvl="1"/>
            <a:r>
              <a:rPr lang="en-US" dirty="0"/>
              <a:t>Tossing seed far enough to land on the wayside and in thorns</a:t>
            </a:r>
          </a:p>
          <a:p>
            <a:r>
              <a:rPr lang="en-US" dirty="0"/>
              <a:t>Mark 4:26-29</a:t>
            </a:r>
          </a:p>
          <a:p>
            <a:pPr lvl="1"/>
            <a:r>
              <a:rPr lang="en-US" baseline="30000" dirty="0"/>
              <a:t>26</a:t>
            </a:r>
            <a:r>
              <a:rPr lang="en-US" dirty="0"/>
              <a:t> And He said, “The kingdom of God is as if a man should scatter seed on the ground, </a:t>
            </a:r>
            <a:r>
              <a:rPr lang="en-US" baseline="30000" dirty="0"/>
              <a:t>27</a:t>
            </a:r>
            <a:r>
              <a:rPr lang="en-US" dirty="0"/>
              <a:t> and should sleep by night and rise by day, and the seed should sprout and grow, he himself does not know how. </a:t>
            </a:r>
            <a:r>
              <a:rPr lang="en-US" baseline="30000" dirty="0"/>
              <a:t>28</a:t>
            </a:r>
            <a:r>
              <a:rPr lang="en-US" dirty="0"/>
              <a:t> For the earth yields crops by itself: first the blade, then the head, after that the full grain in the head. </a:t>
            </a:r>
            <a:r>
              <a:rPr lang="en-US" baseline="30000" dirty="0"/>
              <a:t>29</a:t>
            </a:r>
            <a:r>
              <a:rPr lang="en-US" dirty="0"/>
              <a:t> But when the grain ripens, immediately he puts in the sickle, because the harvest has come.”</a:t>
            </a:r>
          </a:p>
          <a:p>
            <a:r>
              <a:rPr lang="en-US" dirty="0"/>
              <a:t>1 Corinthians 3:6-7</a:t>
            </a:r>
          </a:p>
          <a:p>
            <a:pPr lvl="1"/>
            <a:r>
              <a:rPr lang="en-US" baseline="30000" dirty="0"/>
              <a:t>6</a:t>
            </a:r>
            <a:r>
              <a:rPr lang="en-US" dirty="0"/>
              <a:t> I planted, Apollos watered, but God gave the increase. </a:t>
            </a:r>
            <a:r>
              <a:rPr lang="en-US" baseline="30000" dirty="0"/>
              <a:t>7</a:t>
            </a:r>
            <a:r>
              <a:rPr lang="en-US" dirty="0"/>
              <a:t> So then neither he who plants is anything, nor he who waters, but God who gives the increase.</a:t>
            </a:r>
          </a:p>
        </p:txBody>
      </p:sp>
      <p:sp>
        <p:nvSpPr>
          <p:cNvPr id="3" name="Title 2">
            <a:extLst>
              <a:ext uri="{FF2B5EF4-FFF2-40B4-BE49-F238E27FC236}">
                <a16:creationId xmlns:a16="http://schemas.microsoft.com/office/drawing/2014/main" id="{FD23B6E5-D34A-61CA-D5EF-6D7F0BE4217F}"/>
              </a:ext>
            </a:extLst>
          </p:cNvPr>
          <p:cNvSpPr>
            <a:spLocks noGrp="1"/>
          </p:cNvSpPr>
          <p:nvPr>
            <p:ph type="title"/>
          </p:nvPr>
        </p:nvSpPr>
        <p:spPr/>
        <p:txBody>
          <a:bodyPr/>
          <a:lstStyle/>
          <a:p>
            <a:r>
              <a:rPr lang="en-US" dirty="0"/>
              <a:t>III. Picking our site</a:t>
            </a:r>
          </a:p>
        </p:txBody>
      </p:sp>
    </p:spTree>
    <p:extLst>
      <p:ext uri="{BB962C8B-B14F-4D97-AF65-F5344CB8AC3E}">
        <p14:creationId xmlns:p14="http://schemas.microsoft.com/office/powerpoint/2010/main" val="143011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p:txBody>
          <a:bodyPr vert="horz" lIns="91440" tIns="45720" rIns="91440" bIns="45720" rtlCol="0" anchor="t">
            <a:normAutofit/>
          </a:bodyPr>
          <a:lstStyle/>
          <a:p>
            <a:r>
              <a:rPr lang="en-US" sz="2600" dirty="0">
                <a:cs typeface="Calibri"/>
              </a:rPr>
              <a:t>Work requires preparation!</a:t>
            </a:r>
          </a:p>
          <a:p>
            <a:pPr lvl="1"/>
            <a:r>
              <a:rPr lang="en-US" dirty="0">
                <a:cs typeface="Calibri"/>
              </a:rPr>
              <a:t>Preaching requires significant amounts of studying</a:t>
            </a:r>
          </a:p>
          <a:p>
            <a:pPr lvl="1"/>
            <a:r>
              <a:rPr lang="en-US" dirty="0">
                <a:cs typeface="Calibri"/>
              </a:rPr>
              <a:t>Bible study classes require effort from teachers </a:t>
            </a:r>
            <a:r>
              <a:rPr lang="en-US" i="1" dirty="0">
                <a:cs typeface="Calibri"/>
              </a:rPr>
              <a:t>and</a:t>
            </a:r>
            <a:r>
              <a:rPr lang="en-US" dirty="0">
                <a:cs typeface="Calibri"/>
              </a:rPr>
              <a:t> students</a:t>
            </a:r>
          </a:p>
          <a:p>
            <a:pPr lvl="1"/>
            <a:r>
              <a:rPr lang="en-US" dirty="0">
                <a:cs typeface="Calibri"/>
              </a:rPr>
              <a:t>Personal evangelism also needs work to be done in advance</a:t>
            </a:r>
            <a:endParaRPr lang="en-US" sz="2600" dirty="0">
              <a:cs typeface="Calibri"/>
            </a:endParaRPr>
          </a:p>
          <a:p>
            <a:endParaRPr lang="en-US" dirty="0">
              <a:cs typeface="Calibri"/>
            </a:endParaRPr>
          </a:p>
          <a:p>
            <a:r>
              <a:rPr lang="en-US" dirty="0">
                <a:cs typeface="Calibri"/>
              </a:rPr>
              <a:t>2 Timothy 4:1-2</a:t>
            </a:r>
          </a:p>
          <a:p>
            <a:pPr lvl="1"/>
            <a:r>
              <a:rPr lang="en-US" baseline="30000" dirty="0">
                <a:cs typeface="Calibri"/>
              </a:rPr>
              <a:t>1</a:t>
            </a:r>
            <a:r>
              <a:rPr lang="en-US" dirty="0">
                <a:cs typeface="Calibri"/>
              </a:rPr>
              <a:t> I charge you therefore before God and the Lord Jesus Christ, who will judge the living and the dead at His appearing and His kingdom: </a:t>
            </a:r>
            <a:r>
              <a:rPr lang="en-US" baseline="30000" dirty="0">
                <a:cs typeface="Calibri"/>
              </a:rPr>
              <a:t>2</a:t>
            </a:r>
            <a:r>
              <a:rPr lang="en-US" dirty="0">
                <a:cs typeface="Calibri"/>
              </a:rPr>
              <a:t> Preach the word! Be ready in season and out of season. Convince, rebuke, exhort, with all longsuffering and teaching.</a:t>
            </a:r>
          </a:p>
        </p:txBody>
      </p:sp>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p:txBody>
          <a:bodyPr/>
          <a:lstStyle/>
          <a:p>
            <a:pPr algn="ctr"/>
            <a:r>
              <a:rPr lang="en-US" sz="2800" b="1" dirty="0">
                <a:solidFill>
                  <a:srgbClr val="B0DCFF"/>
                </a:solidFill>
                <a:cs typeface="Calibri Light"/>
              </a:rPr>
              <a:t>Preparation is Key</a:t>
            </a:r>
          </a:p>
        </p:txBody>
      </p:sp>
    </p:spTree>
    <p:extLst>
      <p:ext uri="{BB962C8B-B14F-4D97-AF65-F5344CB8AC3E}">
        <p14:creationId xmlns:p14="http://schemas.microsoft.com/office/powerpoint/2010/main" val="202258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23BDA3-BEBB-AF9C-CB09-81EEBB75C96A}"/>
              </a:ext>
            </a:extLst>
          </p:cNvPr>
          <p:cNvSpPr>
            <a:spLocks noGrp="1"/>
          </p:cNvSpPr>
          <p:nvPr>
            <p:ph idx="1"/>
          </p:nvPr>
        </p:nvSpPr>
        <p:spPr/>
        <p:txBody>
          <a:bodyPr>
            <a:noAutofit/>
          </a:bodyPr>
          <a:lstStyle/>
          <a:p>
            <a:r>
              <a:rPr lang="en-US" dirty="0"/>
              <a:t>Matthew 13:1-9</a:t>
            </a:r>
          </a:p>
          <a:p>
            <a:pPr lvl="1"/>
            <a:r>
              <a:rPr lang="en-US" baseline="30000" dirty="0"/>
              <a:t>1</a:t>
            </a:r>
            <a:r>
              <a:rPr lang="en-US" dirty="0"/>
              <a:t> On the same day Jesus went out of the house and sat by the sea. </a:t>
            </a:r>
            <a:r>
              <a:rPr lang="en-US" baseline="30000" dirty="0"/>
              <a:t>2</a:t>
            </a:r>
            <a:r>
              <a:rPr lang="en-US" dirty="0"/>
              <a:t> And great multitudes were gathered together to Him, so that He got into a boat and sat; and the whole multitude stood on the shore.  </a:t>
            </a:r>
            <a:r>
              <a:rPr lang="en-US" baseline="30000" dirty="0"/>
              <a:t>3</a:t>
            </a:r>
            <a:r>
              <a:rPr lang="en-US" dirty="0"/>
              <a:t> Then He spoke many things to them in parables, saying:</a:t>
            </a:r>
            <a:br>
              <a:rPr lang="en-US" dirty="0"/>
            </a:br>
            <a:br>
              <a:rPr lang="en-US" dirty="0"/>
            </a:br>
            <a:r>
              <a:rPr lang="en-US" dirty="0"/>
              <a:t>“Behold, a </a:t>
            </a:r>
            <a:r>
              <a:rPr lang="en-US" dirty="0" err="1"/>
              <a:t>sower</a:t>
            </a:r>
            <a:r>
              <a:rPr lang="en-US" dirty="0"/>
              <a:t> went out to sow. </a:t>
            </a:r>
            <a:r>
              <a:rPr lang="en-US" baseline="30000" dirty="0"/>
              <a:t>4</a:t>
            </a:r>
            <a:r>
              <a:rPr lang="en-US" dirty="0"/>
              <a:t> And as he sowed, some seed fell by the wayside; and the birds came and devoured them. </a:t>
            </a:r>
            <a:r>
              <a:rPr lang="en-US" baseline="30000" dirty="0"/>
              <a:t>5</a:t>
            </a:r>
            <a:r>
              <a:rPr lang="en-US" dirty="0"/>
              <a:t> Some fell on stony places, where they did not have much earth; and they immediately sprang up because they had no depth of earth. </a:t>
            </a:r>
            <a:r>
              <a:rPr lang="en-US" baseline="30000" dirty="0"/>
              <a:t>6</a:t>
            </a:r>
            <a:r>
              <a:rPr lang="en-US" dirty="0"/>
              <a:t> But when the sun was up they were scorched, and because they had no root they withered away. </a:t>
            </a:r>
            <a:r>
              <a:rPr lang="en-US" baseline="30000" dirty="0"/>
              <a:t>7</a:t>
            </a:r>
            <a:r>
              <a:rPr lang="en-US" dirty="0"/>
              <a:t> And some fell among thorns, and the thorns sprang up and choked them. </a:t>
            </a:r>
            <a:r>
              <a:rPr lang="en-US" baseline="30000" dirty="0"/>
              <a:t>8</a:t>
            </a:r>
            <a:r>
              <a:rPr lang="en-US" dirty="0"/>
              <a:t> But others fell on good ground and yielded a crop: some a hundredfold, some sixty, some thirty. </a:t>
            </a:r>
            <a:r>
              <a:rPr lang="en-US" baseline="30000" dirty="0"/>
              <a:t>9</a:t>
            </a:r>
            <a:r>
              <a:rPr lang="en-US" dirty="0"/>
              <a:t> He who has ears to hear, let him hear!”</a:t>
            </a:r>
          </a:p>
        </p:txBody>
      </p:sp>
      <p:sp>
        <p:nvSpPr>
          <p:cNvPr id="3" name="Title 2">
            <a:extLst>
              <a:ext uri="{FF2B5EF4-FFF2-40B4-BE49-F238E27FC236}">
                <a16:creationId xmlns:a16="http://schemas.microsoft.com/office/drawing/2014/main" id="{1CBCD40A-7362-FD0A-CB9D-F855A72344DD}"/>
              </a:ext>
            </a:extLst>
          </p:cNvPr>
          <p:cNvSpPr>
            <a:spLocks noGrp="1"/>
          </p:cNvSpPr>
          <p:nvPr>
            <p:ph type="title"/>
          </p:nvPr>
        </p:nvSpPr>
        <p:spPr/>
        <p:txBody>
          <a:bodyPr/>
          <a:lstStyle/>
          <a:p>
            <a:r>
              <a:rPr lang="en-US" dirty="0"/>
              <a:t>Parable of the Sower</a:t>
            </a:r>
          </a:p>
        </p:txBody>
      </p:sp>
    </p:spTree>
    <p:extLst>
      <p:ext uri="{BB962C8B-B14F-4D97-AF65-F5344CB8AC3E}">
        <p14:creationId xmlns:p14="http://schemas.microsoft.com/office/powerpoint/2010/main" val="140008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74388E6-A0D2-CB47-DCDB-0E71448C7ED2}"/>
              </a:ext>
            </a:extLst>
          </p:cNvPr>
          <p:cNvSpPr>
            <a:spLocks noGrp="1"/>
          </p:cNvSpPr>
          <p:nvPr>
            <p:ph idx="1"/>
          </p:nvPr>
        </p:nvSpPr>
        <p:spPr/>
        <p:txBody>
          <a:bodyPr/>
          <a:lstStyle/>
          <a:p>
            <a:r>
              <a:rPr lang="en-US" dirty="0"/>
              <a:t>Matthew 13:18-23</a:t>
            </a:r>
          </a:p>
          <a:p>
            <a:pPr lvl="1"/>
            <a:r>
              <a:rPr lang="en-US" baseline="30000" dirty="0"/>
              <a:t>18</a:t>
            </a:r>
            <a:r>
              <a:rPr lang="en-US" dirty="0"/>
              <a:t> “Therefore hear the parable of the </a:t>
            </a:r>
            <a:r>
              <a:rPr lang="en-US" dirty="0" err="1"/>
              <a:t>sower</a:t>
            </a:r>
            <a:r>
              <a:rPr lang="en-US" dirty="0"/>
              <a:t>: </a:t>
            </a:r>
            <a:r>
              <a:rPr lang="en-US" baseline="30000" dirty="0"/>
              <a:t>19</a:t>
            </a:r>
            <a:r>
              <a:rPr lang="en-US" dirty="0"/>
              <a:t> When anyone hears the word of the kingdom, and does not understand it, then the wicked one comes and snatches away what was sown in his heart. This is he who received seed by the wayside. </a:t>
            </a:r>
            <a:r>
              <a:rPr lang="en-US" baseline="30000" dirty="0"/>
              <a:t>20</a:t>
            </a:r>
            <a:r>
              <a:rPr lang="en-US" dirty="0"/>
              <a:t> But he who received the seed on stony places, this is he who hears the word and immediately receives it with joy; </a:t>
            </a:r>
            <a:r>
              <a:rPr lang="en-US" baseline="30000" dirty="0"/>
              <a:t>21</a:t>
            </a:r>
            <a:r>
              <a:rPr lang="en-US" dirty="0"/>
              <a:t> yet he has no root in himself, but endures only for a while. For when tribulation or persecution arises because of the word, immediately he stumbles. </a:t>
            </a:r>
            <a:r>
              <a:rPr lang="en-US" baseline="30000" dirty="0"/>
              <a:t>22</a:t>
            </a:r>
            <a:r>
              <a:rPr lang="en-US" dirty="0"/>
              <a:t> Now he who received seed among the thorns is he who hears the word, and the cares of this world and the deceitfulness of riches choke the word, and he becomes unfruitful. </a:t>
            </a:r>
            <a:r>
              <a:rPr lang="en-US" baseline="30000" dirty="0"/>
              <a:t>23</a:t>
            </a:r>
            <a:r>
              <a:rPr lang="en-US" dirty="0"/>
              <a:t> But he who received seed on the good ground is he who hears the word and understands it, who indeed bears fruit and produces: some a hundredfold, some sixty, some thirty.”</a:t>
            </a:r>
          </a:p>
        </p:txBody>
      </p:sp>
      <p:sp>
        <p:nvSpPr>
          <p:cNvPr id="4" name="Title 3">
            <a:extLst>
              <a:ext uri="{FF2B5EF4-FFF2-40B4-BE49-F238E27FC236}">
                <a16:creationId xmlns:a16="http://schemas.microsoft.com/office/drawing/2014/main" id="{CBE25610-CF12-0C6C-AF51-B9936FC25DD3}"/>
              </a:ext>
            </a:extLst>
          </p:cNvPr>
          <p:cNvSpPr>
            <a:spLocks noGrp="1"/>
          </p:cNvSpPr>
          <p:nvPr>
            <p:ph type="title"/>
          </p:nvPr>
        </p:nvSpPr>
        <p:spPr/>
        <p:txBody>
          <a:bodyPr/>
          <a:lstStyle/>
          <a:p>
            <a:r>
              <a:rPr lang="en-US" dirty="0"/>
              <a:t>Parable of the Sower</a:t>
            </a:r>
          </a:p>
        </p:txBody>
      </p:sp>
    </p:spTree>
    <p:extLst>
      <p:ext uri="{BB962C8B-B14F-4D97-AF65-F5344CB8AC3E}">
        <p14:creationId xmlns:p14="http://schemas.microsoft.com/office/powerpoint/2010/main" val="190116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CBC86-DCB9-F7E0-6A74-2F29A0F005C6}"/>
              </a:ext>
            </a:extLst>
          </p:cNvPr>
          <p:cNvSpPr>
            <a:spLocks noGrp="1"/>
          </p:cNvSpPr>
          <p:nvPr>
            <p:ph idx="1"/>
          </p:nvPr>
        </p:nvSpPr>
        <p:spPr>
          <a:xfrm>
            <a:off x="628650" y="1322902"/>
            <a:ext cx="8515350" cy="5212983"/>
          </a:xfrm>
        </p:spPr>
        <p:txBody>
          <a:bodyPr/>
          <a:lstStyle/>
          <a:p>
            <a:r>
              <a:rPr lang="en-US" dirty="0"/>
              <a:t>Four ‘soils’</a:t>
            </a:r>
          </a:p>
          <a:p>
            <a:pPr lvl="1"/>
            <a:r>
              <a:rPr lang="en-US" dirty="0"/>
              <a:t>Wayside: lacks understanding, seed doesn’t sprout</a:t>
            </a:r>
          </a:p>
          <a:p>
            <a:pPr lvl="1"/>
            <a:r>
              <a:rPr lang="en-US" dirty="0"/>
              <a:t>Stony places: seed sprouts, but doesn’t have depth and stumbles</a:t>
            </a:r>
          </a:p>
          <a:p>
            <a:pPr lvl="1"/>
            <a:r>
              <a:rPr lang="en-US" dirty="0"/>
              <a:t>Thorns: seed sprouts, choked by cares and riches, unfruitful</a:t>
            </a:r>
          </a:p>
          <a:p>
            <a:pPr lvl="1"/>
            <a:r>
              <a:rPr lang="en-US" dirty="0"/>
              <a:t>Good ground: understands Word, grows and bears fruit</a:t>
            </a:r>
          </a:p>
          <a:p>
            <a:endParaRPr lang="en-US" dirty="0"/>
          </a:p>
          <a:p>
            <a:r>
              <a:rPr lang="en-US" dirty="0"/>
              <a:t>One ‘seed’</a:t>
            </a:r>
          </a:p>
          <a:p>
            <a:pPr lvl="1"/>
            <a:r>
              <a:rPr lang="en-US" dirty="0"/>
              <a:t>The Word of God (Luke 8:11)</a:t>
            </a:r>
          </a:p>
          <a:p>
            <a:pPr lvl="1"/>
            <a:endParaRPr lang="en-US" dirty="0"/>
          </a:p>
          <a:p>
            <a:r>
              <a:rPr lang="en-US" dirty="0"/>
              <a:t>The ‘</a:t>
            </a:r>
            <a:r>
              <a:rPr lang="en-US" dirty="0" err="1"/>
              <a:t>sower</a:t>
            </a:r>
            <a:r>
              <a:rPr lang="en-US" dirty="0"/>
              <a:t>’</a:t>
            </a:r>
          </a:p>
          <a:p>
            <a:pPr lvl="1"/>
            <a:r>
              <a:rPr lang="en-US" dirty="0"/>
              <a:t>The one out sowing the seed, sharing the Gospel</a:t>
            </a:r>
          </a:p>
          <a:p>
            <a:pPr lvl="2"/>
            <a:r>
              <a:rPr lang="en-US" dirty="0"/>
              <a:t>Jesus the ultimate Sower</a:t>
            </a:r>
          </a:p>
          <a:p>
            <a:pPr lvl="2"/>
            <a:r>
              <a:rPr lang="en-US" dirty="0"/>
              <a:t>All who follow Him are to sow the seed as well!</a:t>
            </a:r>
          </a:p>
        </p:txBody>
      </p:sp>
      <p:sp>
        <p:nvSpPr>
          <p:cNvPr id="3" name="Title 2">
            <a:extLst>
              <a:ext uri="{FF2B5EF4-FFF2-40B4-BE49-F238E27FC236}">
                <a16:creationId xmlns:a16="http://schemas.microsoft.com/office/drawing/2014/main" id="{AA57681C-5C41-9022-D944-BF511A80518A}"/>
              </a:ext>
            </a:extLst>
          </p:cNvPr>
          <p:cNvSpPr>
            <a:spLocks noGrp="1"/>
          </p:cNvSpPr>
          <p:nvPr>
            <p:ph type="title"/>
          </p:nvPr>
        </p:nvSpPr>
        <p:spPr/>
        <p:txBody>
          <a:bodyPr/>
          <a:lstStyle/>
          <a:p>
            <a:r>
              <a:rPr lang="en-US" dirty="0"/>
              <a:t>Parable of the Sower</a:t>
            </a:r>
          </a:p>
        </p:txBody>
      </p:sp>
    </p:spTree>
    <p:extLst>
      <p:ext uri="{BB962C8B-B14F-4D97-AF65-F5344CB8AC3E}">
        <p14:creationId xmlns:p14="http://schemas.microsoft.com/office/powerpoint/2010/main" val="308059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0111-2A7D-765C-D454-99FF52B456AF}"/>
              </a:ext>
            </a:extLst>
          </p:cNvPr>
          <p:cNvSpPr>
            <a:spLocks noGrp="1"/>
          </p:cNvSpPr>
          <p:nvPr>
            <p:ph type="title"/>
          </p:nvPr>
        </p:nvSpPr>
        <p:spPr/>
        <p:txBody>
          <a:bodyPr/>
          <a:lstStyle/>
          <a:p>
            <a:r>
              <a:rPr lang="en-US" dirty="0"/>
              <a:t>Preparation of the Sower</a:t>
            </a:r>
          </a:p>
        </p:txBody>
      </p:sp>
      <p:sp>
        <p:nvSpPr>
          <p:cNvPr id="3" name="Content Placeholder 2">
            <a:extLst>
              <a:ext uri="{FF2B5EF4-FFF2-40B4-BE49-F238E27FC236}">
                <a16:creationId xmlns:a16="http://schemas.microsoft.com/office/drawing/2014/main" id="{8221DE9E-8345-D4F1-0FA1-010C576311FA}"/>
              </a:ext>
            </a:extLst>
          </p:cNvPr>
          <p:cNvSpPr>
            <a:spLocks noGrp="1"/>
          </p:cNvSpPr>
          <p:nvPr>
            <p:ph sz="quarter" idx="13"/>
          </p:nvPr>
        </p:nvSpPr>
        <p:spPr/>
        <p:txBody>
          <a:bodyPr/>
          <a:lstStyle/>
          <a:p>
            <a:r>
              <a:rPr lang="en-US" dirty="0"/>
              <a:t>Procuring our seeds</a:t>
            </a:r>
          </a:p>
        </p:txBody>
      </p:sp>
    </p:spTree>
    <p:extLst>
      <p:ext uri="{BB962C8B-B14F-4D97-AF65-F5344CB8AC3E}">
        <p14:creationId xmlns:p14="http://schemas.microsoft.com/office/powerpoint/2010/main" val="50409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8271BF-EBB7-3F64-646A-D6E335B5BF45}"/>
              </a:ext>
            </a:extLst>
          </p:cNvPr>
          <p:cNvSpPr>
            <a:spLocks noGrp="1"/>
          </p:cNvSpPr>
          <p:nvPr>
            <p:ph idx="1"/>
          </p:nvPr>
        </p:nvSpPr>
        <p:spPr/>
        <p:txBody>
          <a:bodyPr/>
          <a:lstStyle/>
          <a:p>
            <a:r>
              <a:rPr lang="en-US" dirty="0"/>
              <a:t>We need to prepare good seed for physical sowing</a:t>
            </a:r>
          </a:p>
          <a:p>
            <a:pPr lvl="1"/>
            <a:r>
              <a:rPr lang="en-US" dirty="0"/>
              <a:t>Improperly-stored seeds can grow mold and die</a:t>
            </a:r>
          </a:p>
          <a:p>
            <a:pPr lvl="1"/>
            <a:r>
              <a:rPr lang="en-US" dirty="0"/>
              <a:t>Old seeds can be less viable</a:t>
            </a:r>
          </a:p>
          <a:p>
            <a:pPr lvl="1"/>
            <a:r>
              <a:rPr lang="en-US" dirty="0"/>
              <a:t>Not all seeds are beneficial</a:t>
            </a:r>
          </a:p>
          <a:p>
            <a:r>
              <a:rPr lang="en-US" dirty="0"/>
              <a:t>We need to prepare </a:t>
            </a:r>
            <a:r>
              <a:rPr lang="en-US" i="1" dirty="0"/>
              <a:t>spiritual</a:t>
            </a:r>
            <a:r>
              <a:rPr lang="en-US" dirty="0"/>
              <a:t> seed as well!</a:t>
            </a:r>
          </a:p>
          <a:p>
            <a:pPr lvl="1"/>
            <a:r>
              <a:rPr lang="en-US" dirty="0"/>
              <a:t>Jesus tells us what this seed is: the Word of God</a:t>
            </a:r>
          </a:p>
          <a:p>
            <a:r>
              <a:rPr lang="en-US" dirty="0"/>
              <a:t>2 Timothy 3:16-17</a:t>
            </a:r>
          </a:p>
          <a:p>
            <a:pPr lvl="1"/>
            <a:r>
              <a:rPr lang="en-US" baseline="30000" dirty="0"/>
              <a:t>16</a:t>
            </a:r>
            <a:r>
              <a:rPr lang="en-US" dirty="0"/>
              <a:t> All Scripture is given by inspiration of God, and is profitable for doctrine, for reproof, for correction, for instruction in righteousness, </a:t>
            </a:r>
            <a:r>
              <a:rPr lang="en-US" baseline="30000" dirty="0"/>
              <a:t>17</a:t>
            </a:r>
            <a:r>
              <a:rPr lang="en-US" dirty="0"/>
              <a:t> that the man of God may be complete, thoroughly equipped for every good work.</a:t>
            </a:r>
          </a:p>
          <a:p>
            <a:endParaRPr lang="en-US" dirty="0"/>
          </a:p>
        </p:txBody>
      </p:sp>
      <p:sp>
        <p:nvSpPr>
          <p:cNvPr id="3" name="Title 2">
            <a:extLst>
              <a:ext uri="{FF2B5EF4-FFF2-40B4-BE49-F238E27FC236}">
                <a16:creationId xmlns:a16="http://schemas.microsoft.com/office/drawing/2014/main" id="{A2CA48CF-B4EE-A5D2-CAA0-987065B4BB20}"/>
              </a:ext>
            </a:extLst>
          </p:cNvPr>
          <p:cNvSpPr>
            <a:spLocks noGrp="1"/>
          </p:cNvSpPr>
          <p:nvPr>
            <p:ph type="title"/>
          </p:nvPr>
        </p:nvSpPr>
        <p:spPr/>
        <p:txBody>
          <a:bodyPr/>
          <a:lstStyle/>
          <a:p>
            <a:r>
              <a:rPr lang="en-US" dirty="0"/>
              <a:t>I. Procuring our seeds</a:t>
            </a:r>
          </a:p>
        </p:txBody>
      </p:sp>
    </p:spTree>
    <p:extLst>
      <p:ext uri="{BB962C8B-B14F-4D97-AF65-F5344CB8AC3E}">
        <p14:creationId xmlns:p14="http://schemas.microsoft.com/office/powerpoint/2010/main" val="35527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8271BF-EBB7-3F64-646A-D6E335B5BF45}"/>
              </a:ext>
            </a:extLst>
          </p:cNvPr>
          <p:cNvSpPr>
            <a:spLocks noGrp="1"/>
          </p:cNvSpPr>
          <p:nvPr>
            <p:ph idx="1"/>
          </p:nvPr>
        </p:nvSpPr>
        <p:spPr/>
        <p:txBody>
          <a:bodyPr/>
          <a:lstStyle/>
          <a:p>
            <a:r>
              <a:rPr lang="en-US" dirty="0"/>
              <a:t>Note only one type of seed!</a:t>
            </a:r>
          </a:p>
          <a:p>
            <a:pPr lvl="1"/>
            <a:r>
              <a:rPr lang="en-US" dirty="0"/>
              <a:t>We don’t need different seeds for different situations</a:t>
            </a:r>
          </a:p>
          <a:p>
            <a:pPr lvl="1"/>
            <a:r>
              <a:rPr lang="en-US" dirty="0"/>
              <a:t>We don’t need to add something else to the seed</a:t>
            </a:r>
          </a:p>
          <a:p>
            <a:r>
              <a:rPr lang="en-US" dirty="0"/>
              <a:t>Danger in using ‘worldly’ seed</a:t>
            </a:r>
          </a:p>
          <a:p>
            <a:r>
              <a:rPr lang="en-US" dirty="0"/>
              <a:t>Colossians 2:8-10</a:t>
            </a:r>
          </a:p>
          <a:p>
            <a:pPr lvl="1"/>
            <a:r>
              <a:rPr lang="en-US" baseline="30000" dirty="0"/>
              <a:t>8</a:t>
            </a:r>
            <a:r>
              <a:rPr lang="en-US" dirty="0"/>
              <a:t> Beware lest anyone cheat you through philosophy and empty deceit, according to the tradition of men, according to the basic principles of the world, and not according to Christ. </a:t>
            </a:r>
            <a:r>
              <a:rPr lang="en-US" baseline="30000" dirty="0"/>
              <a:t>9</a:t>
            </a:r>
            <a:r>
              <a:rPr lang="en-US" dirty="0"/>
              <a:t> For in Him dwells all the fullness of the Godhead bodily; </a:t>
            </a:r>
            <a:r>
              <a:rPr lang="en-US" baseline="30000" dirty="0"/>
              <a:t>10</a:t>
            </a:r>
            <a:r>
              <a:rPr lang="en-US" dirty="0"/>
              <a:t> and you are complete in Him, who is the head of all principality and power.</a:t>
            </a:r>
          </a:p>
          <a:p>
            <a:endParaRPr lang="en-US" dirty="0"/>
          </a:p>
          <a:p>
            <a:endParaRPr lang="en-US" dirty="0"/>
          </a:p>
        </p:txBody>
      </p:sp>
      <p:sp>
        <p:nvSpPr>
          <p:cNvPr id="3" name="Title 2">
            <a:extLst>
              <a:ext uri="{FF2B5EF4-FFF2-40B4-BE49-F238E27FC236}">
                <a16:creationId xmlns:a16="http://schemas.microsoft.com/office/drawing/2014/main" id="{A2CA48CF-B4EE-A5D2-CAA0-987065B4BB20}"/>
              </a:ext>
            </a:extLst>
          </p:cNvPr>
          <p:cNvSpPr>
            <a:spLocks noGrp="1"/>
          </p:cNvSpPr>
          <p:nvPr>
            <p:ph type="title"/>
          </p:nvPr>
        </p:nvSpPr>
        <p:spPr/>
        <p:txBody>
          <a:bodyPr/>
          <a:lstStyle/>
          <a:p>
            <a:r>
              <a:rPr lang="en-US" dirty="0"/>
              <a:t>I. Procuring our seeds</a:t>
            </a:r>
          </a:p>
        </p:txBody>
      </p:sp>
    </p:spTree>
    <p:extLst>
      <p:ext uri="{BB962C8B-B14F-4D97-AF65-F5344CB8AC3E}">
        <p14:creationId xmlns:p14="http://schemas.microsoft.com/office/powerpoint/2010/main" val="130758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0111-2A7D-765C-D454-99FF52B456AF}"/>
              </a:ext>
            </a:extLst>
          </p:cNvPr>
          <p:cNvSpPr>
            <a:spLocks noGrp="1"/>
          </p:cNvSpPr>
          <p:nvPr>
            <p:ph type="title"/>
          </p:nvPr>
        </p:nvSpPr>
        <p:spPr/>
        <p:txBody>
          <a:bodyPr/>
          <a:lstStyle/>
          <a:p>
            <a:r>
              <a:rPr lang="en-US" dirty="0"/>
              <a:t>Preparation of the Sower</a:t>
            </a:r>
          </a:p>
        </p:txBody>
      </p:sp>
      <p:sp>
        <p:nvSpPr>
          <p:cNvPr id="3" name="Content Placeholder 2">
            <a:extLst>
              <a:ext uri="{FF2B5EF4-FFF2-40B4-BE49-F238E27FC236}">
                <a16:creationId xmlns:a16="http://schemas.microsoft.com/office/drawing/2014/main" id="{8221DE9E-8345-D4F1-0FA1-010C576311FA}"/>
              </a:ext>
            </a:extLst>
          </p:cNvPr>
          <p:cNvSpPr>
            <a:spLocks noGrp="1"/>
          </p:cNvSpPr>
          <p:nvPr>
            <p:ph sz="quarter" idx="13"/>
          </p:nvPr>
        </p:nvSpPr>
        <p:spPr/>
        <p:txBody>
          <a:bodyPr/>
          <a:lstStyle/>
          <a:p>
            <a:r>
              <a:rPr lang="en-US" b="0" dirty="0">
                <a:solidFill>
                  <a:srgbClr val="999999"/>
                </a:solidFill>
              </a:rPr>
              <a:t>Procuring our seeds</a:t>
            </a:r>
          </a:p>
          <a:p>
            <a:r>
              <a:rPr lang="en-US" dirty="0"/>
              <a:t>Practicing our sowing</a:t>
            </a:r>
          </a:p>
        </p:txBody>
      </p:sp>
    </p:spTree>
    <p:extLst>
      <p:ext uri="{BB962C8B-B14F-4D97-AF65-F5344CB8AC3E}">
        <p14:creationId xmlns:p14="http://schemas.microsoft.com/office/powerpoint/2010/main" val="7425839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1770</TotalTime>
  <Words>1661</Words>
  <Application>Microsoft Office PowerPoint</Application>
  <PresentationFormat>On-screen Show (4:3)</PresentationFormat>
  <Paragraphs>100</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Preparation of the Sower</vt:lpstr>
      <vt:lpstr>Preparation is Key</vt:lpstr>
      <vt:lpstr>Parable of the Sower</vt:lpstr>
      <vt:lpstr>Parable of the Sower</vt:lpstr>
      <vt:lpstr>Parable of the Sower</vt:lpstr>
      <vt:lpstr>Preparation of the Sower</vt:lpstr>
      <vt:lpstr>I. Procuring our seeds</vt:lpstr>
      <vt:lpstr>I. Procuring our seeds</vt:lpstr>
      <vt:lpstr>Preparation of the Sower</vt:lpstr>
      <vt:lpstr>II. Practicing our sowing</vt:lpstr>
      <vt:lpstr>II. Practicing our sowing</vt:lpstr>
      <vt:lpstr>II. Practicing our sowing</vt:lpstr>
      <vt:lpstr>Preparation of the Sower</vt:lpstr>
      <vt:lpstr>III. Picking our site</vt:lpstr>
      <vt:lpstr>III. Picking our site</vt:lpstr>
      <vt:lpstr>III. Picking our 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1820</cp:revision>
  <dcterms:created xsi:type="dcterms:W3CDTF">2022-01-14T13:50:44Z</dcterms:created>
  <dcterms:modified xsi:type="dcterms:W3CDTF">2022-05-09T01:24:36Z</dcterms:modified>
</cp:coreProperties>
</file>