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sldIdLst>
    <p:sldId id="278" r:id="rId3"/>
    <p:sldId id="256" r:id="rId4"/>
    <p:sldId id="298" r:id="rId5"/>
    <p:sldId id="260" r:id="rId6"/>
    <p:sldId id="261" r:id="rId7"/>
    <p:sldId id="299" r:id="rId8"/>
    <p:sldId id="262" r:id="rId9"/>
    <p:sldId id="300" r:id="rId10"/>
    <p:sldId id="301" r:id="rId11"/>
    <p:sldId id="302" r:id="rId12"/>
    <p:sldId id="316" r:id="rId13"/>
    <p:sldId id="282" r:id="rId14"/>
    <p:sldId id="266" r:id="rId15"/>
    <p:sldId id="305" r:id="rId16"/>
    <p:sldId id="304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CC"/>
    <a:srgbClr val="FFFF99"/>
    <a:srgbClr val="FFFFCC"/>
    <a:srgbClr val="CCECFF"/>
    <a:srgbClr val="000066"/>
    <a:srgbClr val="80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3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2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21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5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5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5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1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0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1066800"/>
            <a:ext cx="6423471" cy="1069975"/>
          </a:xfr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Hard Times</a:t>
            </a:r>
          </a:p>
        </p:txBody>
      </p:sp>
    </p:spTree>
    <p:extLst>
      <p:ext uri="{BB962C8B-B14F-4D97-AF65-F5344CB8AC3E}">
        <p14:creationId xmlns:p14="http://schemas.microsoft.com/office/powerpoint/2010/main" val="310131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65"/>
            <a:ext cx="8077200" cy="843116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4: lovers of pleasure rather</a:t>
            </a:r>
            <a:b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 lovers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33400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Drinking…drugs…promiscuity . . .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Sins require more and more levels of excitement to gratify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0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33400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Not referring to pagan world (they had form of </a:t>
            </a:r>
            <a:r>
              <a:rPr lang="en-US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</a:t>
            </a: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godliness) … but professed Christians 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may attend regularly…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 is not that the world is in love with world, but Christians are.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Hb.11:24-26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is the writer’s target audience?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28E8C3-4545-4AE7-81DE-8347268C9354}"/>
              </a:ext>
            </a:extLst>
          </p:cNvPr>
          <p:cNvSpPr/>
          <p:nvPr/>
        </p:nvSpPr>
        <p:spPr>
          <a:xfrm>
            <a:off x="1707020" y="5257800"/>
            <a:ext cx="5730744" cy="990600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Greatest enemy to church: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not atheists but hypocrites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B61A1A-1ABA-48CB-99D7-FC1BC4A3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5: result: </a:t>
            </a:r>
            <a:r>
              <a:rPr lang="en-US" sz="3600" dirty="0">
                <a:solidFill>
                  <a:srgbClr val="FFFFCC"/>
                </a:solidFill>
              </a:rPr>
              <a:t>“form of godliness”</a:t>
            </a:r>
            <a:endParaRPr lang="en-US" sz="3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7352" y="685800"/>
            <a:ext cx="5346505" cy="457200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The days described, 1-5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1022556" y="1295400"/>
            <a:ext cx="7116198" cy="1371600"/>
          </a:xfrm>
          <a:prstGeom prst="roundRect">
            <a:avLst/>
          </a:prstGeom>
          <a:solidFill>
            <a:srgbClr val="000066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duty demanded,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10-17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91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Solution is not . . .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miracles. 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Israel.   Ephesus, Ac.19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Lord’s church.  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Ac.20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political clout. 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Jn.19:38-41</a:t>
            </a:r>
          </a:p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real solution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10– </a:t>
            </a:r>
            <a:r>
              <a:rPr lang="en-US" sz="31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 YOU: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stayed (followed) word of God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13– </a:t>
            </a:r>
            <a:r>
              <a:rPr lang="en-US" sz="31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 evil men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just keep getting worse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14– </a:t>
            </a:r>
            <a:r>
              <a:rPr lang="en-US" sz="31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 YOU: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continue in things learned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Don’t forget your armor:  </a:t>
            </a:r>
            <a:r>
              <a:rPr lang="en-US" sz="3100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three synonyms</a:t>
            </a:r>
          </a:p>
          <a:p>
            <a:pPr marL="971550" lvl="2" indent="-227013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14: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continue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en-US" sz="31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things you have </a:t>
            </a:r>
            <a:r>
              <a:rPr lang="en-US" sz="3100" i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learned</a:t>
            </a:r>
          </a:p>
          <a:p>
            <a:pPr marL="971550" lvl="2" indent="-227013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15-16: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holy</a:t>
            </a:r>
            <a:r>
              <a:rPr lang="en-US" sz="31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Scriptures</a:t>
            </a:r>
          </a:p>
          <a:p>
            <a:pPr marL="971550" lvl="2" indent="-227013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16: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All Scripture </a:t>
            </a:r>
            <a:r>
              <a:rPr lang="en-US" sz="31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breathed out by </a:t>
            </a:r>
            <a:r>
              <a:rPr lang="en-US" sz="3100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</a:t>
            </a:r>
          </a:p>
          <a:p>
            <a:pPr marL="571500" lvl="1" indent="-227013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15:</a:t>
            </a:r>
            <a:r>
              <a:rPr lang="en-US" sz="3100" i="1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through faith in Christ… 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(not OT alone  – 16, </a:t>
            </a:r>
            <a:r>
              <a:rPr lang="en-US" sz="3100" i="1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Scripture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)… 10 (14) </a:t>
            </a:r>
            <a:r>
              <a:rPr lang="en-US" sz="3100" i="1" u="sng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my</a:t>
            </a:r>
            <a:r>
              <a:rPr lang="en-US" sz="3100" i="1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doctrine</a:t>
            </a:r>
            <a:endParaRPr lang="en-US" sz="3100" dirty="0">
              <a:solidFill>
                <a:srgbClr val="FFFFC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71500" lvl="1" indent="-227013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Tim.5:18, ‘</a:t>
            </a:r>
            <a:r>
              <a:rPr lang="en-US" sz="31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Scripture says’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(Luke 10:7)</a:t>
            </a:r>
          </a:p>
          <a:p>
            <a:pPr marL="571500" lvl="1" indent="-227013"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71500" lvl="1" indent="-227013"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/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7352" y="685800"/>
            <a:ext cx="5346505" cy="457200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The days described, 1-5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1022556" y="1877503"/>
            <a:ext cx="7116198" cy="1371600"/>
          </a:xfrm>
          <a:prstGeom prst="roundRect">
            <a:avLst/>
          </a:prstGeom>
          <a:solidFill>
            <a:srgbClr val="000066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III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danger described,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13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02489143-A205-449A-902A-2922785D4A8A}"/>
              </a:ext>
            </a:extLst>
          </p:cNvPr>
          <p:cNvSpPr/>
          <p:nvPr/>
        </p:nvSpPr>
        <p:spPr>
          <a:xfrm>
            <a:off x="1905000" y="1276546"/>
            <a:ext cx="5346505" cy="457200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The duty demanded, 10-17</a:t>
            </a:r>
          </a:p>
        </p:txBody>
      </p:sp>
    </p:spTree>
    <p:extLst>
      <p:ext uri="{BB962C8B-B14F-4D97-AF65-F5344CB8AC3E}">
        <p14:creationId xmlns:p14="http://schemas.microsoft.com/office/powerpoint/2010/main" val="2596849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Inerrancy is under attack</a:t>
            </a:r>
          </a:p>
          <a:p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“Bible is word of God, but there are different words of God.”  </a:t>
            </a:r>
          </a:p>
          <a:p>
            <a:pPr lvl="1"/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Wrong!  Bible is inspired; no other is. </a:t>
            </a:r>
          </a:p>
          <a:p>
            <a:pPr lvl="2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Buddha</a:t>
            </a:r>
          </a:p>
          <a:p>
            <a:pPr lvl="2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Confucius</a:t>
            </a:r>
          </a:p>
          <a:p>
            <a:pPr lvl="2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Koran</a:t>
            </a:r>
          </a:p>
          <a:p>
            <a:pPr lvl="2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Contrast Jesus</a:t>
            </a:r>
          </a:p>
          <a:p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Inerrancy is under attack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“Bible is word of God, but there are different words of God.”   </a:t>
            </a:r>
          </a:p>
          <a:p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“OK, it’s inspired, but not all of it.”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Plenary inspiration, 2 Tim.3 </a:t>
            </a: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(‘all’)</a:t>
            </a:r>
          </a:p>
        </p:txBody>
      </p:sp>
    </p:spTree>
    <p:extLst>
      <p:ext uri="{BB962C8B-B14F-4D97-AF65-F5344CB8AC3E}">
        <p14:creationId xmlns:p14="http://schemas.microsoft.com/office/powerpoint/2010/main" val="66142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Inerrancy is under attack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“Bible is word of God, but there are different words of God.”   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“OK, it’s inspired, but not throughout.”</a:t>
            </a:r>
          </a:p>
          <a:p>
            <a:r>
              <a:rPr lang="en-US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“But it’s </a:t>
            </a:r>
            <a:r>
              <a:rPr lang="en-US" i="1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thought</a:t>
            </a:r>
            <a:r>
              <a:rPr lang="en-US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inspiration, not verbal”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Wrong.  It is verbally inspired.   Gal.3:16  (28)</a:t>
            </a:r>
          </a:p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Inerrancy is under attack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“Bible is word of God, but there are different words of God.”   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“OK, it’s inspired, but not throughout.”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“But it’s not inspired in words”</a:t>
            </a:r>
          </a:p>
          <a:p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“But that doesn’t mean it is without error”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Wrong:  infallible.  Jn.10:31-33</a:t>
            </a:r>
          </a:p>
          <a:p>
            <a:pPr marL="971550" lvl="2" indent="-227013">
              <a:spcAft>
                <a:spcPts val="600"/>
              </a:spcAft>
            </a:pPr>
            <a:r>
              <a:rPr lang="en-US" sz="3000" dirty="0">
                <a:solidFill>
                  <a:srgbClr val="CCEC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34: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appeal to Scripture.    </a:t>
            </a:r>
            <a:r>
              <a:rPr lang="en-US" sz="3000" u="sng" dirty="0">
                <a:solidFill>
                  <a:srgbClr val="CCEC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Ps.82:6</a:t>
            </a:r>
          </a:p>
          <a:p>
            <a:pPr marL="971550" lvl="2" indent="-227013">
              <a:spcAft>
                <a:spcPts val="600"/>
              </a:spcAft>
            </a:pPr>
            <a:r>
              <a:rPr lang="en-US" sz="3000" dirty="0">
                <a:solidFill>
                  <a:srgbClr val="CCEC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35: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He called them ‘gods’ . . .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</a:t>
            </a:r>
            <a:r>
              <a:rPr lang="en-US" sz="3000" u="sng" dirty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Scripture</a:t>
            </a:r>
            <a:r>
              <a:rPr lang="en-US" sz="3000" u="sng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cannot be broken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]</a:t>
            </a:r>
          </a:p>
          <a:p>
            <a:pPr marL="971550" lvl="2" indent="-227013"/>
            <a:r>
              <a:rPr lang="en-US" sz="3000" dirty="0">
                <a:solidFill>
                  <a:srgbClr val="CCEC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36: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how much more the Son He sent…</a:t>
            </a:r>
          </a:p>
        </p:txBody>
      </p:sp>
    </p:spTree>
    <p:extLst>
      <p:ext uri="{BB962C8B-B14F-4D97-AF65-F5344CB8AC3E}">
        <p14:creationId xmlns:p14="http://schemas.microsoft.com/office/powerpoint/2010/main" val="6390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>
                <a:solidFill>
                  <a:srgbClr val="CCFFCC"/>
                </a:solidFill>
              </a:rPr>
              <a:t>Hard saying…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(Jn.6:60)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started following Jesus for food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argued with Him, got frustrated, walked away from the Savior</a:t>
            </a: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Inerrancy is under attack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“Bible is word of God, but there are different words of God.”   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“OK, it’s inspired, but not throughout.”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“But it’s not inspired in words”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“But that doesn’t mean it is without error.”</a:t>
            </a:r>
          </a:p>
          <a:p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“Okay, but there are still errors.”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Wrong!  It is inerrant, infallible, plenary, verbally inspired.   2 Tim.3:16</a:t>
            </a:r>
          </a:p>
        </p:txBody>
      </p:sp>
    </p:spTree>
    <p:extLst>
      <p:ext uri="{BB962C8B-B14F-4D97-AF65-F5344CB8AC3E}">
        <p14:creationId xmlns:p14="http://schemas.microsoft.com/office/powerpoint/2010/main" val="39856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973" y="228600"/>
            <a:ext cx="8105481" cy="6324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100" dirty="0">
                <a:solidFill>
                  <a:srgbClr val="FFCC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Professors claim Bible is filled with errors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writing in Moses’ day? 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(Jn.5:46)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 is the premise.  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Moses probably knew several languages (Hebrew, Egyptian hieroglyphics, Akkadian).  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 were no fewer than six languages in that area during his time.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Egypt: even slaves inscribed all sorts of information on walls where they worked.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500 years before Moses, in time of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Abra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-ham, there were libraries with thousands of volumes. </a:t>
            </a:r>
          </a:p>
        </p:txBody>
      </p:sp>
    </p:spTree>
    <p:extLst>
      <p:ext uri="{BB962C8B-B14F-4D97-AF65-F5344CB8AC3E}">
        <p14:creationId xmlns:p14="http://schemas.microsoft.com/office/powerpoint/2010/main" val="18671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077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1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Gn.14, war of the kings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1889: Julius Wellhausen, critical attack against Gn.14…sheer impossibilities.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stones cried out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1890: Flinders Petrie, Albright, et al., excavated in Egypt:  critical view now rarely held… </a:t>
            </a: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[“geographical terms fit those times…”]</a:t>
            </a:r>
          </a:p>
        </p:txBody>
      </p:sp>
    </p:spTree>
    <p:extLst>
      <p:ext uri="{BB962C8B-B14F-4D97-AF65-F5344CB8AC3E}">
        <p14:creationId xmlns:p14="http://schemas.microsoft.com/office/powerpoint/2010/main" val="351743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077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sz="31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Kings 15:19-20, 29, Tiglath-</a:t>
            </a:r>
            <a:r>
              <a:rPr lang="en-US" sz="3100" dirty="0" err="1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pileser</a:t>
            </a:r>
            <a:endParaRPr lang="en-US" sz="3100" dirty="0">
              <a:solidFill>
                <a:srgbClr val="FFFF9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 once denied he ever lived.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Irrefutable evidence: 20,000-30,000 bricks with his name on each.</a:t>
            </a:r>
          </a:p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077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sz="31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16:12, ‘part’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F.J.A.Hort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…Luke erred (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denied that this word could ever denote a 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geograp-hical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division; passage is corrupt.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Should be ‘portion,’ not ‘part.’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Then...examples of Luke’s word turned up in papyri, an inscription, and late writers.  Can mean Philippi was “</a:t>
            </a: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leading city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of the district of Macedonia.”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Luke was right;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was wrong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Metzger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F32D-06A5-4774-8315-441D1D8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CC"/>
                </a:solidFill>
              </a:rPr>
              <a:t>Nelson </a:t>
            </a:r>
            <a:r>
              <a:rPr lang="en-US" sz="3600" dirty="0" err="1">
                <a:solidFill>
                  <a:srgbClr val="FFFFCC"/>
                </a:solidFill>
              </a:rPr>
              <a:t>Gleuck</a:t>
            </a:r>
            <a:r>
              <a:rPr lang="en-US" sz="3600" dirty="0">
                <a:solidFill>
                  <a:srgbClr val="FFFFCC"/>
                </a:solidFill>
              </a:rPr>
              <a:t>, Jewish archaeologist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620000" cy="51355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“It may be stated categorically that no archaeological discovery has ever controverted a biblical reference.”    </a:t>
            </a:r>
          </a:p>
          <a:p>
            <a:pPr marL="0" lvl="1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 continued his assertion of “the almost incredibly accurate historical memory of the Bible, particular when we see that it is fortified by historical fact.”</a:t>
            </a:r>
          </a:p>
        </p:txBody>
      </p:sp>
    </p:spTree>
    <p:extLst>
      <p:ext uri="{BB962C8B-B14F-4D97-AF65-F5344CB8AC3E}">
        <p14:creationId xmlns:p14="http://schemas.microsoft.com/office/powerpoint/2010/main" val="167276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Perilous,</a:t>
            </a: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Tim.3:1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Hard, difficult</a:t>
            </a:r>
          </a:p>
          <a:p>
            <a:pPr>
              <a:spcAft>
                <a:spcPts val="1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Hard times threaten Lord’s church</a:t>
            </a:r>
          </a:p>
          <a:p>
            <a:pPr marL="801688" lvl="1" indent="-3444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hear of many problems, early stages of apostasies  </a:t>
            </a:r>
            <a:r>
              <a:rPr lang="en-US" sz="30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[5… 6-7… 8]</a:t>
            </a:r>
          </a:p>
          <a:p>
            <a:pPr marL="801688" lvl="1" indent="-344488">
              <a:buNone/>
            </a:pP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prepares Timothy (and us) for hard times</a:t>
            </a:r>
          </a:p>
        </p:txBody>
      </p:sp>
    </p:spTree>
    <p:extLst>
      <p:ext uri="{BB962C8B-B14F-4D97-AF65-F5344CB8AC3E}">
        <p14:creationId xmlns:p14="http://schemas.microsoft.com/office/powerpoint/2010/main" val="30617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2505" y="685800"/>
            <a:ext cx="7116198" cy="13716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days described,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1-5</a:t>
            </a:r>
          </a:p>
        </p:txBody>
      </p:sp>
    </p:spTree>
    <p:extLst>
      <p:ext uri="{BB962C8B-B14F-4D97-AF65-F5344CB8AC3E}">
        <p14:creationId xmlns:p14="http://schemas.microsoft.com/office/powerpoint/2010/main" val="419868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Last days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(v.1)</a:t>
            </a:r>
            <a:endParaRPr 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Time between Acts 2 and Lord’s final coming.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Daily news may not use words of this passage, but they describe the same old vices.   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materialistic culture loves the </a:t>
            </a:r>
            <a:r>
              <a:rPr lang="en-US" sz="3100" dirty="0">
                <a:solidFill>
                  <a:srgbClr val="CC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“new morality”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(abysmally confused … religiously rebellious).</a:t>
            </a:r>
          </a:p>
          <a:p>
            <a:pPr>
              <a:spcAft>
                <a:spcPts val="600"/>
              </a:spcAft>
            </a:pP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65"/>
            <a:ext cx="8077200" cy="843116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Tim.1:1-4, eighteen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Emphasis on ‘lost’ loves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speaks of future, but previously referred to these sins in the present tense.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“Unloving” 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(v.3) = Ro.1:31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“Love”: mixture of wrong actions and wrong attitudes.</a:t>
            </a:r>
          </a:p>
        </p:txBody>
      </p:sp>
    </p:spTree>
    <p:extLst>
      <p:ext uri="{BB962C8B-B14F-4D97-AF65-F5344CB8AC3E}">
        <p14:creationId xmlns:p14="http://schemas.microsoft.com/office/powerpoint/2010/main" val="20930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65"/>
            <a:ext cx="8077200" cy="843116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2: lovers of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495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Selfishness is root sin from which all sins grow.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‘Self love’ is ‘</a:t>
            </a:r>
            <a:r>
              <a:rPr lang="en-US" sz="31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self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Arial" panose="020B0604020202020204" pitchFamily="34" charset="0"/>
              </a:rPr>
              <a:t>▪</a:t>
            </a:r>
            <a:r>
              <a:rPr lang="en-US" sz="31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ish</a:t>
            </a: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Yields to unlawful desires.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Mt.16:24-25 illustrates.  </a:t>
            </a: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65"/>
            <a:ext cx="8077200" cy="843116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2: lovers of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495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Avaricious, fond of money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Lk.16:14, Pharisees.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Prosperity is more harmful to soul than poverty.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nation is more prosperous than US?</a:t>
            </a: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65"/>
            <a:ext cx="8077200" cy="843116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unloving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natural affection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Seen in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Abortion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Child abuse</a:t>
            </a:r>
          </a:p>
          <a:p>
            <a:pPr lvl="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Euthanasia</a:t>
            </a:r>
          </a:p>
          <a:p>
            <a:pPr lvl="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Neglect of aged…</a:t>
            </a:r>
            <a:endParaRPr lang="en-US" sz="31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8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1228</TotalTime>
  <Words>1119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2_Default Design</vt:lpstr>
      <vt:lpstr>Office Theme</vt:lpstr>
      <vt:lpstr>Hard Times</vt:lpstr>
      <vt:lpstr>Hard saying… (Jn.6:60)</vt:lpstr>
      <vt:lpstr>Perilous, 2 Tim.3:1</vt:lpstr>
      <vt:lpstr>PowerPoint Presentation</vt:lpstr>
      <vt:lpstr>Last days (v.1)</vt:lpstr>
      <vt:lpstr>2 Tim.1:1-4, eighteen sins</vt:lpstr>
      <vt:lpstr>2: lovers of themselves</vt:lpstr>
      <vt:lpstr>2: lovers of money</vt:lpstr>
      <vt:lpstr>3: unloving</vt:lpstr>
      <vt:lpstr>4: lovers of pleasure rather than lovers of God</vt:lpstr>
      <vt:lpstr>5: result: “form of godliness”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Nelson Gleuck, Jewish archaeologist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Ty Johnson</cp:lastModifiedBy>
  <cp:revision>85</cp:revision>
  <dcterms:created xsi:type="dcterms:W3CDTF">2015-11-27T18:49:23Z</dcterms:created>
  <dcterms:modified xsi:type="dcterms:W3CDTF">2022-05-16T02:24:31Z</dcterms:modified>
</cp:coreProperties>
</file>