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305" r:id="rId2"/>
    <p:sldId id="594" r:id="rId3"/>
    <p:sldId id="580" r:id="rId4"/>
    <p:sldId id="569" r:id="rId5"/>
    <p:sldId id="598" r:id="rId6"/>
    <p:sldId id="603" r:id="rId7"/>
    <p:sldId id="582" r:id="rId8"/>
    <p:sldId id="599" r:id="rId9"/>
    <p:sldId id="583" r:id="rId10"/>
    <p:sldId id="584" r:id="rId11"/>
    <p:sldId id="511" r:id="rId12"/>
    <p:sldId id="600" r:id="rId13"/>
    <p:sldId id="601" r:id="rId14"/>
    <p:sldId id="602" r:id="rId15"/>
    <p:sldId id="592" r:id="rId16"/>
    <p:sldId id="605" r:id="rId17"/>
    <p:sldId id="606" r:id="rId18"/>
    <p:sldId id="607"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CCFFFF"/>
    <a:srgbClr val="CCFFCC"/>
    <a:srgbClr val="FFFFCC"/>
    <a:srgbClr val="99FF33"/>
    <a:srgbClr val="FF3300"/>
    <a:srgbClr val="C0C0C0"/>
    <a:srgbClr val="EAEAEA"/>
    <a:srgbClr val="FFCC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2623" autoAdjust="0"/>
    <p:restoredTop sz="94660"/>
  </p:normalViewPr>
  <p:slideViewPr>
    <p:cSldViewPr showGuides="1">
      <p:cViewPr varScale="1">
        <p:scale>
          <a:sx n="82" d="100"/>
          <a:sy n="82" d="100"/>
        </p:scale>
        <p:origin x="1152" y="7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E0F358-7D01-4D68-BB99-394C091459F0}" type="datetimeFigureOut">
              <a:rPr lang="en-US" smtClean="0"/>
              <a:t>5/15/2022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C5D134-76E8-4430-B990-5385720D373D}" type="slidenum">
              <a:rPr lang="en-US" smtClean="0"/>
              <a:t>‹#›</a:t>
            </a:fld>
            <a:endParaRPr lang="en-US"/>
          </a:p>
        </p:txBody>
      </p:sp>
    </p:spTree>
    <p:extLst>
      <p:ext uri="{BB962C8B-B14F-4D97-AF65-F5344CB8AC3E}">
        <p14:creationId xmlns:p14="http://schemas.microsoft.com/office/powerpoint/2010/main" val="3949539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68309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13</a:t>
            </a:fld>
            <a:endParaRPr lang="en-US"/>
          </a:p>
        </p:txBody>
      </p:sp>
    </p:spTree>
    <p:extLst>
      <p:ext uri="{BB962C8B-B14F-4D97-AF65-F5344CB8AC3E}">
        <p14:creationId xmlns:p14="http://schemas.microsoft.com/office/powerpoint/2010/main" val="35466189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14</a:t>
            </a:fld>
            <a:endParaRPr lang="en-US"/>
          </a:p>
        </p:txBody>
      </p:sp>
    </p:spTree>
    <p:extLst>
      <p:ext uri="{BB962C8B-B14F-4D97-AF65-F5344CB8AC3E}">
        <p14:creationId xmlns:p14="http://schemas.microsoft.com/office/powerpoint/2010/main" val="10313850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15</a:t>
            </a:fld>
            <a:endParaRPr lang="en-US"/>
          </a:p>
        </p:txBody>
      </p:sp>
    </p:spTree>
    <p:extLst>
      <p:ext uri="{BB962C8B-B14F-4D97-AF65-F5344CB8AC3E}">
        <p14:creationId xmlns:p14="http://schemas.microsoft.com/office/powerpoint/2010/main" val="28146871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16</a:t>
            </a:fld>
            <a:endParaRPr lang="en-US"/>
          </a:p>
        </p:txBody>
      </p:sp>
    </p:spTree>
    <p:extLst>
      <p:ext uri="{BB962C8B-B14F-4D97-AF65-F5344CB8AC3E}">
        <p14:creationId xmlns:p14="http://schemas.microsoft.com/office/powerpoint/2010/main" val="24773943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17</a:t>
            </a:fld>
            <a:endParaRPr lang="en-US"/>
          </a:p>
        </p:txBody>
      </p:sp>
    </p:spTree>
    <p:extLst>
      <p:ext uri="{BB962C8B-B14F-4D97-AF65-F5344CB8AC3E}">
        <p14:creationId xmlns:p14="http://schemas.microsoft.com/office/powerpoint/2010/main" val="8192717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18</a:t>
            </a:fld>
            <a:endParaRPr lang="en-US"/>
          </a:p>
        </p:txBody>
      </p:sp>
    </p:spTree>
    <p:extLst>
      <p:ext uri="{BB962C8B-B14F-4D97-AF65-F5344CB8AC3E}">
        <p14:creationId xmlns:p14="http://schemas.microsoft.com/office/powerpoint/2010/main" val="3133594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916353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406394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1587536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985449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795087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0417330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11</a:t>
            </a:fld>
            <a:endParaRPr lang="en-US"/>
          </a:p>
        </p:txBody>
      </p:sp>
    </p:spTree>
    <p:extLst>
      <p:ext uri="{BB962C8B-B14F-4D97-AF65-F5344CB8AC3E}">
        <p14:creationId xmlns:p14="http://schemas.microsoft.com/office/powerpoint/2010/main" val="42751470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12</a:t>
            </a:fld>
            <a:endParaRPr lang="en-US"/>
          </a:p>
        </p:txBody>
      </p:sp>
    </p:spTree>
    <p:extLst>
      <p:ext uri="{BB962C8B-B14F-4D97-AF65-F5344CB8AC3E}">
        <p14:creationId xmlns:p14="http://schemas.microsoft.com/office/powerpoint/2010/main" val="4803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val="2334301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val="1740258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val="1625706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val="382600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val="3418772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val="724892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val="529984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val="1408971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val="586946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val="1735275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val="634056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2077959" y="990600"/>
            <a:ext cx="4999405" cy="1371600"/>
          </a:xfrm>
          <a:prstGeom prst="roundRect">
            <a:avLst/>
          </a:prstGeom>
          <a:solidFill>
            <a:schemeClr val="accent6">
              <a:lumMod val="50000"/>
            </a:schemeClr>
          </a:solidFill>
          <a:ln w="12700">
            <a:solidFill>
              <a:srgbClr val="99FF3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rgbClr val="FFFF00"/>
                </a:solidFill>
              </a:rPr>
              <a:t>Where was God?</a:t>
            </a:r>
            <a:endParaRPr lang="en-US" sz="2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9408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B0462B15-C177-4830-8A9D-852BF3676F73}"/>
              </a:ext>
            </a:extLst>
          </p:cNvPr>
          <p:cNvSpPr/>
          <p:nvPr/>
        </p:nvSpPr>
        <p:spPr>
          <a:xfrm>
            <a:off x="2110242" y="838200"/>
            <a:ext cx="4923516" cy="6096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Verdana" panose="020B0604030504040204" pitchFamily="34" charset="0"/>
                <a:ea typeface="Verdana" panose="020B0604030504040204" pitchFamily="34" charset="0"/>
              </a:rPr>
              <a:t>I</a:t>
            </a:r>
            <a:r>
              <a:rPr lang="en-US" sz="2400" dirty="0">
                <a:solidFill>
                  <a:schemeClr val="bg1"/>
                </a:solidFill>
              </a:rPr>
              <a:t>. Atheism is not the answer</a:t>
            </a:r>
          </a:p>
        </p:txBody>
      </p:sp>
      <p:sp>
        <p:nvSpPr>
          <p:cNvPr id="4" name="Rectangle 3">
            <a:extLst>
              <a:ext uri="{FF2B5EF4-FFF2-40B4-BE49-F238E27FC236}">
                <a16:creationId xmlns:a16="http://schemas.microsoft.com/office/drawing/2014/main" id="{FDB82F96-131C-40CF-9461-783A96B47D29}"/>
              </a:ext>
            </a:extLst>
          </p:cNvPr>
          <p:cNvSpPr/>
          <p:nvPr/>
        </p:nvSpPr>
        <p:spPr>
          <a:xfrm>
            <a:off x="1295400" y="1600200"/>
            <a:ext cx="6553200" cy="1676400"/>
          </a:xfrm>
          <a:prstGeom prst="rect">
            <a:avLst/>
          </a:prstGeom>
          <a:solidFill>
            <a:schemeClr val="tx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dirty="0">
                <a:solidFill>
                  <a:srgbClr val="CCFFFF"/>
                </a:solidFill>
                <a:latin typeface="Verdana" panose="020B0604030504040204" pitchFamily="34" charset="0"/>
                <a:ea typeface="Verdana" panose="020B0604030504040204" pitchFamily="34" charset="0"/>
              </a:rPr>
              <a:t>II</a:t>
            </a:r>
            <a:r>
              <a:rPr lang="en-US" sz="3600" dirty="0">
                <a:solidFill>
                  <a:srgbClr val="CCFFFF"/>
                </a:solidFill>
              </a:rPr>
              <a:t>. </a:t>
            </a:r>
            <a:r>
              <a:rPr lang="en-US" sz="3600" dirty="0">
                <a:solidFill>
                  <a:srgbClr val="FFFF00"/>
                </a:solidFill>
              </a:rPr>
              <a:t>God is the only answer</a:t>
            </a:r>
            <a:endParaRPr lang="en-US" sz="3600" dirty="0">
              <a:solidFill>
                <a:schemeClr val="bg1"/>
              </a:solidFill>
            </a:endParaRPr>
          </a:p>
        </p:txBody>
      </p:sp>
    </p:spTree>
    <p:extLst>
      <p:ext uri="{BB962C8B-B14F-4D97-AF65-F5344CB8AC3E}">
        <p14:creationId xmlns:p14="http://schemas.microsoft.com/office/powerpoint/2010/main" val="445942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64840" y="457200"/>
            <a:ext cx="8418944" cy="5715000"/>
          </a:xfrm>
        </p:spPr>
        <p:txBody>
          <a:bodyPr/>
          <a:lstStyle/>
          <a:p>
            <a:pPr marL="230188" indent="-230188">
              <a:spcAft>
                <a:spcPts val="300"/>
              </a:spcAft>
            </a:pPr>
            <a:r>
              <a:rPr lang="en-US" dirty="0">
                <a:solidFill>
                  <a:schemeClr val="bg1"/>
                </a:solidFill>
              </a:rPr>
              <a:t>“Why does God put up with evil in world?” </a:t>
            </a:r>
          </a:p>
          <a:p>
            <a:pPr marL="630238" lvl="1" indent="-230188">
              <a:spcAft>
                <a:spcPts val="600"/>
              </a:spcAft>
            </a:pPr>
            <a:r>
              <a:rPr lang="en-US" sz="3100" dirty="0">
                <a:solidFill>
                  <a:schemeClr val="bg1"/>
                </a:solidFill>
              </a:rPr>
              <a:t>For same reason He suffers long with our sins.   </a:t>
            </a:r>
            <a:r>
              <a:rPr lang="en-US" sz="3100" u="sng" dirty="0">
                <a:solidFill>
                  <a:schemeClr val="bg1"/>
                </a:solidFill>
              </a:rPr>
              <a:t>2 Pt.3:9, 15</a:t>
            </a:r>
            <a:r>
              <a:rPr lang="en-US" sz="3100" dirty="0">
                <a:solidFill>
                  <a:schemeClr val="bg1"/>
                </a:solidFill>
              </a:rPr>
              <a:t>.   </a:t>
            </a:r>
            <a:r>
              <a:rPr lang="en-US" sz="3100" u="sng" dirty="0">
                <a:solidFill>
                  <a:schemeClr val="bg1"/>
                </a:solidFill>
              </a:rPr>
              <a:t>Lk.15</a:t>
            </a:r>
            <a:r>
              <a:rPr lang="en-US" sz="3100" dirty="0">
                <a:solidFill>
                  <a:schemeClr val="bg1"/>
                </a:solidFill>
              </a:rPr>
              <a:t>.  </a:t>
            </a:r>
          </a:p>
          <a:p>
            <a:pPr marL="630238" lvl="1" indent="-230188">
              <a:spcAft>
                <a:spcPts val="300"/>
              </a:spcAft>
            </a:pPr>
            <a:r>
              <a:rPr lang="en-US" sz="3100" dirty="0">
                <a:solidFill>
                  <a:schemeClr val="bg1"/>
                </a:solidFill>
              </a:rPr>
              <a:t>Why am I a Christian?   </a:t>
            </a:r>
          </a:p>
          <a:p>
            <a:pPr marL="1030288" lvl="2" indent="-230188">
              <a:spcAft>
                <a:spcPts val="300"/>
              </a:spcAft>
            </a:pPr>
            <a:r>
              <a:rPr lang="en-US" sz="3100" dirty="0">
                <a:solidFill>
                  <a:schemeClr val="bg1"/>
                </a:solidFill>
              </a:rPr>
              <a:t>Because God patiently put up with my evil!   </a:t>
            </a:r>
          </a:p>
          <a:p>
            <a:pPr marL="1030288" lvl="2" indent="-230188">
              <a:spcAft>
                <a:spcPts val="300"/>
              </a:spcAft>
            </a:pPr>
            <a:r>
              <a:rPr lang="en-US" sz="3100" dirty="0">
                <a:solidFill>
                  <a:schemeClr val="bg1"/>
                </a:solidFill>
              </a:rPr>
              <a:t>If God destroyed all evil tonight at midnight, where would most be at 12:01?</a:t>
            </a:r>
          </a:p>
        </p:txBody>
      </p:sp>
    </p:spTree>
    <p:extLst>
      <p:ext uri="{BB962C8B-B14F-4D97-AF65-F5344CB8AC3E}">
        <p14:creationId xmlns:p14="http://schemas.microsoft.com/office/powerpoint/2010/main" val="1383240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64840" y="457200"/>
            <a:ext cx="8418944" cy="5715000"/>
          </a:xfrm>
        </p:spPr>
        <p:txBody>
          <a:bodyPr/>
          <a:lstStyle/>
          <a:p>
            <a:pPr marL="230188" indent="-230188">
              <a:spcAft>
                <a:spcPts val="300"/>
              </a:spcAft>
            </a:pPr>
            <a:r>
              <a:rPr lang="en-US" dirty="0">
                <a:solidFill>
                  <a:schemeClr val="bg1"/>
                </a:solidFill>
              </a:rPr>
              <a:t>Amazing:  most who blame God for evil believe in the goodness of man.   </a:t>
            </a:r>
          </a:p>
          <a:p>
            <a:pPr marL="230188" indent="-230188">
              <a:spcAft>
                <a:spcPts val="300"/>
              </a:spcAft>
            </a:pPr>
            <a:r>
              <a:rPr lang="en-US" dirty="0">
                <a:solidFill>
                  <a:schemeClr val="bg1"/>
                </a:solidFill>
              </a:rPr>
              <a:t>Some avoid offending Muslims at all cost (even criminals), but constantly blaspheme God.   </a:t>
            </a:r>
          </a:p>
          <a:p>
            <a:pPr marL="230188" indent="-230188">
              <a:spcAft>
                <a:spcPts val="300"/>
              </a:spcAft>
            </a:pPr>
            <a:r>
              <a:rPr lang="en-US" sz="3100" dirty="0">
                <a:solidFill>
                  <a:schemeClr val="bg1"/>
                </a:solidFill>
              </a:rPr>
              <a:t>Shimei, 2 Sm.16:5-8  (1 Sm.22) </a:t>
            </a:r>
          </a:p>
        </p:txBody>
      </p:sp>
    </p:spTree>
    <p:extLst>
      <p:ext uri="{BB962C8B-B14F-4D97-AF65-F5344CB8AC3E}">
        <p14:creationId xmlns:p14="http://schemas.microsoft.com/office/powerpoint/2010/main" val="2996186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64840" y="457200"/>
            <a:ext cx="8418944" cy="5715000"/>
          </a:xfrm>
        </p:spPr>
        <p:txBody>
          <a:bodyPr/>
          <a:lstStyle/>
          <a:p>
            <a:pPr marL="230188" indent="-230188">
              <a:spcAft>
                <a:spcPts val="600"/>
              </a:spcAft>
            </a:pPr>
            <a:r>
              <a:rPr lang="en-US" dirty="0">
                <a:solidFill>
                  <a:schemeClr val="bg1"/>
                </a:solidFill>
              </a:rPr>
              <a:t>Most people live in rebellion against God, repeatedly disobeying His word and </a:t>
            </a:r>
            <a:r>
              <a:rPr lang="en-US" dirty="0" err="1">
                <a:solidFill>
                  <a:schemeClr val="bg1"/>
                </a:solidFill>
              </a:rPr>
              <a:t>despis-ing</a:t>
            </a:r>
            <a:r>
              <a:rPr lang="en-US" dirty="0">
                <a:solidFill>
                  <a:schemeClr val="bg1"/>
                </a:solidFill>
              </a:rPr>
              <a:t> Him, and yet the very second that some-thing goes wrong, they wonder where He is.</a:t>
            </a:r>
          </a:p>
          <a:p>
            <a:pPr marL="230188" indent="-230188">
              <a:spcAft>
                <a:spcPts val="300"/>
              </a:spcAft>
            </a:pPr>
            <a:r>
              <a:rPr lang="en-US" dirty="0">
                <a:solidFill>
                  <a:schemeClr val="bg1"/>
                </a:solidFill>
              </a:rPr>
              <a:t>People despise Lord’s church: slander it, ridicule it . . . until they get into a bind . . .</a:t>
            </a:r>
            <a:endParaRPr lang="en-US" sz="3100" dirty="0">
              <a:solidFill>
                <a:schemeClr val="bg1"/>
              </a:solidFill>
            </a:endParaRPr>
          </a:p>
        </p:txBody>
      </p:sp>
    </p:spTree>
    <p:extLst>
      <p:ext uri="{BB962C8B-B14F-4D97-AF65-F5344CB8AC3E}">
        <p14:creationId xmlns:p14="http://schemas.microsoft.com/office/powerpoint/2010/main" val="2834716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64840" y="457200"/>
            <a:ext cx="8418944" cy="5943600"/>
          </a:xfrm>
        </p:spPr>
        <p:txBody>
          <a:bodyPr/>
          <a:lstStyle/>
          <a:p>
            <a:pPr marL="230188" indent="-230188">
              <a:spcAft>
                <a:spcPts val="300"/>
              </a:spcAft>
            </a:pPr>
            <a:r>
              <a:rPr lang="en-US" sz="3100" dirty="0">
                <a:solidFill>
                  <a:schemeClr val="bg1"/>
                </a:solidFill>
              </a:rPr>
              <a:t>If we are suffering with pain and/or evil as we deny God, the only conclusion left:  pain and suffering are meaningless.    </a:t>
            </a:r>
          </a:p>
          <a:p>
            <a:pPr marL="230188" indent="-230188">
              <a:spcAft>
                <a:spcPts val="300"/>
              </a:spcAft>
            </a:pPr>
            <a:r>
              <a:rPr lang="en-US" sz="3100" dirty="0">
                <a:solidFill>
                  <a:schemeClr val="bg1"/>
                </a:solidFill>
              </a:rPr>
              <a:t>If God is real, we can derive comfort.   We know:</a:t>
            </a:r>
          </a:p>
          <a:p>
            <a:pPr marL="0" indent="0">
              <a:spcAft>
                <a:spcPts val="600"/>
              </a:spcAft>
              <a:buNone/>
            </a:pPr>
            <a:r>
              <a:rPr lang="en-US" sz="2400" dirty="0">
                <a:solidFill>
                  <a:srgbClr val="FFC000"/>
                </a:solidFill>
              </a:rPr>
              <a:t>1. </a:t>
            </a:r>
            <a:r>
              <a:rPr lang="en-US" sz="3100" dirty="0">
                <a:solidFill>
                  <a:srgbClr val="FFFF99"/>
                </a:solidFill>
              </a:rPr>
              <a:t>He is good and just. </a:t>
            </a:r>
            <a:r>
              <a:rPr lang="en-US" sz="3000" dirty="0">
                <a:solidFill>
                  <a:schemeClr val="bg1"/>
                </a:solidFill>
              </a:rPr>
              <a:t>Gn.18:25.  Ro.3:23;  6:17</a:t>
            </a:r>
          </a:p>
          <a:p>
            <a:pPr marL="0" indent="0">
              <a:spcAft>
                <a:spcPts val="600"/>
              </a:spcAft>
              <a:buNone/>
            </a:pPr>
            <a:r>
              <a:rPr lang="en-US" sz="2400" dirty="0">
                <a:solidFill>
                  <a:srgbClr val="FFC000"/>
                </a:solidFill>
              </a:rPr>
              <a:t>2. </a:t>
            </a:r>
            <a:r>
              <a:rPr lang="en-US" sz="3100" dirty="0">
                <a:solidFill>
                  <a:srgbClr val="FFFF99"/>
                </a:solidFill>
              </a:rPr>
              <a:t>One day He will balance accounts.  </a:t>
            </a:r>
            <a:r>
              <a:rPr lang="en-US" sz="3000" dirty="0">
                <a:solidFill>
                  <a:schemeClr val="bg1"/>
                </a:solidFill>
              </a:rPr>
              <a:t>Ac.17</a:t>
            </a:r>
          </a:p>
          <a:p>
            <a:pPr marL="0" indent="0">
              <a:spcAft>
                <a:spcPts val="600"/>
              </a:spcAft>
              <a:buNone/>
            </a:pPr>
            <a:r>
              <a:rPr lang="en-US" sz="2400" dirty="0">
                <a:solidFill>
                  <a:srgbClr val="FFC000"/>
                </a:solidFill>
              </a:rPr>
              <a:t>3. </a:t>
            </a:r>
            <a:r>
              <a:rPr lang="en-US" sz="3100" dirty="0">
                <a:solidFill>
                  <a:srgbClr val="FFFF99"/>
                </a:solidFill>
              </a:rPr>
              <a:t>He loves and cares for us.  </a:t>
            </a:r>
            <a:r>
              <a:rPr lang="en-US" sz="3000" dirty="0">
                <a:solidFill>
                  <a:schemeClr val="bg1"/>
                </a:solidFill>
              </a:rPr>
              <a:t>1 Pt.5:7</a:t>
            </a:r>
          </a:p>
          <a:p>
            <a:pPr marL="339725" indent="-339725">
              <a:spcAft>
                <a:spcPts val="300"/>
              </a:spcAft>
              <a:buNone/>
            </a:pPr>
            <a:r>
              <a:rPr lang="en-US" sz="2400" dirty="0">
                <a:solidFill>
                  <a:srgbClr val="FFC000"/>
                </a:solidFill>
              </a:rPr>
              <a:t>4. </a:t>
            </a:r>
            <a:r>
              <a:rPr lang="en-US" sz="3100" dirty="0">
                <a:solidFill>
                  <a:srgbClr val="FFFF99"/>
                </a:solidFill>
              </a:rPr>
              <a:t>It is possible that pain can make sense – God can use it for good.</a:t>
            </a:r>
            <a:r>
              <a:rPr lang="en-US" sz="3100" dirty="0">
                <a:solidFill>
                  <a:schemeClr val="bg1"/>
                </a:solidFill>
              </a:rPr>
              <a:t>   </a:t>
            </a:r>
            <a:r>
              <a:rPr lang="en-US" sz="3000" dirty="0">
                <a:solidFill>
                  <a:schemeClr val="bg1"/>
                </a:solidFill>
              </a:rPr>
              <a:t>Rv.1:9;  2:10</a:t>
            </a:r>
          </a:p>
        </p:txBody>
      </p:sp>
    </p:spTree>
    <p:extLst>
      <p:ext uri="{BB962C8B-B14F-4D97-AF65-F5344CB8AC3E}">
        <p14:creationId xmlns:p14="http://schemas.microsoft.com/office/powerpoint/2010/main" val="3905488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2" end="2"/>
                                            </p:txEl>
                                          </p:spTgt>
                                        </p:tgtEl>
                                        <p:attrNameLst>
                                          <p:attrName>ppt_c</p:attrName>
                                        </p:attrNameLst>
                                      </p:cBhvr>
                                      <p:to>
                                        <a:srgbClr val="CCFFCC"/>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3" end="3"/>
                                            </p:txEl>
                                          </p:spTgt>
                                        </p:tgtEl>
                                        <p:attrNameLst>
                                          <p:attrName>ppt_c</p:attrName>
                                        </p:attrNameLst>
                                      </p:cBhvr>
                                      <p:to>
                                        <a:srgbClr val="CCFFCC"/>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4" end="4"/>
                                            </p:txEl>
                                          </p:spTgt>
                                        </p:tgtEl>
                                        <p:attrNameLst>
                                          <p:attrName>ppt_c</p:attrName>
                                        </p:attrNameLst>
                                      </p:cBhvr>
                                      <p:to>
                                        <a:srgbClr val="CCFFCC"/>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33E15-DA34-4F72-9655-BA4CBB8131C7}"/>
              </a:ext>
            </a:extLst>
          </p:cNvPr>
          <p:cNvSpPr>
            <a:spLocks noGrp="1"/>
          </p:cNvSpPr>
          <p:nvPr>
            <p:ph type="title"/>
          </p:nvPr>
        </p:nvSpPr>
        <p:spPr>
          <a:xfrm>
            <a:off x="45720" y="76200"/>
            <a:ext cx="9052560" cy="685800"/>
          </a:xfrm>
        </p:spPr>
        <p:txBody>
          <a:bodyPr/>
          <a:lstStyle/>
          <a:p>
            <a:r>
              <a:rPr lang="en-US" sz="3500" dirty="0">
                <a:solidFill>
                  <a:srgbClr val="CCFFFF"/>
                </a:solidFill>
                <a:latin typeface="+mn-lt"/>
              </a:rPr>
              <a:t>Proper view of God is most important</a:t>
            </a:r>
            <a:endParaRPr lang="en-US" sz="3500" dirty="0">
              <a:solidFill>
                <a:schemeClr val="bg1"/>
              </a:solidFill>
              <a:latin typeface="+mn-lt"/>
            </a:endParaRPr>
          </a:p>
        </p:txBody>
      </p:sp>
      <p:sp>
        <p:nvSpPr>
          <p:cNvPr id="3075" name="Rectangle 3"/>
          <p:cNvSpPr>
            <a:spLocks noGrp="1" noChangeArrowheads="1"/>
          </p:cNvSpPr>
          <p:nvPr>
            <p:ph idx="1"/>
          </p:nvPr>
        </p:nvSpPr>
        <p:spPr>
          <a:xfrm>
            <a:off x="266308" y="838200"/>
            <a:ext cx="8626760" cy="5410200"/>
          </a:xfrm>
        </p:spPr>
        <p:txBody>
          <a:bodyPr/>
          <a:lstStyle/>
          <a:p>
            <a:pPr marL="230188" indent="-230188">
              <a:spcAft>
                <a:spcPts val="900"/>
              </a:spcAft>
            </a:pPr>
            <a:r>
              <a:rPr lang="en-US" u="sng" dirty="0">
                <a:solidFill>
                  <a:srgbClr val="FFFF99"/>
                </a:solidFill>
              </a:rPr>
              <a:t>Gn.3</a:t>
            </a:r>
            <a:r>
              <a:rPr lang="en-US" dirty="0">
                <a:solidFill>
                  <a:srgbClr val="FFFF99"/>
                </a:solidFill>
              </a:rPr>
              <a:t>:</a:t>
            </a:r>
            <a:r>
              <a:rPr lang="en-US" dirty="0">
                <a:solidFill>
                  <a:schemeClr val="bg1"/>
                </a:solidFill>
              </a:rPr>
              <a:t> Eve’s distorted view of God brought disaster. </a:t>
            </a:r>
          </a:p>
          <a:p>
            <a:pPr marL="230188" indent="-230188">
              <a:spcAft>
                <a:spcPts val="900"/>
              </a:spcAft>
            </a:pPr>
            <a:r>
              <a:rPr lang="en-US" sz="3200" u="sng" dirty="0">
                <a:solidFill>
                  <a:srgbClr val="FFFF99"/>
                </a:solidFill>
              </a:rPr>
              <a:t>Gn.4</a:t>
            </a:r>
            <a:r>
              <a:rPr lang="en-US" sz="3200" dirty="0">
                <a:solidFill>
                  <a:srgbClr val="FFFF99"/>
                </a:solidFill>
              </a:rPr>
              <a:t>:</a:t>
            </a:r>
            <a:r>
              <a:rPr lang="en-US" sz="3200" dirty="0">
                <a:solidFill>
                  <a:schemeClr val="bg1"/>
                </a:solidFill>
              </a:rPr>
              <a:t> Cain…  </a:t>
            </a:r>
          </a:p>
          <a:p>
            <a:pPr marL="230188" indent="-230188">
              <a:spcAft>
                <a:spcPts val="900"/>
              </a:spcAft>
            </a:pPr>
            <a:r>
              <a:rPr lang="en-US" sz="3200" u="sng" dirty="0">
                <a:solidFill>
                  <a:srgbClr val="FFFF99"/>
                </a:solidFill>
              </a:rPr>
              <a:t>Gn.6</a:t>
            </a:r>
            <a:r>
              <a:rPr lang="en-US" sz="3200" dirty="0">
                <a:solidFill>
                  <a:srgbClr val="FFFF99"/>
                </a:solidFill>
              </a:rPr>
              <a:t>:</a:t>
            </a:r>
            <a:r>
              <a:rPr lang="en-US" sz="3200" dirty="0">
                <a:solidFill>
                  <a:schemeClr val="bg1"/>
                </a:solidFill>
              </a:rPr>
              <a:t> most thought only of themselves</a:t>
            </a:r>
          </a:p>
        </p:txBody>
      </p:sp>
    </p:spTree>
    <p:extLst>
      <p:ext uri="{BB962C8B-B14F-4D97-AF65-F5344CB8AC3E}">
        <p14:creationId xmlns:p14="http://schemas.microsoft.com/office/powerpoint/2010/main" val="3464845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266308" y="381000"/>
            <a:ext cx="8626760" cy="6019800"/>
          </a:xfrm>
        </p:spPr>
        <p:txBody>
          <a:bodyPr/>
          <a:lstStyle/>
          <a:p>
            <a:pPr marL="230188" indent="-230188">
              <a:spcBef>
                <a:spcPts val="0"/>
              </a:spcBef>
              <a:spcAft>
                <a:spcPts val="0"/>
              </a:spcAft>
            </a:pPr>
            <a:r>
              <a:rPr lang="en-US" dirty="0">
                <a:solidFill>
                  <a:schemeClr val="bg1"/>
                </a:solidFill>
              </a:rPr>
              <a:t>Good examples – </a:t>
            </a:r>
          </a:p>
          <a:p>
            <a:pPr marL="630238" lvl="1" indent="-230188">
              <a:spcBef>
                <a:spcPts val="0"/>
              </a:spcBef>
              <a:spcAft>
                <a:spcPts val="600"/>
              </a:spcAft>
            </a:pPr>
            <a:r>
              <a:rPr lang="en-US" sz="3000" dirty="0">
                <a:solidFill>
                  <a:schemeClr val="bg1"/>
                </a:solidFill>
              </a:rPr>
              <a:t>Job, 42:5</a:t>
            </a:r>
          </a:p>
          <a:p>
            <a:pPr marL="630238" lvl="1" indent="-230188">
              <a:spcBef>
                <a:spcPts val="0"/>
              </a:spcBef>
              <a:spcAft>
                <a:spcPts val="600"/>
              </a:spcAft>
            </a:pPr>
            <a:r>
              <a:rPr lang="en-US" sz="3000" dirty="0">
                <a:solidFill>
                  <a:schemeClr val="bg1"/>
                </a:solidFill>
              </a:rPr>
              <a:t>Abraham, Gn.18-19  (18:25)</a:t>
            </a:r>
          </a:p>
          <a:p>
            <a:pPr marL="630238" lvl="1" indent="-230188">
              <a:spcBef>
                <a:spcPts val="0"/>
              </a:spcBef>
              <a:spcAft>
                <a:spcPts val="600"/>
              </a:spcAft>
            </a:pPr>
            <a:r>
              <a:rPr lang="en-US" sz="3000" dirty="0">
                <a:solidFill>
                  <a:schemeClr val="bg1"/>
                </a:solidFill>
              </a:rPr>
              <a:t>Habakkuk . . .</a:t>
            </a:r>
          </a:p>
          <a:p>
            <a:pPr marL="630238" lvl="1" indent="-230188">
              <a:spcBef>
                <a:spcPts val="0"/>
              </a:spcBef>
              <a:spcAft>
                <a:spcPts val="0"/>
              </a:spcAft>
            </a:pPr>
            <a:r>
              <a:rPr lang="en-US" sz="3000" dirty="0">
                <a:solidFill>
                  <a:schemeClr val="bg1"/>
                </a:solidFill>
              </a:rPr>
              <a:t>Lk.13:1-5, tragedies teach us . . .</a:t>
            </a:r>
            <a:endParaRPr lang="en-US" sz="3200" dirty="0">
              <a:solidFill>
                <a:schemeClr val="bg1"/>
              </a:solidFill>
            </a:endParaRPr>
          </a:p>
          <a:p>
            <a:pPr marL="800100" lvl="2" indent="0">
              <a:spcBef>
                <a:spcPts val="600"/>
              </a:spcBef>
              <a:spcAft>
                <a:spcPts val="400"/>
              </a:spcAft>
              <a:buNone/>
            </a:pPr>
            <a:r>
              <a:rPr lang="en-US" dirty="0">
                <a:solidFill>
                  <a:srgbClr val="FFFF00"/>
                </a:solidFill>
              </a:rPr>
              <a:t>1) </a:t>
            </a:r>
            <a:r>
              <a:rPr lang="en-US" sz="3000" dirty="0">
                <a:solidFill>
                  <a:srgbClr val="CCFFCC"/>
                </a:solidFill>
              </a:rPr>
              <a:t>Easier to see sin in others, not ourselves</a:t>
            </a:r>
          </a:p>
          <a:p>
            <a:pPr marL="800100" lvl="2" indent="0">
              <a:spcBef>
                <a:spcPts val="600"/>
              </a:spcBef>
              <a:spcAft>
                <a:spcPts val="400"/>
              </a:spcAft>
              <a:buNone/>
            </a:pPr>
            <a:r>
              <a:rPr lang="en-US" dirty="0">
                <a:solidFill>
                  <a:srgbClr val="FFFF00"/>
                </a:solidFill>
              </a:rPr>
              <a:t>2) </a:t>
            </a:r>
            <a:r>
              <a:rPr lang="en-US" sz="3000" dirty="0">
                <a:solidFill>
                  <a:srgbClr val="CCFFCC"/>
                </a:solidFill>
              </a:rPr>
              <a:t>We should serve our Creator</a:t>
            </a:r>
          </a:p>
          <a:p>
            <a:pPr marL="800100" lvl="2" indent="0">
              <a:spcBef>
                <a:spcPts val="600"/>
              </a:spcBef>
              <a:spcAft>
                <a:spcPts val="400"/>
              </a:spcAft>
              <a:buNone/>
            </a:pPr>
            <a:r>
              <a:rPr lang="en-US" dirty="0">
                <a:solidFill>
                  <a:srgbClr val="FFFF00"/>
                </a:solidFill>
              </a:rPr>
              <a:t>3) </a:t>
            </a:r>
            <a:r>
              <a:rPr lang="en-US" sz="3000" dirty="0">
                <a:solidFill>
                  <a:srgbClr val="CCFFCC"/>
                </a:solidFill>
              </a:rPr>
              <a:t>Life can be taken from us without warning</a:t>
            </a:r>
          </a:p>
          <a:p>
            <a:pPr marL="800100" lvl="2" indent="0">
              <a:spcBef>
                <a:spcPts val="600"/>
              </a:spcBef>
              <a:spcAft>
                <a:spcPts val="400"/>
              </a:spcAft>
              <a:buNone/>
            </a:pPr>
            <a:r>
              <a:rPr lang="en-US" dirty="0">
                <a:solidFill>
                  <a:srgbClr val="FFFF00"/>
                </a:solidFill>
              </a:rPr>
              <a:t>4) </a:t>
            </a:r>
            <a:r>
              <a:rPr lang="en-US" sz="3000" dirty="0">
                <a:solidFill>
                  <a:srgbClr val="CCFFCC"/>
                </a:solidFill>
              </a:rPr>
              <a:t>If we die in sin, we get no second chance</a:t>
            </a:r>
          </a:p>
          <a:p>
            <a:pPr marL="800100" lvl="2" indent="0">
              <a:spcBef>
                <a:spcPts val="600"/>
              </a:spcBef>
              <a:spcAft>
                <a:spcPts val="600"/>
              </a:spcAft>
              <a:buNone/>
            </a:pPr>
            <a:r>
              <a:rPr lang="en-US" dirty="0">
                <a:solidFill>
                  <a:srgbClr val="FFFF00"/>
                </a:solidFill>
              </a:rPr>
              <a:t>5) </a:t>
            </a:r>
            <a:r>
              <a:rPr lang="en-US" sz="3000" dirty="0">
                <a:solidFill>
                  <a:srgbClr val="CCFFCC"/>
                </a:solidFill>
              </a:rPr>
              <a:t>Proper view of God: tragedy → repent! </a:t>
            </a:r>
          </a:p>
        </p:txBody>
      </p:sp>
    </p:spTree>
    <p:extLst>
      <p:ext uri="{BB962C8B-B14F-4D97-AF65-F5344CB8AC3E}">
        <p14:creationId xmlns:p14="http://schemas.microsoft.com/office/powerpoint/2010/main" val="1514779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5" end="5"/>
                                            </p:txEl>
                                          </p:spTgt>
                                        </p:tgtEl>
                                        <p:attrNameLst>
                                          <p:attrName>ppt_c</p:attrName>
                                        </p:attrNameLst>
                                      </p:cBhvr>
                                      <p:to>
                                        <a:srgbClr val="C0C0C0"/>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6" end="6"/>
                                            </p:txEl>
                                          </p:spTgt>
                                        </p:tgtEl>
                                        <p:attrNameLst>
                                          <p:attrName>ppt_c</p:attrName>
                                        </p:attrNameLst>
                                      </p:cBhvr>
                                      <p:to>
                                        <a:srgbClr val="C0C0C0"/>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7" end="7"/>
                                            </p:txEl>
                                          </p:spTgt>
                                        </p:tgtEl>
                                        <p:attrNameLst>
                                          <p:attrName>ppt_c</p:attrName>
                                        </p:attrNameLst>
                                      </p:cBhvr>
                                      <p:to>
                                        <a:srgbClr val="C0C0C0"/>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8" end="8"/>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8" end="8"/>
                                            </p:txEl>
                                          </p:spTgt>
                                        </p:tgtEl>
                                        <p:attrNameLst>
                                          <p:attrName>ppt_c</p:attrName>
                                        </p:attrNameLst>
                                      </p:cBhvr>
                                      <p:to>
                                        <a:srgbClr val="C0C0C0"/>
                                      </p:to>
                                    </p:animClr>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7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266308" y="381000"/>
            <a:ext cx="8626760" cy="6019800"/>
          </a:xfrm>
        </p:spPr>
        <p:txBody>
          <a:bodyPr/>
          <a:lstStyle/>
          <a:p>
            <a:pPr marL="230188" indent="-230188">
              <a:spcBef>
                <a:spcPts val="0"/>
              </a:spcBef>
              <a:spcAft>
                <a:spcPts val="0"/>
              </a:spcAft>
            </a:pPr>
            <a:r>
              <a:rPr lang="en-US" dirty="0">
                <a:solidFill>
                  <a:schemeClr val="bg1"/>
                </a:solidFill>
              </a:rPr>
              <a:t>Good examples – </a:t>
            </a:r>
          </a:p>
          <a:p>
            <a:pPr marL="630238" lvl="1" indent="-230188">
              <a:spcBef>
                <a:spcPts val="0"/>
              </a:spcBef>
              <a:spcAft>
                <a:spcPts val="600"/>
              </a:spcAft>
            </a:pPr>
            <a:r>
              <a:rPr lang="en-US" sz="3000" dirty="0">
                <a:solidFill>
                  <a:schemeClr val="bg1"/>
                </a:solidFill>
              </a:rPr>
              <a:t>Job, 42:5</a:t>
            </a:r>
          </a:p>
          <a:p>
            <a:pPr marL="630238" lvl="1" indent="-230188">
              <a:spcBef>
                <a:spcPts val="0"/>
              </a:spcBef>
              <a:spcAft>
                <a:spcPts val="600"/>
              </a:spcAft>
            </a:pPr>
            <a:r>
              <a:rPr lang="en-US" sz="3000" dirty="0">
                <a:solidFill>
                  <a:schemeClr val="bg1"/>
                </a:solidFill>
              </a:rPr>
              <a:t>Abraham, Gn.18-19  (18:25)</a:t>
            </a:r>
          </a:p>
          <a:p>
            <a:pPr marL="630238" lvl="1" indent="-230188">
              <a:spcBef>
                <a:spcPts val="0"/>
              </a:spcBef>
              <a:spcAft>
                <a:spcPts val="600"/>
              </a:spcAft>
            </a:pPr>
            <a:r>
              <a:rPr lang="en-US" sz="3000" dirty="0">
                <a:solidFill>
                  <a:schemeClr val="bg1"/>
                </a:solidFill>
              </a:rPr>
              <a:t>Habakkuk . . .</a:t>
            </a:r>
          </a:p>
          <a:p>
            <a:pPr marL="630238" lvl="1" indent="-230188">
              <a:spcBef>
                <a:spcPts val="0"/>
              </a:spcBef>
              <a:spcAft>
                <a:spcPts val="600"/>
              </a:spcAft>
            </a:pPr>
            <a:r>
              <a:rPr lang="en-US" sz="3000" dirty="0">
                <a:solidFill>
                  <a:schemeClr val="bg1"/>
                </a:solidFill>
              </a:rPr>
              <a:t>Lk.13:1-5, tragedies teach us</a:t>
            </a:r>
          </a:p>
          <a:p>
            <a:pPr marL="630238" lvl="1" indent="-230188">
              <a:spcBef>
                <a:spcPts val="600"/>
              </a:spcBef>
              <a:spcAft>
                <a:spcPts val="600"/>
              </a:spcAft>
            </a:pPr>
            <a:r>
              <a:rPr lang="en-US" sz="3000" dirty="0">
                <a:solidFill>
                  <a:schemeClr val="bg1"/>
                </a:solidFill>
              </a:rPr>
              <a:t>Jn.9:1-3, opportunity to glorify God</a:t>
            </a:r>
          </a:p>
          <a:p>
            <a:pPr marL="630238" lvl="1" indent="-230188">
              <a:spcBef>
                <a:spcPts val="600"/>
              </a:spcBef>
              <a:spcAft>
                <a:spcPts val="400"/>
              </a:spcAft>
            </a:pPr>
            <a:r>
              <a:rPr lang="en-US" sz="3000" dirty="0">
                <a:solidFill>
                  <a:schemeClr val="bg1"/>
                </a:solidFill>
              </a:rPr>
              <a:t>Ro.8:31-39, no calamity could convince Paul that God did not love him.</a:t>
            </a:r>
          </a:p>
          <a:p>
            <a:pPr marL="1030288" lvl="2" indent="-230188">
              <a:spcBef>
                <a:spcPts val="600"/>
              </a:spcBef>
              <a:spcAft>
                <a:spcPts val="400"/>
              </a:spcAft>
            </a:pPr>
            <a:r>
              <a:rPr lang="en-US" sz="3000" dirty="0">
                <a:solidFill>
                  <a:schemeClr val="bg1"/>
                </a:solidFill>
              </a:rPr>
              <a:t>Where was God?</a:t>
            </a:r>
          </a:p>
        </p:txBody>
      </p:sp>
    </p:spTree>
    <p:extLst>
      <p:ext uri="{BB962C8B-B14F-4D97-AF65-F5344CB8AC3E}">
        <p14:creationId xmlns:p14="http://schemas.microsoft.com/office/powerpoint/2010/main" val="1912319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266308" y="381000"/>
            <a:ext cx="8626760" cy="6019800"/>
          </a:xfrm>
        </p:spPr>
        <p:txBody>
          <a:bodyPr/>
          <a:lstStyle/>
          <a:p>
            <a:pPr marL="230188" indent="-230188">
              <a:spcBef>
                <a:spcPts val="0"/>
              </a:spcBef>
              <a:spcAft>
                <a:spcPts val="1200"/>
              </a:spcAft>
            </a:pPr>
            <a:r>
              <a:rPr lang="en-US" dirty="0">
                <a:solidFill>
                  <a:schemeClr val="bg1"/>
                </a:solidFill>
              </a:rPr>
              <a:t>Job 38-42, God is all-wise, all powerful. </a:t>
            </a:r>
          </a:p>
          <a:p>
            <a:pPr marL="230188" indent="-230188">
              <a:spcBef>
                <a:spcPts val="0"/>
              </a:spcBef>
              <a:spcAft>
                <a:spcPts val="0"/>
              </a:spcAft>
            </a:pPr>
            <a:r>
              <a:rPr lang="en-US" dirty="0">
                <a:solidFill>
                  <a:srgbClr val="CCFFFF"/>
                </a:solidFill>
              </a:rPr>
              <a:t>“[God] is not the author of evil, but he is the author of creation and of the risk inherent in it.…  The significance of the cross of Jesus is that the one who suffers most because of sin is not mankind but God himself and it is by his own action in the cross that the power of evil is actually overcome” </a:t>
            </a:r>
            <a:r>
              <a:rPr lang="en-US" sz="2400" dirty="0">
                <a:solidFill>
                  <a:schemeClr val="bg1"/>
                </a:solidFill>
              </a:rPr>
              <a:t>– Nigel Wright</a:t>
            </a:r>
            <a:endParaRPr lang="en-US" dirty="0">
              <a:solidFill>
                <a:schemeClr val="bg1"/>
              </a:solidFill>
            </a:endParaRPr>
          </a:p>
        </p:txBody>
      </p:sp>
    </p:spTree>
    <p:extLst>
      <p:ext uri="{BB962C8B-B14F-4D97-AF65-F5344CB8AC3E}">
        <p14:creationId xmlns:p14="http://schemas.microsoft.com/office/powerpoint/2010/main" val="293563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19492" y="304800"/>
            <a:ext cx="8305800" cy="6172200"/>
          </a:xfrm>
        </p:spPr>
        <p:txBody>
          <a:bodyPr/>
          <a:lstStyle/>
          <a:p>
            <a:pPr marL="0" indent="0">
              <a:spcAft>
                <a:spcPts val="600"/>
              </a:spcAft>
              <a:buNone/>
            </a:pPr>
            <a:r>
              <a:rPr lang="en-US" altLang="en-US" sz="3100" dirty="0">
                <a:solidFill>
                  <a:schemeClr val="bg1"/>
                </a:solidFill>
              </a:rPr>
              <a:t>When pain or tragedy affect us personally, many ask, “</a:t>
            </a:r>
            <a:r>
              <a:rPr lang="en-US" altLang="en-US" sz="3100" i="1" dirty="0">
                <a:solidFill>
                  <a:schemeClr val="bg1"/>
                </a:solidFill>
              </a:rPr>
              <a:t>Why</a:t>
            </a:r>
            <a:r>
              <a:rPr lang="en-US" altLang="en-US" sz="3100" dirty="0">
                <a:solidFill>
                  <a:schemeClr val="bg1"/>
                </a:solidFill>
              </a:rPr>
              <a:t>, God?”   “Why me?”</a:t>
            </a:r>
          </a:p>
          <a:p>
            <a:pPr marL="0" indent="0">
              <a:spcAft>
                <a:spcPts val="600"/>
              </a:spcAft>
              <a:buNone/>
            </a:pPr>
            <a:r>
              <a:rPr lang="en-US" altLang="en-US" sz="3100" dirty="0">
                <a:solidFill>
                  <a:schemeClr val="bg1"/>
                </a:solidFill>
              </a:rPr>
              <a:t>No one knows all the answers</a:t>
            </a:r>
          </a:p>
          <a:p>
            <a:pPr marL="0" indent="0">
              <a:spcAft>
                <a:spcPts val="300"/>
              </a:spcAft>
              <a:buNone/>
            </a:pPr>
            <a:r>
              <a:rPr lang="en-US" altLang="en-US" sz="3100" dirty="0">
                <a:solidFill>
                  <a:schemeClr val="bg1"/>
                </a:solidFill>
              </a:rPr>
              <a:t>Proper course: work from known to unknown</a:t>
            </a:r>
          </a:p>
          <a:p>
            <a:pPr marL="0" indent="0">
              <a:spcAft>
                <a:spcPts val="300"/>
              </a:spcAft>
              <a:buNone/>
            </a:pPr>
            <a:r>
              <a:rPr lang="en-US" altLang="en-US" sz="3100" dirty="0">
                <a:solidFill>
                  <a:schemeClr val="bg1"/>
                </a:solidFill>
              </a:rPr>
              <a:t>God did not make monsters who hurt others</a:t>
            </a:r>
          </a:p>
          <a:p>
            <a:pPr marL="574675" lvl="1" indent="-292100">
              <a:spcAft>
                <a:spcPts val="600"/>
              </a:spcAft>
              <a:buFont typeface="Arial" panose="020B0604020202020204" pitchFamily="34" charset="0"/>
              <a:buChar char="•"/>
            </a:pPr>
            <a:r>
              <a:rPr lang="en-US" altLang="en-US" sz="3100" dirty="0">
                <a:solidFill>
                  <a:schemeClr val="bg1"/>
                </a:solidFill>
              </a:rPr>
              <a:t>Gn.1</a:t>
            </a:r>
            <a:r>
              <a:rPr lang="en-US" altLang="en-US" sz="3100" baseline="30000" dirty="0">
                <a:solidFill>
                  <a:schemeClr val="bg1"/>
                </a:solidFill>
              </a:rPr>
              <a:t>31</a:t>
            </a:r>
            <a:r>
              <a:rPr lang="en-US" altLang="en-US" sz="3100" dirty="0">
                <a:solidFill>
                  <a:schemeClr val="bg1"/>
                </a:solidFill>
              </a:rPr>
              <a:t> </a:t>
            </a:r>
            <a:r>
              <a:rPr lang="en-US" altLang="en-US" sz="3100" dirty="0">
                <a:solidFill>
                  <a:srgbClr val="FFFFCC"/>
                </a:solidFill>
              </a:rPr>
              <a:t>Then God saw everything that He had made, and indeed it was very good. </a:t>
            </a:r>
          </a:p>
          <a:p>
            <a:pPr marL="574675" lvl="1" indent="-292100">
              <a:spcAft>
                <a:spcPts val="600"/>
              </a:spcAft>
              <a:buFont typeface="Arial" panose="020B0604020202020204" pitchFamily="34" charset="0"/>
              <a:buChar char="•"/>
            </a:pPr>
            <a:r>
              <a:rPr lang="en-US" altLang="en-US" sz="3100" dirty="0">
                <a:solidFill>
                  <a:schemeClr val="bg1"/>
                </a:solidFill>
              </a:rPr>
              <a:t>Ps.14</a:t>
            </a:r>
            <a:r>
              <a:rPr lang="en-US" altLang="en-US" sz="3100" baseline="30000" dirty="0">
                <a:solidFill>
                  <a:schemeClr val="bg1"/>
                </a:solidFill>
              </a:rPr>
              <a:t>1</a:t>
            </a:r>
            <a:r>
              <a:rPr lang="en-US" altLang="en-US" sz="3100" dirty="0">
                <a:solidFill>
                  <a:schemeClr val="bg1"/>
                </a:solidFill>
              </a:rPr>
              <a:t> </a:t>
            </a:r>
            <a:r>
              <a:rPr lang="en-US" altLang="en-US" sz="3100" dirty="0">
                <a:solidFill>
                  <a:srgbClr val="FFFFCC"/>
                </a:solidFill>
              </a:rPr>
              <a:t>The fool has said in his heart, “There is no God.” </a:t>
            </a:r>
            <a:endParaRPr lang="en-US" altLang="en-US" sz="2700" dirty="0">
              <a:solidFill>
                <a:srgbClr val="FFFFCC"/>
              </a:solidFill>
            </a:endParaRPr>
          </a:p>
          <a:p>
            <a:pPr marL="282575" lvl="1" indent="-282575">
              <a:spcAft>
                <a:spcPts val="600"/>
              </a:spcAft>
              <a:buNone/>
            </a:pPr>
            <a:r>
              <a:rPr lang="en-US" altLang="en-US" sz="3100" dirty="0">
                <a:solidFill>
                  <a:schemeClr val="bg1"/>
                </a:solidFill>
              </a:rPr>
              <a:t>God created us with free will . . .</a:t>
            </a:r>
          </a:p>
        </p:txBody>
      </p:sp>
    </p:spTree>
    <p:extLst>
      <p:ext uri="{BB962C8B-B14F-4D97-AF65-F5344CB8AC3E}">
        <p14:creationId xmlns:p14="http://schemas.microsoft.com/office/powerpoint/2010/main" val="3634738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B0462B15-C177-4830-8A9D-852BF3676F73}"/>
              </a:ext>
            </a:extLst>
          </p:cNvPr>
          <p:cNvSpPr/>
          <p:nvPr/>
        </p:nvSpPr>
        <p:spPr>
          <a:xfrm>
            <a:off x="1295400" y="457200"/>
            <a:ext cx="6553200" cy="1676400"/>
          </a:xfrm>
          <a:prstGeom prst="rect">
            <a:avLst/>
          </a:prstGeom>
          <a:solidFill>
            <a:schemeClr val="tx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dirty="0">
                <a:solidFill>
                  <a:srgbClr val="CCFFFF"/>
                </a:solidFill>
                <a:latin typeface="Verdana" panose="020B0604030504040204" pitchFamily="34" charset="0"/>
                <a:ea typeface="Verdana" panose="020B0604030504040204" pitchFamily="34" charset="0"/>
              </a:rPr>
              <a:t>I</a:t>
            </a:r>
            <a:r>
              <a:rPr lang="en-US" sz="3600" dirty="0">
                <a:solidFill>
                  <a:srgbClr val="CCFFFF"/>
                </a:solidFill>
              </a:rPr>
              <a:t>. </a:t>
            </a:r>
            <a:r>
              <a:rPr lang="en-US" sz="3600" dirty="0">
                <a:solidFill>
                  <a:srgbClr val="FFFF00"/>
                </a:solidFill>
              </a:rPr>
              <a:t>Atheism is not the answer</a:t>
            </a:r>
            <a:endParaRPr lang="en-US" sz="3600" dirty="0">
              <a:solidFill>
                <a:schemeClr val="bg1"/>
              </a:solidFill>
            </a:endParaRPr>
          </a:p>
        </p:txBody>
      </p:sp>
    </p:spTree>
    <p:extLst>
      <p:ext uri="{BB962C8B-B14F-4D97-AF65-F5344CB8AC3E}">
        <p14:creationId xmlns:p14="http://schemas.microsoft.com/office/powerpoint/2010/main" val="337019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85800"/>
          </a:xfrm>
        </p:spPr>
        <p:txBody>
          <a:bodyPr/>
          <a:lstStyle/>
          <a:p>
            <a:r>
              <a:rPr lang="en-US" altLang="en-US" sz="3600" dirty="0">
                <a:solidFill>
                  <a:srgbClr val="FFFFCC"/>
                </a:solidFill>
              </a:rPr>
              <a:t>What is evil to an atheist?</a:t>
            </a:r>
          </a:p>
        </p:txBody>
      </p:sp>
      <p:sp>
        <p:nvSpPr>
          <p:cNvPr id="3075" name="Rectangle 3"/>
          <p:cNvSpPr>
            <a:spLocks noGrp="1" noChangeArrowheads="1"/>
          </p:cNvSpPr>
          <p:nvPr>
            <p:ph type="body" idx="1"/>
          </p:nvPr>
        </p:nvSpPr>
        <p:spPr>
          <a:xfrm>
            <a:off x="304800" y="838200"/>
            <a:ext cx="8534400" cy="5334000"/>
          </a:xfrm>
        </p:spPr>
        <p:txBody>
          <a:bodyPr/>
          <a:lstStyle/>
          <a:p>
            <a:pPr>
              <a:spcBef>
                <a:spcPts val="0"/>
              </a:spcBef>
              <a:spcAft>
                <a:spcPts val="0"/>
              </a:spcAft>
              <a:buFont typeface="Arial" panose="020B0604020202020204" pitchFamily="34" charset="0"/>
              <a:buChar char="•"/>
            </a:pPr>
            <a:r>
              <a:rPr lang="en-US" altLang="en-US" dirty="0">
                <a:solidFill>
                  <a:schemeClr val="bg1"/>
                </a:solidFill>
              </a:rPr>
              <a:t>A value judgment.  If not measured against a morally perfect standard, it means nothing</a:t>
            </a:r>
          </a:p>
          <a:p>
            <a:pPr>
              <a:spcBef>
                <a:spcPts val="0"/>
              </a:spcBef>
              <a:spcAft>
                <a:spcPts val="600"/>
              </a:spcAft>
              <a:buFont typeface="Arial" panose="020B0604020202020204" pitchFamily="34" charset="0"/>
              <a:buChar char="•"/>
            </a:pPr>
            <a:endParaRPr lang="en-US" altLang="en-US" dirty="0">
              <a:solidFill>
                <a:schemeClr val="bg1"/>
              </a:solidFill>
            </a:endParaRPr>
          </a:p>
          <a:p>
            <a:pPr>
              <a:spcBef>
                <a:spcPts val="0"/>
              </a:spcBef>
              <a:spcAft>
                <a:spcPts val="600"/>
              </a:spcAft>
              <a:buFont typeface="Arial" panose="020B0604020202020204" pitchFamily="34" charset="0"/>
              <a:buChar char="•"/>
            </a:pPr>
            <a:endParaRPr lang="en-US" altLang="en-US" dirty="0">
              <a:solidFill>
                <a:schemeClr val="bg1"/>
              </a:solidFill>
            </a:endParaRPr>
          </a:p>
          <a:p>
            <a:pPr>
              <a:spcBef>
                <a:spcPts val="0"/>
              </a:spcBef>
              <a:spcAft>
                <a:spcPts val="600"/>
              </a:spcAft>
              <a:buFont typeface="Arial" panose="020B0604020202020204" pitchFamily="34" charset="0"/>
              <a:buChar char="•"/>
            </a:pPr>
            <a:endParaRPr lang="en-US" altLang="en-US" dirty="0">
              <a:solidFill>
                <a:schemeClr val="bg1"/>
              </a:solidFill>
            </a:endParaRPr>
          </a:p>
          <a:p>
            <a:pPr>
              <a:spcBef>
                <a:spcPts val="0"/>
              </a:spcBef>
              <a:spcAft>
                <a:spcPts val="600"/>
              </a:spcAft>
              <a:buFont typeface="Arial" panose="020B0604020202020204" pitchFamily="34" charset="0"/>
              <a:buChar char="•"/>
            </a:pPr>
            <a:endParaRPr lang="en-US" altLang="en-US" dirty="0">
              <a:solidFill>
                <a:schemeClr val="bg1"/>
              </a:solidFill>
            </a:endParaRPr>
          </a:p>
          <a:p>
            <a:pPr>
              <a:spcBef>
                <a:spcPts val="0"/>
              </a:spcBef>
              <a:spcAft>
                <a:spcPts val="600"/>
              </a:spcAft>
              <a:buFont typeface="Arial" panose="020B0604020202020204" pitchFamily="34" charset="0"/>
              <a:buChar char="•"/>
            </a:pPr>
            <a:endParaRPr lang="en-US" altLang="en-US" dirty="0">
              <a:solidFill>
                <a:schemeClr val="bg1"/>
              </a:solidFill>
            </a:endParaRPr>
          </a:p>
          <a:p>
            <a:pPr>
              <a:spcBef>
                <a:spcPts val="0"/>
              </a:spcBef>
              <a:spcAft>
                <a:spcPts val="600"/>
              </a:spcAft>
              <a:buFont typeface="Arial" panose="020B0604020202020204" pitchFamily="34" charset="0"/>
              <a:buChar char="•"/>
            </a:pPr>
            <a:r>
              <a:rPr lang="en-US" altLang="en-US" dirty="0">
                <a:solidFill>
                  <a:schemeClr val="bg1"/>
                </a:solidFill>
              </a:rPr>
              <a:t>Inconsistent to admit ignorance, and yet blame God</a:t>
            </a:r>
          </a:p>
          <a:p>
            <a:pPr>
              <a:spcBef>
                <a:spcPts val="0"/>
              </a:spcBef>
              <a:spcAft>
                <a:spcPts val="600"/>
              </a:spcAft>
              <a:buFont typeface="Arial" panose="020B0604020202020204" pitchFamily="34" charset="0"/>
              <a:buChar char="•"/>
            </a:pPr>
            <a:endParaRPr lang="nl-NL" altLang="en-US" dirty="0">
              <a:solidFill>
                <a:schemeClr val="bg1"/>
              </a:solidFill>
            </a:endParaRPr>
          </a:p>
          <a:p>
            <a:pPr marL="914400" lvl="2" indent="0">
              <a:spcBef>
                <a:spcPts val="600"/>
              </a:spcBef>
              <a:spcAft>
                <a:spcPts val="600"/>
              </a:spcAft>
              <a:buNone/>
            </a:pPr>
            <a:endParaRPr lang="en-US" altLang="en-US" sz="3200" dirty="0">
              <a:solidFill>
                <a:schemeClr val="bg1"/>
              </a:solidFill>
            </a:endParaRPr>
          </a:p>
        </p:txBody>
      </p:sp>
      <p:sp>
        <p:nvSpPr>
          <p:cNvPr id="2" name="Rectangle 1">
            <a:extLst>
              <a:ext uri="{FF2B5EF4-FFF2-40B4-BE49-F238E27FC236}">
                <a16:creationId xmlns:a16="http://schemas.microsoft.com/office/drawing/2014/main" id="{6BA160C0-BF5E-4424-9B13-BD0CA1EA5315}"/>
              </a:ext>
            </a:extLst>
          </p:cNvPr>
          <p:cNvSpPr/>
          <p:nvPr/>
        </p:nvSpPr>
        <p:spPr>
          <a:xfrm>
            <a:off x="304800" y="2133600"/>
            <a:ext cx="8534400" cy="2362200"/>
          </a:xfrm>
          <a:prstGeom prst="rect">
            <a:avLst/>
          </a:prstGeom>
          <a:solidFill>
            <a:schemeClr val="tx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dirty="0">
                <a:solidFill>
                  <a:srgbClr val="CCFFFF"/>
                </a:solidFill>
              </a:rPr>
              <a:t>“My argument against God was that the universe seemed so cruel and unjust.  But how had I got this idea of just and unjust?   A man does not call something crooked unless he has some idea of a straight line” </a:t>
            </a:r>
            <a:r>
              <a:rPr lang="en-US" sz="2400" dirty="0"/>
              <a:t>– C. S. Lewis </a:t>
            </a:r>
          </a:p>
        </p:txBody>
      </p:sp>
    </p:spTree>
    <p:extLst>
      <p:ext uri="{BB962C8B-B14F-4D97-AF65-F5344CB8AC3E}">
        <p14:creationId xmlns:p14="http://schemas.microsoft.com/office/powerpoint/2010/main" val="2005193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rgbClr val="FFFFCC"/>
                </a:solidFill>
              </a:rPr>
              <a:t>Evil is a departure from good</a:t>
            </a:r>
          </a:p>
        </p:txBody>
      </p:sp>
      <p:sp>
        <p:nvSpPr>
          <p:cNvPr id="3075" name="Rectangle 3"/>
          <p:cNvSpPr>
            <a:spLocks noGrp="1" noChangeArrowheads="1"/>
          </p:cNvSpPr>
          <p:nvPr>
            <p:ph type="body" idx="1"/>
          </p:nvPr>
        </p:nvSpPr>
        <p:spPr>
          <a:xfrm>
            <a:off x="304800" y="838200"/>
            <a:ext cx="8534400" cy="5334000"/>
          </a:xfrm>
        </p:spPr>
        <p:txBody>
          <a:bodyPr/>
          <a:lstStyle/>
          <a:p>
            <a:pPr>
              <a:spcBef>
                <a:spcPts val="0"/>
              </a:spcBef>
              <a:spcAft>
                <a:spcPts val="600"/>
              </a:spcAft>
              <a:buFont typeface="Arial" panose="020B0604020202020204" pitchFamily="34" charset="0"/>
              <a:buChar char="•"/>
            </a:pPr>
            <a:r>
              <a:rPr lang="en-US" altLang="en-US" sz="3100" dirty="0">
                <a:solidFill>
                  <a:schemeClr val="bg1"/>
                </a:solidFill>
              </a:rPr>
              <a:t>It presumes the existence of absolute good.</a:t>
            </a:r>
          </a:p>
          <a:p>
            <a:pPr>
              <a:spcBef>
                <a:spcPts val="0"/>
              </a:spcBef>
              <a:spcAft>
                <a:spcPts val="600"/>
              </a:spcAft>
              <a:buFont typeface="Arial" panose="020B0604020202020204" pitchFamily="34" charset="0"/>
              <a:buChar char="•"/>
            </a:pPr>
            <a:r>
              <a:rPr lang="en-US" altLang="en-US" sz="3100" dirty="0">
                <a:solidFill>
                  <a:schemeClr val="bg1"/>
                </a:solidFill>
              </a:rPr>
              <a:t>If </a:t>
            </a:r>
            <a:r>
              <a:rPr lang="en-US" altLang="en-US" sz="3100" u="sng" dirty="0">
                <a:solidFill>
                  <a:srgbClr val="CCFFFF"/>
                </a:solidFill>
              </a:rPr>
              <a:t>no</a:t>
            </a:r>
            <a:r>
              <a:rPr lang="en-US" altLang="en-US" sz="3100" dirty="0">
                <a:solidFill>
                  <a:schemeClr val="bg1"/>
                </a:solidFill>
              </a:rPr>
              <a:t> God, there is </a:t>
            </a:r>
            <a:r>
              <a:rPr lang="en-US" altLang="en-US" sz="3100" u="sng" dirty="0">
                <a:solidFill>
                  <a:srgbClr val="CCFFFF"/>
                </a:solidFill>
              </a:rPr>
              <a:t>no</a:t>
            </a:r>
            <a:r>
              <a:rPr lang="en-US" altLang="en-US" sz="3100" dirty="0">
                <a:solidFill>
                  <a:schemeClr val="bg1"/>
                </a:solidFill>
              </a:rPr>
              <a:t> perfect standard, </a:t>
            </a:r>
            <a:r>
              <a:rPr lang="en-US" altLang="en-US" sz="3100" u="sng" dirty="0">
                <a:solidFill>
                  <a:srgbClr val="CCFFFF"/>
                </a:solidFill>
              </a:rPr>
              <a:t>no</a:t>
            </a:r>
            <a:r>
              <a:rPr lang="en-US" altLang="en-US" sz="3100" dirty="0">
                <a:solidFill>
                  <a:schemeClr val="bg1"/>
                </a:solidFill>
              </a:rPr>
              <a:t> absolute right or wrong, </a:t>
            </a:r>
            <a:r>
              <a:rPr lang="en-US" altLang="en-US" sz="3100" dirty="0">
                <a:solidFill>
                  <a:srgbClr val="CCFFFF"/>
                </a:solidFill>
              </a:rPr>
              <a:t>and therefore </a:t>
            </a:r>
            <a:r>
              <a:rPr lang="en-US" altLang="en-US" sz="3100" u="sng" dirty="0">
                <a:solidFill>
                  <a:srgbClr val="CCFFFF"/>
                </a:solidFill>
              </a:rPr>
              <a:t>no</a:t>
            </a:r>
            <a:r>
              <a:rPr lang="en-US" altLang="en-US" sz="3100" dirty="0">
                <a:solidFill>
                  <a:srgbClr val="CCFFFF"/>
                </a:solidFill>
              </a:rPr>
              <a:t> departure from that standard</a:t>
            </a:r>
            <a:r>
              <a:rPr lang="en-US" altLang="en-US" sz="3100" dirty="0">
                <a:solidFill>
                  <a:schemeClr val="bg1"/>
                </a:solidFill>
              </a:rPr>
              <a:t>. </a:t>
            </a:r>
          </a:p>
          <a:p>
            <a:pPr>
              <a:spcBef>
                <a:spcPts val="0"/>
              </a:spcBef>
              <a:spcAft>
                <a:spcPts val="1200"/>
              </a:spcAft>
              <a:buFont typeface="Arial" panose="020B0604020202020204" pitchFamily="34" charset="0"/>
              <a:buChar char="•"/>
            </a:pPr>
            <a:r>
              <a:rPr lang="en-US" altLang="en-US" sz="3100" dirty="0">
                <a:solidFill>
                  <a:schemeClr val="bg1"/>
                </a:solidFill>
              </a:rPr>
              <a:t>National Institute of Standards &amp; Technology, </a:t>
            </a:r>
            <a:r>
              <a:rPr lang="en-US" altLang="en-US" sz="2900" dirty="0">
                <a:solidFill>
                  <a:schemeClr val="bg1"/>
                </a:solidFill>
              </a:rPr>
              <a:t>Gaithersburg, MD</a:t>
            </a:r>
          </a:p>
          <a:p>
            <a:pPr lvl="1">
              <a:spcBef>
                <a:spcPts val="0"/>
              </a:spcBef>
              <a:spcAft>
                <a:spcPts val="1200"/>
              </a:spcAft>
              <a:buFont typeface="Arial" panose="020B0604020202020204" pitchFamily="34" charset="0"/>
              <a:buChar char="•"/>
            </a:pPr>
            <a:r>
              <a:rPr lang="nl-NL" altLang="en-US" sz="3100" dirty="0">
                <a:solidFill>
                  <a:srgbClr val="FFFF99"/>
                </a:solidFill>
              </a:rPr>
              <a:t>How long is a foot? ... yard?</a:t>
            </a:r>
          </a:p>
          <a:p>
            <a:pPr lvl="1">
              <a:spcBef>
                <a:spcPts val="0"/>
              </a:spcBef>
              <a:spcAft>
                <a:spcPts val="1200"/>
              </a:spcAft>
              <a:buFont typeface="Arial" panose="020B0604020202020204" pitchFamily="34" charset="0"/>
              <a:buChar char="•"/>
            </a:pPr>
            <a:r>
              <a:rPr lang="nl-NL" altLang="en-US" sz="3100" dirty="0">
                <a:solidFill>
                  <a:srgbClr val="FFFF99"/>
                </a:solidFill>
              </a:rPr>
              <a:t>If no standard ... guesses!</a:t>
            </a:r>
          </a:p>
          <a:p>
            <a:pPr lvl="1">
              <a:spcBef>
                <a:spcPts val="0"/>
              </a:spcBef>
              <a:spcAft>
                <a:spcPts val="600"/>
              </a:spcAft>
              <a:buFont typeface="Arial" panose="020B0604020202020204" pitchFamily="34" charset="0"/>
              <a:buChar char="•"/>
            </a:pPr>
            <a:r>
              <a:rPr lang="nl-NL" altLang="en-US" sz="3100" dirty="0">
                <a:solidFill>
                  <a:srgbClr val="FFFF99"/>
                </a:solidFill>
              </a:rPr>
              <a:t>If no God ... all is relative.</a:t>
            </a:r>
          </a:p>
          <a:p>
            <a:pPr lvl="1">
              <a:spcBef>
                <a:spcPts val="0"/>
              </a:spcBef>
              <a:spcAft>
                <a:spcPts val="600"/>
              </a:spcAft>
              <a:buFont typeface="Arial" panose="020B0604020202020204" pitchFamily="34" charset="0"/>
              <a:buChar char="•"/>
            </a:pPr>
            <a:endParaRPr lang="nl-NL" altLang="en-US" sz="3100" dirty="0">
              <a:solidFill>
                <a:srgbClr val="FFFF99"/>
              </a:solidFill>
            </a:endParaRPr>
          </a:p>
          <a:p>
            <a:pPr marL="914400" lvl="2" indent="0">
              <a:spcBef>
                <a:spcPts val="600"/>
              </a:spcBef>
              <a:spcAft>
                <a:spcPts val="600"/>
              </a:spcAft>
              <a:buNone/>
            </a:pPr>
            <a:endParaRPr lang="en-US" altLang="en-US" sz="3200" dirty="0">
              <a:solidFill>
                <a:schemeClr val="bg1"/>
              </a:solidFill>
            </a:endParaRPr>
          </a:p>
        </p:txBody>
      </p:sp>
      <p:pic>
        <p:nvPicPr>
          <p:cNvPr id="3" name="Picture 2">
            <a:extLst>
              <a:ext uri="{FF2B5EF4-FFF2-40B4-BE49-F238E27FC236}">
                <a16:creationId xmlns:a16="http://schemas.microsoft.com/office/drawing/2014/main" id="{1AC107DE-0BC2-4E73-80D8-9BA94F5C413C}"/>
              </a:ext>
            </a:extLst>
          </p:cNvPr>
          <p:cNvPicPr>
            <a:picLocks noChangeAspect="1"/>
          </p:cNvPicPr>
          <p:nvPr/>
        </p:nvPicPr>
        <p:blipFill>
          <a:blip r:embed="rId3"/>
          <a:stretch>
            <a:fillRect/>
          </a:stretch>
        </p:blipFill>
        <p:spPr>
          <a:xfrm>
            <a:off x="6363092" y="3847708"/>
            <a:ext cx="2057400" cy="2057400"/>
          </a:xfrm>
          <a:prstGeom prst="rect">
            <a:avLst/>
          </a:prstGeom>
        </p:spPr>
      </p:pic>
    </p:spTree>
    <p:extLst>
      <p:ext uri="{BB962C8B-B14F-4D97-AF65-F5344CB8AC3E}">
        <p14:creationId xmlns:p14="http://schemas.microsoft.com/office/powerpoint/2010/main" val="477958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914400"/>
          </a:xfrm>
        </p:spPr>
        <p:txBody>
          <a:bodyPr/>
          <a:lstStyle/>
          <a:p>
            <a:r>
              <a:rPr lang="en-US" altLang="en-US" sz="3600" dirty="0">
                <a:solidFill>
                  <a:srgbClr val="FFFFCC"/>
                </a:solidFill>
              </a:rPr>
              <a:t>Without God, morality is reduced to likes and dislikes; all is relative</a:t>
            </a:r>
          </a:p>
        </p:txBody>
      </p:sp>
      <p:sp>
        <p:nvSpPr>
          <p:cNvPr id="3075" name="Rectangle 3"/>
          <p:cNvSpPr>
            <a:spLocks noGrp="1" noChangeArrowheads="1"/>
          </p:cNvSpPr>
          <p:nvPr>
            <p:ph type="body" idx="1"/>
          </p:nvPr>
        </p:nvSpPr>
        <p:spPr>
          <a:xfrm>
            <a:off x="304800" y="1295400"/>
            <a:ext cx="8534400" cy="5105400"/>
          </a:xfrm>
        </p:spPr>
        <p:txBody>
          <a:bodyPr/>
          <a:lstStyle/>
          <a:p>
            <a:pPr marL="0" indent="0">
              <a:spcBef>
                <a:spcPts val="0"/>
              </a:spcBef>
              <a:spcAft>
                <a:spcPts val="1500"/>
              </a:spcAft>
              <a:buNone/>
            </a:pPr>
            <a:r>
              <a:rPr lang="en-US" altLang="en-US" sz="3100" dirty="0">
                <a:solidFill>
                  <a:schemeClr val="bg1"/>
                </a:solidFill>
              </a:rPr>
              <a:t>Lk.12</a:t>
            </a:r>
            <a:r>
              <a:rPr lang="en-US" altLang="en-US" sz="3100" baseline="30000" dirty="0">
                <a:solidFill>
                  <a:schemeClr val="bg1"/>
                </a:solidFill>
              </a:rPr>
              <a:t>57</a:t>
            </a:r>
            <a:r>
              <a:rPr lang="en-US" altLang="en-US" sz="3100" dirty="0">
                <a:solidFill>
                  <a:schemeClr val="bg1"/>
                </a:solidFill>
              </a:rPr>
              <a:t> </a:t>
            </a:r>
            <a:r>
              <a:rPr lang="en-US" altLang="en-US" sz="3100" dirty="0">
                <a:solidFill>
                  <a:srgbClr val="CCFFFF"/>
                </a:solidFill>
              </a:rPr>
              <a:t>Yes, and why, even of yourselves, do you not judge what is right?</a:t>
            </a:r>
          </a:p>
          <a:p>
            <a:pPr marL="0" indent="0">
              <a:spcBef>
                <a:spcPts val="0"/>
              </a:spcBef>
              <a:spcAft>
                <a:spcPts val="1500"/>
              </a:spcAft>
              <a:buNone/>
            </a:pPr>
            <a:r>
              <a:rPr lang="en-US" altLang="en-US" sz="3100" dirty="0">
                <a:solidFill>
                  <a:schemeClr val="bg1"/>
                </a:solidFill>
              </a:rPr>
              <a:t>2 Co.13</a:t>
            </a:r>
            <a:r>
              <a:rPr lang="en-US" altLang="en-US" sz="3100" baseline="30000" dirty="0">
                <a:solidFill>
                  <a:schemeClr val="bg1"/>
                </a:solidFill>
              </a:rPr>
              <a:t>7</a:t>
            </a:r>
            <a:r>
              <a:rPr lang="en-US" altLang="en-US" sz="3100" dirty="0">
                <a:solidFill>
                  <a:schemeClr val="bg1"/>
                </a:solidFill>
              </a:rPr>
              <a:t> </a:t>
            </a:r>
            <a:r>
              <a:rPr lang="en-US" altLang="en-US" sz="3100" dirty="0">
                <a:solidFill>
                  <a:srgbClr val="CCFFFF"/>
                </a:solidFill>
              </a:rPr>
              <a:t>Now I pray to God that you do no evil, not that we should appear approved, but that you should do what is honorable, though we may seem disqualified.</a:t>
            </a:r>
          </a:p>
          <a:p>
            <a:pPr marL="0" indent="0">
              <a:spcBef>
                <a:spcPts val="0"/>
              </a:spcBef>
              <a:spcAft>
                <a:spcPts val="600"/>
              </a:spcAft>
              <a:buNone/>
            </a:pPr>
            <a:r>
              <a:rPr lang="en-US" altLang="en-US" sz="3100" dirty="0">
                <a:solidFill>
                  <a:schemeClr val="bg1"/>
                </a:solidFill>
              </a:rPr>
              <a:t>Ja.4</a:t>
            </a:r>
            <a:r>
              <a:rPr lang="en-US" altLang="en-US" sz="3100" baseline="30000" dirty="0">
                <a:solidFill>
                  <a:schemeClr val="bg1"/>
                </a:solidFill>
              </a:rPr>
              <a:t>17</a:t>
            </a:r>
            <a:r>
              <a:rPr lang="en-US" altLang="en-US" sz="3100" dirty="0">
                <a:solidFill>
                  <a:schemeClr val="bg1"/>
                </a:solidFill>
              </a:rPr>
              <a:t> </a:t>
            </a:r>
            <a:r>
              <a:rPr lang="en-US" altLang="en-US" sz="3100" dirty="0">
                <a:solidFill>
                  <a:srgbClr val="CCFFFF"/>
                </a:solidFill>
              </a:rPr>
              <a:t>Therefore, to him who knows to do good and does not do it, to him it is sin.</a:t>
            </a:r>
          </a:p>
          <a:p>
            <a:pPr marL="0" indent="0">
              <a:spcBef>
                <a:spcPts val="0"/>
              </a:spcBef>
              <a:spcAft>
                <a:spcPts val="600"/>
              </a:spcAft>
              <a:buNone/>
            </a:pPr>
            <a:endParaRPr lang="en-US" altLang="en-US" sz="3100" dirty="0">
              <a:solidFill>
                <a:schemeClr val="bg1"/>
              </a:solidFill>
            </a:endParaRPr>
          </a:p>
          <a:p>
            <a:pPr marL="914400" lvl="2" indent="0">
              <a:spcBef>
                <a:spcPts val="600"/>
              </a:spcBef>
              <a:spcAft>
                <a:spcPts val="600"/>
              </a:spcAft>
              <a:buNone/>
            </a:pPr>
            <a:endParaRPr lang="en-US" altLang="en-US" sz="3200" dirty="0">
              <a:solidFill>
                <a:schemeClr val="bg1"/>
              </a:solidFill>
            </a:endParaRPr>
          </a:p>
        </p:txBody>
      </p:sp>
    </p:spTree>
    <p:extLst>
      <p:ext uri="{BB962C8B-B14F-4D97-AF65-F5344CB8AC3E}">
        <p14:creationId xmlns:p14="http://schemas.microsoft.com/office/powerpoint/2010/main" val="1533876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990600"/>
          </a:xfrm>
        </p:spPr>
        <p:txBody>
          <a:bodyPr/>
          <a:lstStyle/>
          <a:p>
            <a:r>
              <a:rPr lang="en-US" altLang="en-US" sz="3400" dirty="0">
                <a:solidFill>
                  <a:srgbClr val="FFFFCC"/>
                </a:solidFill>
              </a:rPr>
              <a:t>Most people are drowning</a:t>
            </a:r>
            <a:br>
              <a:rPr lang="en-US" altLang="en-US" sz="3400" dirty="0">
                <a:solidFill>
                  <a:srgbClr val="FFFFCC"/>
                </a:solidFill>
              </a:rPr>
            </a:br>
            <a:r>
              <a:rPr lang="en-US" altLang="en-US" sz="3400" dirty="0">
                <a:solidFill>
                  <a:srgbClr val="FFFFCC"/>
                </a:solidFill>
              </a:rPr>
              <a:t>in moral relativism</a:t>
            </a:r>
          </a:p>
        </p:txBody>
      </p:sp>
      <p:sp>
        <p:nvSpPr>
          <p:cNvPr id="3075" name="Rectangle 3"/>
          <p:cNvSpPr>
            <a:spLocks noGrp="1" noChangeArrowheads="1"/>
          </p:cNvSpPr>
          <p:nvPr>
            <p:ph type="body" idx="1"/>
          </p:nvPr>
        </p:nvSpPr>
        <p:spPr>
          <a:xfrm>
            <a:off x="267092" y="1143000"/>
            <a:ext cx="8610600" cy="5334000"/>
          </a:xfrm>
        </p:spPr>
        <p:txBody>
          <a:bodyPr/>
          <a:lstStyle/>
          <a:p>
            <a:pPr>
              <a:spcBef>
                <a:spcPts val="600"/>
              </a:spcBef>
              <a:spcAft>
                <a:spcPts val="600"/>
              </a:spcAft>
              <a:buFont typeface="Arial" panose="020B0604020202020204" pitchFamily="34" charset="0"/>
              <a:buChar char="•"/>
            </a:pPr>
            <a:r>
              <a:rPr lang="en-US" altLang="en-US" sz="3100" dirty="0">
                <a:solidFill>
                  <a:schemeClr val="bg1"/>
                </a:solidFill>
              </a:rPr>
              <a:t>Gn.3: </a:t>
            </a:r>
            <a:r>
              <a:rPr lang="en-US" altLang="en-US" sz="3100" dirty="0">
                <a:solidFill>
                  <a:srgbClr val="CCFFCC"/>
                </a:solidFill>
              </a:rPr>
              <a:t>Adam and Eve chose . . . food</a:t>
            </a:r>
          </a:p>
          <a:p>
            <a:pPr>
              <a:spcBef>
                <a:spcPts val="600"/>
              </a:spcBef>
              <a:spcAft>
                <a:spcPts val="600"/>
              </a:spcAft>
              <a:buFont typeface="Arial" panose="020B0604020202020204" pitchFamily="34" charset="0"/>
              <a:buChar char="•"/>
            </a:pPr>
            <a:r>
              <a:rPr lang="en-US" altLang="en-US" sz="3100" dirty="0">
                <a:solidFill>
                  <a:schemeClr val="bg1"/>
                </a:solidFill>
              </a:rPr>
              <a:t>Gn.4:</a:t>
            </a:r>
            <a:r>
              <a:rPr lang="en-US" altLang="en-US" sz="3100" dirty="0">
                <a:solidFill>
                  <a:srgbClr val="CCFFCC"/>
                </a:solidFill>
              </a:rPr>
              <a:t> Cain chose murder</a:t>
            </a:r>
          </a:p>
          <a:p>
            <a:pPr>
              <a:spcBef>
                <a:spcPts val="600"/>
              </a:spcBef>
              <a:spcAft>
                <a:spcPts val="600"/>
              </a:spcAft>
              <a:buFont typeface="Arial" panose="020B0604020202020204" pitchFamily="34" charset="0"/>
              <a:buChar char="•"/>
            </a:pPr>
            <a:r>
              <a:rPr lang="en-US" altLang="en-US" sz="3100" dirty="0">
                <a:solidFill>
                  <a:schemeClr val="bg1"/>
                </a:solidFill>
              </a:rPr>
              <a:t>Gn.6: </a:t>
            </a:r>
            <a:r>
              <a:rPr lang="en-US" altLang="en-US" sz="3100" dirty="0">
                <a:solidFill>
                  <a:srgbClr val="CCFFCC"/>
                </a:solidFill>
              </a:rPr>
              <a:t>sank to lowest level; ignored God</a:t>
            </a:r>
          </a:p>
          <a:p>
            <a:pPr marL="744538" lvl="1" indent="-282575">
              <a:spcBef>
                <a:spcPts val="600"/>
              </a:spcBef>
              <a:spcAft>
                <a:spcPts val="600"/>
              </a:spcAft>
              <a:buFont typeface="Arial" panose="020B0604020202020204" pitchFamily="34" charset="0"/>
              <a:buChar char="•"/>
            </a:pPr>
            <a:r>
              <a:rPr lang="en-US" altLang="en-US" sz="3100" dirty="0">
                <a:solidFill>
                  <a:srgbClr val="CCFFFF"/>
                </a:solidFill>
              </a:rPr>
              <a:t>At what point did they go too far?</a:t>
            </a:r>
          </a:p>
          <a:p>
            <a:pPr marL="744538" lvl="1" indent="-282575">
              <a:spcBef>
                <a:spcPts val="600"/>
              </a:spcBef>
              <a:spcAft>
                <a:spcPts val="600"/>
              </a:spcAft>
              <a:buFont typeface="Arial" panose="020B0604020202020204" pitchFamily="34" charset="0"/>
              <a:buChar char="•"/>
            </a:pPr>
            <a:r>
              <a:rPr lang="en-US" altLang="en-US" sz="3100" dirty="0">
                <a:solidFill>
                  <a:schemeClr val="bg1"/>
                </a:solidFill>
              </a:rPr>
              <a:t>Mt.24:37-39</a:t>
            </a:r>
          </a:p>
        </p:txBody>
      </p:sp>
      <p:sp>
        <p:nvSpPr>
          <p:cNvPr id="2" name="Rectangle 1">
            <a:extLst>
              <a:ext uri="{FF2B5EF4-FFF2-40B4-BE49-F238E27FC236}">
                <a16:creationId xmlns:a16="http://schemas.microsoft.com/office/drawing/2014/main" id="{A36BF1E8-EC51-4F10-A45C-28EBBC21B630}"/>
              </a:ext>
            </a:extLst>
          </p:cNvPr>
          <p:cNvSpPr/>
          <p:nvPr/>
        </p:nvSpPr>
        <p:spPr>
          <a:xfrm>
            <a:off x="1333892" y="4343400"/>
            <a:ext cx="6477000" cy="18288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2" algn="l" defTabSz="914400" rtl="0" eaLnBrk="1" fontAlgn="base" latinLnBrk="0" hangingPunct="1">
              <a:lnSpc>
                <a:spcPct val="100000"/>
              </a:lnSpc>
              <a:spcBef>
                <a:spcPts val="600"/>
              </a:spcBef>
              <a:spcAft>
                <a:spcPts val="600"/>
              </a:spcAft>
              <a:buClrTx/>
              <a:buSzTx/>
              <a:tabLst/>
              <a:defRPr/>
            </a:pPr>
            <a:r>
              <a:rPr kumimoji="0" lang="en-US" altLang="en-US" sz="3100" b="0" i="0" u="none" strike="noStrike" kern="1200" cap="none" spc="0" normalizeH="0" baseline="0" noProof="0" dirty="0">
                <a:ln>
                  <a:noFill/>
                </a:ln>
                <a:solidFill>
                  <a:srgbClr val="FFFF99"/>
                </a:solidFill>
                <a:effectLst/>
                <a:uLnTx/>
                <a:uFillTx/>
                <a:latin typeface="Arial"/>
                <a:ea typeface="+mn-ea"/>
                <a:cs typeface="+mn-cs"/>
              </a:rPr>
              <a:t>Our world has reverted to pre-flood mentality.  Morality has become a</a:t>
            </a:r>
            <a:br>
              <a:rPr kumimoji="0" lang="en-US" altLang="en-US" sz="3100" b="0" i="0" u="none" strike="noStrike" kern="1200" cap="none" spc="0" normalizeH="0" baseline="0" noProof="0" dirty="0">
                <a:ln>
                  <a:noFill/>
                </a:ln>
                <a:solidFill>
                  <a:srgbClr val="FFFF99"/>
                </a:solidFill>
                <a:effectLst/>
                <a:uLnTx/>
                <a:uFillTx/>
                <a:latin typeface="Arial"/>
                <a:ea typeface="+mn-ea"/>
                <a:cs typeface="+mn-cs"/>
              </a:rPr>
            </a:br>
            <a:r>
              <a:rPr kumimoji="0" lang="en-US" altLang="en-US" sz="3100" b="0" i="0" u="sng" strike="noStrike" kern="1200" cap="none" spc="0" normalizeH="0" baseline="0" noProof="0" dirty="0">
                <a:ln>
                  <a:noFill/>
                </a:ln>
                <a:solidFill>
                  <a:srgbClr val="FFFF99"/>
                </a:solidFill>
                <a:effectLst/>
                <a:uLnTx/>
                <a:uFillTx/>
                <a:latin typeface="Arial"/>
                <a:ea typeface="+mn-ea"/>
                <a:cs typeface="+mn-cs"/>
              </a:rPr>
              <a:t>personal</a:t>
            </a:r>
            <a:r>
              <a:rPr kumimoji="0" lang="en-US" altLang="en-US" sz="3100" b="0" i="0" u="none" strike="noStrike" kern="1200" cap="none" spc="0" normalizeH="0" baseline="0" noProof="0" dirty="0">
                <a:ln>
                  <a:noFill/>
                </a:ln>
                <a:solidFill>
                  <a:srgbClr val="FFFF99"/>
                </a:solidFill>
                <a:effectLst/>
                <a:uLnTx/>
                <a:uFillTx/>
                <a:latin typeface="Arial"/>
                <a:ea typeface="+mn-ea"/>
                <a:cs typeface="+mn-cs"/>
              </a:rPr>
              <a:t> </a:t>
            </a:r>
            <a:r>
              <a:rPr kumimoji="0" lang="en-US" altLang="en-US" sz="3100" b="0" i="0" u="sng" strike="noStrike" kern="1200" cap="none" spc="0" normalizeH="0" baseline="0" noProof="0" dirty="0">
                <a:ln>
                  <a:noFill/>
                </a:ln>
                <a:solidFill>
                  <a:srgbClr val="FFFF99"/>
                </a:solidFill>
                <a:effectLst/>
                <a:uLnTx/>
                <a:uFillTx/>
                <a:latin typeface="Arial"/>
                <a:ea typeface="+mn-ea"/>
                <a:cs typeface="+mn-cs"/>
              </a:rPr>
              <a:t>preference</a:t>
            </a:r>
          </a:p>
        </p:txBody>
      </p:sp>
    </p:spTree>
    <p:extLst>
      <p:ext uri="{BB962C8B-B14F-4D97-AF65-F5344CB8AC3E}">
        <p14:creationId xmlns:p14="http://schemas.microsoft.com/office/powerpoint/2010/main" val="3688425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990600"/>
          </a:xfrm>
        </p:spPr>
        <p:txBody>
          <a:bodyPr/>
          <a:lstStyle/>
          <a:p>
            <a:r>
              <a:rPr lang="en-US" altLang="en-US" sz="3400" dirty="0">
                <a:solidFill>
                  <a:srgbClr val="FFFFCC"/>
                </a:solidFill>
              </a:rPr>
              <a:t>Morality has become a matter</a:t>
            </a:r>
            <a:br>
              <a:rPr lang="en-US" altLang="en-US" sz="3400" dirty="0">
                <a:solidFill>
                  <a:srgbClr val="FFFFCC"/>
                </a:solidFill>
              </a:rPr>
            </a:br>
            <a:r>
              <a:rPr lang="en-US" altLang="en-US" sz="3400" dirty="0">
                <a:solidFill>
                  <a:srgbClr val="FFFFCC"/>
                </a:solidFill>
              </a:rPr>
              <a:t>of opinion – personal preference…</a:t>
            </a:r>
          </a:p>
        </p:txBody>
      </p:sp>
      <p:sp>
        <p:nvSpPr>
          <p:cNvPr id="3075" name="Rectangle 3"/>
          <p:cNvSpPr>
            <a:spLocks noGrp="1" noChangeArrowheads="1"/>
          </p:cNvSpPr>
          <p:nvPr>
            <p:ph type="body" idx="1"/>
          </p:nvPr>
        </p:nvSpPr>
        <p:spPr>
          <a:xfrm>
            <a:off x="267092" y="1219200"/>
            <a:ext cx="8610600" cy="5334000"/>
          </a:xfrm>
        </p:spPr>
        <p:txBody>
          <a:bodyPr/>
          <a:lstStyle/>
          <a:p>
            <a:pPr>
              <a:spcBef>
                <a:spcPts val="600"/>
              </a:spcBef>
              <a:spcAft>
                <a:spcPts val="600"/>
              </a:spcAft>
              <a:buFont typeface="Arial" panose="020B0604020202020204" pitchFamily="34" charset="0"/>
              <a:buChar char="•"/>
            </a:pPr>
            <a:r>
              <a:rPr lang="en-US" altLang="en-US" sz="3100" dirty="0">
                <a:solidFill>
                  <a:srgbClr val="CCFFCC"/>
                </a:solidFill>
              </a:rPr>
              <a:t>Adultery?</a:t>
            </a:r>
            <a:r>
              <a:rPr lang="en-US" altLang="en-US" sz="3100" dirty="0">
                <a:solidFill>
                  <a:schemeClr val="bg1"/>
                </a:solidFill>
              </a:rPr>
              <a:t>   What’s wrong with it?</a:t>
            </a:r>
          </a:p>
          <a:p>
            <a:pPr>
              <a:spcBef>
                <a:spcPts val="600"/>
              </a:spcBef>
              <a:spcAft>
                <a:spcPts val="600"/>
              </a:spcAft>
              <a:buFont typeface="Arial" panose="020B0604020202020204" pitchFamily="34" charset="0"/>
              <a:buChar char="•"/>
            </a:pPr>
            <a:r>
              <a:rPr lang="en-US" altLang="en-US" sz="3100" dirty="0">
                <a:solidFill>
                  <a:srgbClr val="CCFFCC"/>
                </a:solidFill>
              </a:rPr>
              <a:t>Abortion?</a:t>
            </a:r>
            <a:r>
              <a:rPr lang="en-US" altLang="en-US" sz="3100" dirty="0">
                <a:solidFill>
                  <a:schemeClr val="bg1"/>
                </a:solidFill>
              </a:rPr>
              <a:t>  An individual choice!</a:t>
            </a:r>
          </a:p>
          <a:p>
            <a:pPr>
              <a:spcBef>
                <a:spcPts val="600"/>
              </a:spcBef>
              <a:spcAft>
                <a:spcPts val="600"/>
              </a:spcAft>
              <a:buFont typeface="Arial" panose="020B0604020202020204" pitchFamily="34" charset="0"/>
              <a:buChar char="•"/>
            </a:pPr>
            <a:r>
              <a:rPr lang="en-US" altLang="en-US" sz="3100" dirty="0">
                <a:solidFill>
                  <a:srgbClr val="CCFFCC"/>
                </a:solidFill>
              </a:rPr>
              <a:t>Murder?</a:t>
            </a:r>
            <a:r>
              <a:rPr lang="en-US" altLang="en-US" sz="3100" dirty="0">
                <a:solidFill>
                  <a:schemeClr val="bg1"/>
                </a:solidFill>
              </a:rPr>
              <a:t>  Depends on circumstances.</a:t>
            </a:r>
          </a:p>
          <a:p>
            <a:pPr>
              <a:spcBef>
                <a:spcPts val="600"/>
              </a:spcBef>
              <a:spcAft>
                <a:spcPts val="600"/>
              </a:spcAft>
              <a:buFont typeface="Arial" panose="020B0604020202020204" pitchFamily="34" charset="0"/>
              <a:buChar char="•"/>
            </a:pPr>
            <a:r>
              <a:rPr lang="en-US" altLang="en-US" sz="3100" dirty="0">
                <a:solidFill>
                  <a:srgbClr val="CCFFCC"/>
                </a:solidFill>
              </a:rPr>
              <a:t>Stealing?</a:t>
            </a:r>
            <a:r>
              <a:rPr lang="en-US" altLang="en-US" sz="3100" dirty="0">
                <a:solidFill>
                  <a:schemeClr val="bg1"/>
                </a:solidFill>
              </a:rPr>
              <a:t>  Could be right or wrong…</a:t>
            </a:r>
          </a:p>
          <a:p>
            <a:pPr lvl="1">
              <a:spcBef>
                <a:spcPts val="600"/>
              </a:spcBef>
              <a:spcAft>
                <a:spcPts val="600"/>
              </a:spcAft>
              <a:buFont typeface="Arial" panose="020B0604020202020204" pitchFamily="34" charset="0"/>
              <a:buChar char="•"/>
            </a:pPr>
            <a:r>
              <a:rPr lang="en-US" altLang="en-US" sz="3200" dirty="0">
                <a:solidFill>
                  <a:schemeClr val="bg1"/>
                </a:solidFill>
              </a:rPr>
              <a:t>The cost of rejecting God: </a:t>
            </a:r>
            <a:r>
              <a:rPr lang="en-US" altLang="en-US" sz="3200" dirty="0">
                <a:solidFill>
                  <a:srgbClr val="FF0000"/>
                </a:solidFill>
              </a:rPr>
              <a:t> </a:t>
            </a:r>
            <a:r>
              <a:rPr lang="en-US" altLang="en-US" sz="3200" dirty="0">
                <a:solidFill>
                  <a:srgbClr val="FFC000"/>
                </a:solidFill>
              </a:rPr>
              <a:t>anything goes.</a:t>
            </a:r>
          </a:p>
          <a:p>
            <a:pPr marL="457200" lvl="1" indent="0">
              <a:spcBef>
                <a:spcPts val="600"/>
              </a:spcBef>
              <a:spcAft>
                <a:spcPts val="600"/>
              </a:spcAft>
              <a:buNone/>
            </a:pPr>
            <a:endParaRPr lang="en-US" altLang="en-US" sz="3200" dirty="0">
              <a:solidFill>
                <a:schemeClr val="bg1"/>
              </a:solidFill>
            </a:endParaRPr>
          </a:p>
        </p:txBody>
      </p:sp>
    </p:spTree>
    <p:extLst>
      <p:ext uri="{BB962C8B-B14F-4D97-AF65-F5344CB8AC3E}">
        <p14:creationId xmlns:p14="http://schemas.microsoft.com/office/powerpoint/2010/main" val="1931680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990600"/>
          </a:xfrm>
        </p:spPr>
        <p:txBody>
          <a:bodyPr/>
          <a:lstStyle/>
          <a:p>
            <a:r>
              <a:rPr lang="en-US" altLang="en-US" sz="3600" dirty="0">
                <a:solidFill>
                  <a:srgbClr val="FFFFCC"/>
                </a:solidFill>
              </a:rPr>
              <a:t>David Hume’s dilemma</a:t>
            </a:r>
          </a:p>
        </p:txBody>
      </p:sp>
      <p:sp>
        <p:nvSpPr>
          <p:cNvPr id="3075" name="Rectangle 3"/>
          <p:cNvSpPr>
            <a:spLocks noGrp="1" noChangeArrowheads="1"/>
          </p:cNvSpPr>
          <p:nvPr>
            <p:ph type="body" idx="1"/>
          </p:nvPr>
        </p:nvSpPr>
        <p:spPr>
          <a:xfrm>
            <a:off x="304800" y="1219200"/>
            <a:ext cx="8534400" cy="5257800"/>
          </a:xfrm>
        </p:spPr>
        <p:txBody>
          <a:bodyPr/>
          <a:lstStyle/>
          <a:p>
            <a:pPr>
              <a:spcBef>
                <a:spcPts val="600"/>
              </a:spcBef>
              <a:spcAft>
                <a:spcPts val="600"/>
              </a:spcAft>
              <a:buFont typeface="Arial" panose="020B0604020202020204" pitchFamily="34" charset="0"/>
              <a:buChar char="•"/>
            </a:pPr>
            <a:r>
              <a:rPr lang="en-US" altLang="en-US" sz="3200" dirty="0">
                <a:solidFill>
                  <a:schemeClr val="bg1"/>
                </a:solidFill>
              </a:rPr>
              <a:t>Is </a:t>
            </a:r>
            <a:r>
              <a:rPr lang="en-US" altLang="en-US" dirty="0">
                <a:solidFill>
                  <a:schemeClr val="bg1"/>
                </a:solidFill>
              </a:rPr>
              <a:t>God willing to prevent evil, but not able?  …then he is </a:t>
            </a:r>
            <a:r>
              <a:rPr lang="en-US" altLang="en-US" u="sng" dirty="0">
                <a:solidFill>
                  <a:schemeClr val="bg1"/>
                </a:solidFill>
              </a:rPr>
              <a:t>impotent</a:t>
            </a:r>
            <a:r>
              <a:rPr lang="en-US" altLang="en-US" dirty="0">
                <a:solidFill>
                  <a:schemeClr val="bg1"/>
                </a:solidFill>
              </a:rPr>
              <a:t>.   </a:t>
            </a:r>
          </a:p>
          <a:p>
            <a:pPr>
              <a:spcBef>
                <a:spcPts val="600"/>
              </a:spcBef>
              <a:spcAft>
                <a:spcPts val="600"/>
              </a:spcAft>
              <a:buFont typeface="Arial" panose="020B0604020202020204" pitchFamily="34" charset="0"/>
              <a:buChar char="•"/>
            </a:pPr>
            <a:r>
              <a:rPr lang="en-US" altLang="en-US" dirty="0">
                <a:solidFill>
                  <a:schemeClr val="bg1"/>
                </a:solidFill>
              </a:rPr>
              <a:t>Is he able, but not willing? 	…then he is </a:t>
            </a:r>
            <a:r>
              <a:rPr lang="en-US" altLang="en-US" u="sng" dirty="0">
                <a:solidFill>
                  <a:schemeClr val="bg1"/>
                </a:solidFill>
              </a:rPr>
              <a:t>malevolent</a:t>
            </a:r>
            <a:r>
              <a:rPr lang="en-US" altLang="en-US" dirty="0">
                <a:solidFill>
                  <a:schemeClr val="bg1"/>
                </a:solidFill>
              </a:rPr>
              <a:t>.   </a:t>
            </a:r>
          </a:p>
          <a:p>
            <a:pPr>
              <a:spcBef>
                <a:spcPts val="600"/>
              </a:spcBef>
              <a:spcAft>
                <a:spcPts val="600"/>
              </a:spcAft>
              <a:buFont typeface="Arial" panose="020B0604020202020204" pitchFamily="34" charset="0"/>
              <a:buChar char="•"/>
            </a:pPr>
            <a:r>
              <a:rPr lang="en-US" altLang="en-US" dirty="0">
                <a:solidFill>
                  <a:schemeClr val="bg1"/>
                </a:solidFill>
              </a:rPr>
              <a:t>Is he both able and willing?  …whence then is </a:t>
            </a:r>
            <a:r>
              <a:rPr lang="en-US" altLang="en-US" u="sng" dirty="0">
                <a:solidFill>
                  <a:schemeClr val="bg1"/>
                </a:solidFill>
              </a:rPr>
              <a:t>evil</a:t>
            </a:r>
            <a:r>
              <a:rPr lang="en-US" altLang="en-US" dirty="0">
                <a:solidFill>
                  <a:schemeClr val="bg1"/>
                </a:solidFill>
              </a:rPr>
              <a:t>?   </a:t>
            </a:r>
          </a:p>
          <a:p>
            <a:pPr lvl="1">
              <a:spcBef>
                <a:spcPts val="600"/>
              </a:spcBef>
              <a:spcAft>
                <a:spcPts val="600"/>
              </a:spcAft>
              <a:buFont typeface="Arial" panose="020B0604020202020204" pitchFamily="34" charset="0"/>
              <a:buChar char="•"/>
            </a:pPr>
            <a:r>
              <a:rPr lang="en-US" altLang="en-US" sz="3200" dirty="0">
                <a:solidFill>
                  <a:srgbClr val="CCFFFF"/>
                </a:solidFill>
              </a:rPr>
              <a:t>Missed the real question: </a:t>
            </a:r>
            <a:r>
              <a:rPr lang="en-US" altLang="en-US" sz="3200" dirty="0">
                <a:solidFill>
                  <a:srgbClr val="FFC000"/>
                </a:solidFill>
              </a:rPr>
              <a:t>why is </a:t>
            </a:r>
            <a:r>
              <a:rPr lang="en-US" altLang="en-US" sz="3200" u="sng" dirty="0">
                <a:solidFill>
                  <a:srgbClr val="FFC000"/>
                </a:solidFill>
              </a:rPr>
              <a:t>anything</a:t>
            </a:r>
            <a:r>
              <a:rPr lang="en-US" altLang="en-US" sz="3200" dirty="0">
                <a:solidFill>
                  <a:srgbClr val="FFC000"/>
                </a:solidFill>
              </a:rPr>
              <a:t> good or evil??</a:t>
            </a:r>
          </a:p>
        </p:txBody>
      </p:sp>
    </p:spTree>
    <p:extLst>
      <p:ext uri="{BB962C8B-B14F-4D97-AF65-F5344CB8AC3E}">
        <p14:creationId xmlns:p14="http://schemas.microsoft.com/office/powerpoint/2010/main" val="399947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7478</TotalTime>
  <Words>1059</Words>
  <Application>Microsoft Office PowerPoint</Application>
  <PresentationFormat>On-screen Show (4:3)</PresentationFormat>
  <Paragraphs>104</Paragraphs>
  <Slides>18</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Times New Roman</vt:lpstr>
      <vt:lpstr>Verdana</vt:lpstr>
      <vt:lpstr>Default Design</vt:lpstr>
      <vt:lpstr>PowerPoint Presentation</vt:lpstr>
      <vt:lpstr>PowerPoint Presentation</vt:lpstr>
      <vt:lpstr>PowerPoint Presentation</vt:lpstr>
      <vt:lpstr>What is evil to an atheist?</vt:lpstr>
      <vt:lpstr>Evil is a departure from good</vt:lpstr>
      <vt:lpstr>Without God, morality is reduced to likes and dislikes; all is relative</vt:lpstr>
      <vt:lpstr>Most people are drowning in moral relativism</vt:lpstr>
      <vt:lpstr>Morality has become a matter of opinion – personal preference…</vt:lpstr>
      <vt:lpstr>David Hume’s dilemma</vt:lpstr>
      <vt:lpstr>PowerPoint Presentation</vt:lpstr>
      <vt:lpstr>PowerPoint Presentation</vt:lpstr>
      <vt:lpstr>PowerPoint Presentation</vt:lpstr>
      <vt:lpstr>PowerPoint Presentation</vt:lpstr>
      <vt:lpstr>PowerPoint Presentation</vt:lpstr>
      <vt:lpstr>Proper view of God is most important</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 Duggin</dc:creator>
  <cp:lastModifiedBy>Ty Johnson</cp:lastModifiedBy>
  <cp:revision>569</cp:revision>
  <dcterms:created xsi:type="dcterms:W3CDTF">2004-01-08T21:08:14Z</dcterms:created>
  <dcterms:modified xsi:type="dcterms:W3CDTF">2022-05-16T02:25:15Z</dcterms:modified>
</cp:coreProperties>
</file>