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3"/>
  </p:notesMasterIdLst>
  <p:sldIdLst>
    <p:sldId id="340" r:id="rId3"/>
    <p:sldId id="276" r:id="rId4"/>
    <p:sldId id="313" r:id="rId5"/>
    <p:sldId id="315" r:id="rId6"/>
    <p:sldId id="316" r:id="rId7"/>
    <p:sldId id="317" r:id="rId8"/>
    <p:sldId id="318" r:id="rId9"/>
    <p:sldId id="334" r:id="rId10"/>
    <p:sldId id="319" r:id="rId11"/>
    <p:sldId id="335" r:id="rId12"/>
    <p:sldId id="336" r:id="rId13"/>
    <p:sldId id="337" r:id="rId14"/>
    <p:sldId id="338" r:id="rId15"/>
    <p:sldId id="339" r:id="rId16"/>
    <p:sldId id="326" r:id="rId17"/>
    <p:sldId id="331" r:id="rId18"/>
    <p:sldId id="341" r:id="rId19"/>
    <p:sldId id="328" r:id="rId20"/>
    <p:sldId id="329" r:id="rId21"/>
    <p:sldId id="33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66"/>
    <a:srgbClr val="FFFF99"/>
    <a:srgbClr val="000000"/>
    <a:srgbClr val="CCFFCC"/>
    <a:srgbClr val="FFFFCC"/>
    <a:srgbClr val="FFCC99"/>
    <a:srgbClr val="FFFF00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20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3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1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0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48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87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5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87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08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1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A96429-4C92-4560-841F-9473022DF320}"/>
              </a:ext>
            </a:extLst>
          </p:cNvPr>
          <p:cNvSpPr/>
          <p:nvPr/>
        </p:nvSpPr>
        <p:spPr>
          <a:xfrm>
            <a:off x="1066800" y="685800"/>
            <a:ext cx="70104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Concessions of Christ’s Critics</a:t>
            </a:r>
          </a:p>
        </p:txBody>
      </p:sp>
    </p:spTree>
    <p:extLst>
      <p:ext uri="{BB962C8B-B14F-4D97-AF65-F5344CB8AC3E}">
        <p14:creationId xmlns:p14="http://schemas.microsoft.com/office/powerpoint/2010/main" val="8926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chemeClr val="bg1"/>
                </a:solidFill>
              </a:rPr>
              <a:t>Enemies do not preserve testimony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u="sng" dirty="0">
                <a:solidFill>
                  <a:schemeClr val="bg1"/>
                </a:solidFill>
              </a:rPr>
              <a:t>for</a:t>
            </a:r>
            <a:r>
              <a:rPr lang="en-US" sz="3400" dirty="0">
                <a:solidFill>
                  <a:schemeClr val="bg1"/>
                </a:solidFill>
              </a:rPr>
              <a:t> Jesus and </a:t>
            </a:r>
            <a:r>
              <a:rPr lang="en-US" sz="3400" u="sng" dirty="0">
                <a:solidFill>
                  <a:schemeClr val="bg1"/>
                </a:solidFill>
              </a:rPr>
              <a:t>against</a:t>
            </a:r>
            <a:r>
              <a:rPr lang="en-US" sz="3400" dirty="0">
                <a:solidFill>
                  <a:schemeClr val="bg1"/>
                </a:solidFill>
              </a:rPr>
              <a:t>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chemeClr val="tx1"/>
          </a:solidFill>
        </p:spPr>
        <p:txBody>
          <a:bodyPr/>
          <a:lstStyle/>
          <a:p>
            <a:pPr marL="227013" indent="-227013" defTabSz="857250">
              <a:spcBef>
                <a:spcPts val="600"/>
              </a:spcBef>
              <a:spcAft>
                <a:spcPts val="600"/>
              </a:spcAft>
              <a:buClr>
                <a:srgbClr val="CCFFFF"/>
              </a:buCl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Sennacherib’s Assyrian Chronicles</a:t>
            </a:r>
          </a:p>
          <a:p>
            <a:pPr marL="227013" indent="-227013">
              <a:spcBef>
                <a:spcPts val="600"/>
              </a:spcBef>
              <a:spcAft>
                <a:spcPts val="600"/>
              </a:spcAft>
              <a:buClr>
                <a:srgbClr val="CCFFFF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Rahab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(Josh.2); 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Philistines 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[1 Sm.4-6]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rgbClr val="CCFFFF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 “Biased writers of NT” 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[Jn.20:19 … 24 …]</a:t>
            </a:r>
          </a:p>
          <a:p>
            <a:pPr lvl="1">
              <a:spcAft>
                <a:spcPts val="200"/>
              </a:spcAft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They were changed men.  Why?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(Ac.1-2)</a:t>
            </a:r>
          </a:p>
          <a:p>
            <a:pPr lvl="1">
              <a:spcAft>
                <a:spcPts val="200"/>
              </a:spcAft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What motive to preach gospel?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(Ac.3-5)</a:t>
            </a:r>
          </a:p>
          <a:p>
            <a:pPr lvl="1">
              <a:spcAft>
                <a:spcPts val="200"/>
              </a:spcAft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NT: Lord’s contemporaries; most reliable of all ancient documents.   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(2 Pt.1:19)</a:t>
            </a:r>
            <a:r>
              <a:rPr lang="en-US" sz="31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 lvl="1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Enemies of Christ have spoken, too.</a:t>
            </a:r>
            <a:r>
              <a:rPr lang="en-US" sz="30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95288" indent="-395288" algn="ctr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7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Talmud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Jesus, said to be born out of wedlock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learned magic in Egypt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able to perform marvelous works, deceive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called Himself God </a:t>
            </a:r>
          </a:p>
          <a:p>
            <a:pPr marL="282575" indent="-282575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tried by Sanhedrin as deceiver, teacher of apostasy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executed on eve of Passover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7. </a:t>
            </a:r>
            <a:r>
              <a:rPr lang="en-US" dirty="0">
                <a:solidFill>
                  <a:srgbClr val="CCFFCC"/>
                </a:solidFill>
                <a:latin typeface="Calibri" pitchFamily="34" charset="0"/>
                <a:cs typeface="Calibri" pitchFamily="34" charset="0"/>
              </a:rPr>
              <a:t>had five disciples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CCFFCC"/>
              </a:solidFill>
              <a:latin typeface="Calibri" pitchFamily="34" charset="0"/>
              <a:cs typeface="Calibri" pitchFamily="34" charset="0"/>
            </a:endParaRPr>
          </a:p>
          <a:p>
            <a:pPr marL="395288" indent="-395288">
              <a:buNone/>
            </a:pP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Tacitus </a:t>
            </a:r>
            <a:r>
              <a:rPr lang="en-US" sz="2800" dirty="0">
                <a:solidFill>
                  <a:srgbClr val="FFFF99"/>
                </a:solidFill>
              </a:rPr>
              <a:t>(Annals) </a:t>
            </a:r>
            <a:r>
              <a:rPr lang="en-US" sz="3200" dirty="0">
                <a:solidFill>
                  <a:schemeClr val="bg1"/>
                </a:solidFill>
              </a:rPr>
              <a:t>56 – c.120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38" y="1066800"/>
            <a:ext cx="8495908" cy="556260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Christus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the founder of the name, was put to death by 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Pontius Pilate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procurator of Judea in the reign Of 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Tiberius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but the pernicious superstition, repressed for a time broke out again, not only through 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Judea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where the mischief Originated, but through the city</a:t>
            </a:r>
            <a:b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Rome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also, where all things Hideous and shameful from every part of the world find their Center and become popular.  Accordingly, an arrest was first made of all who pleaded guilty; then, upon their information, an immense multitude was convicted, not so much of the crime of firing the city, as of hatred against mankind.”</a:t>
            </a:r>
            <a:endParaRPr lang="en-US" sz="3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Pliny, the Younger, </a:t>
            </a:r>
            <a:r>
              <a:rPr lang="en-US" sz="2800" dirty="0">
                <a:solidFill>
                  <a:schemeClr val="bg1"/>
                </a:solidFill>
              </a:rPr>
              <a:t>d. 113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38" y="1143000"/>
            <a:ext cx="8495908" cy="556260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3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“They also declared that the sum total of their guilt or error amounted to no more than this: they had met regularly before dawn on a fixed day to chant verses alternately amongst themselves in </a:t>
            </a:r>
            <a:r>
              <a:rPr lang="en-US" sz="31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honor of Christ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as if to a god, and also to bind themselves by oath, not for any criminal purpose, but to </a:t>
            </a:r>
            <a:r>
              <a:rPr lang="en-US" sz="31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abstain</a:t>
            </a:r>
            <a:r>
              <a:rPr lang="en-US" sz="3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from theft, robbery, and adultery…”</a:t>
            </a:r>
            <a:endParaRPr lang="en-US" sz="3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6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Scribes from Jerusalem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092" y="1143000"/>
            <a:ext cx="8610600" cy="5257800"/>
          </a:xfrm>
          <a:solidFill>
            <a:schemeClr val="tx1"/>
          </a:solidFill>
        </p:spPr>
        <p:txBody>
          <a:bodyPr/>
          <a:lstStyle/>
          <a:p>
            <a:pPr marL="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Mk.3</a:t>
            </a:r>
            <a:r>
              <a:rPr lang="en-US" baseline="30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And the scribes who came down from Jerusalem said, “He has Beelzebub,” and, “By the ruler of the demons He casts out demons.”</a:t>
            </a:r>
          </a:p>
          <a:p>
            <a:pPr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Jesus expelled demons in presence of multitudes  (eyewitnesses)</a:t>
            </a:r>
          </a:p>
          <a:p>
            <a:pPr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He changed demoniacs  </a:t>
            </a:r>
          </a:p>
          <a:p>
            <a:pPr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Crowds could not deny facts</a:t>
            </a:r>
          </a:p>
          <a:p>
            <a:pPr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Scribes’ damage control: </a:t>
            </a:r>
            <a:r>
              <a:rPr lang="en-US" sz="34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“Beelzebub”  </a:t>
            </a:r>
          </a:p>
          <a:p>
            <a:pPr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BUT:  enemies admit His miracle</a:t>
            </a:r>
          </a:p>
          <a:p>
            <a:pPr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sz="3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 … </a:t>
            </a:r>
            <a:r>
              <a:rPr lang="en-US" sz="3200" dirty="0">
                <a:solidFill>
                  <a:schemeClr val="bg1"/>
                </a:solidFill>
              </a:rPr>
              <a:t>could write tell-all book…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Clr>
                <a:srgbClr val="CCFFCC"/>
              </a:buClr>
              <a:buSzPct val="50000"/>
            </a:pPr>
            <a:r>
              <a:rPr lang="en-US" sz="3100" dirty="0">
                <a:solidFill>
                  <a:schemeClr val="bg1"/>
                </a:solidFill>
              </a:rPr>
              <a:t>Mt.26:14-16, greed</a:t>
            </a:r>
          </a:p>
          <a:p>
            <a:pPr marL="457200" indent="-457200">
              <a:spcAft>
                <a:spcPts val="300"/>
              </a:spcAft>
              <a:buClr>
                <a:srgbClr val="CCFFCC"/>
              </a:buClr>
              <a:buSzPct val="50000"/>
            </a:pPr>
            <a:r>
              <a:rPr lang="en-US" sz="3100" dirty="0">
                <a:solidFill>
                  <a:schemeClr val="bg1"/>
                </a:solidFill>
              </a:rPr>
              <a:t>But:  Mt.27 – </a:t>
            </a:r>
          </a:p>
          <a:p>
            <a:pPr marL="744538" lvl="1" indent="-344488">
              <a:spcAft>
                <a:spcPts val="9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</a:rPr>
              <a:t>3,</a:t>
            </a:r>
            <a:r>
              <a:rPr lang="en-US" sz="3100" dirty="0">
                <a:solidFill>
                  <a:schemeClr val="bg1"/>
                </a:solidFill>
              </a:rPr>
              <a:t> regret, have remorse</a:t>
            </a:r>
          </a:p>
          <a:p>
            <a:pPr marL="744538" lvl="1" indent="-344488">
              <a:spcAft>
                <a:spcPts val="9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</a:rPr>
              <a:t>4,</a:t>
            </a:r>
            <a:r>
              <a:rPr lang="en-US" sz="3100" dirty="0">
                <a:solidFill>
                  <a:schemeClr val="bg1"/>
                </a:solidFill>
              </a:rPr>
              <a:t> confessed sin; </a:t>
            </a:r>
            <a:r>
              <a:rPr lang="en-US" sz="3100" i="1" dirty="0">
                <a:solidFill>
                  <a:schemeClr val="bg1"/>
                </a:solidFill>
              </a:rPr>
              <a:t>innocent blood</a:t>
            </a:r>
            <a:endParaRPr lang="en-US" sz="3100" dirty="0">
              <a:solidFill>
                <a:schemeClr val="bg1"/>
              </a:solidFill>
            </a:endParaRPr>
          </a:p>
          <a:p>
            <a:pPr marL="744538" lvl="1" indent="-344488">
              <a:spcAft>
                <a:spcPts val="9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</a:rPr>
              <a:t>5,</a:t>
            </a:r>
            <a:r>
              <a:rPr lang="en-US" sz="3100" dirty="0">
                <a:solidFill>
                  <a:schemeClr val="bg1"/>
                </a:solidFill>
              </a:rPr>
              <a:t> returned money; suicide</a:t>
            </a:r>
          </a:p>
          <a:p>
            <a:pPr marL="744538" lvl="1" indent="-344488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</a:rPr>
              <a:t>4-10, </a:t>
            </a:r>
            <a:r>
              <a:rPr lang="en-US" sz="3100" dirty="0">
                <a:solidFill>
                  <a:schemeClr val="bg1"/>
                </a:solidFill>
              </a:rPr>
              <a:t>enemies unconcerned, unchanged</a:t>
            </a:r>
          </a:p>
        </p:txBody>
      </p:sp>
    </p:spTree>
    <p:extLst>
      <p:ext uri="{BB962C8B-B14F-4D97-AF65-F5344CB8AC3E}">
        <p14:creationId xmlns:p14="http://schemas.microsoft.com/office/powerpoint/2010/main" val="51748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Pilate / wife </a:t>
            </a:r>
            <a:r>
              <a:rPr lang="en-US" sz="3200" dirty="0">
                <a:solidFill>
                  <a:schemeClr val="bg1"/>
                </a:solidFill>
              </a:rPr>
              <a:t>(Mt.27:19, 24)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Wife: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dream, at beginning – Mt.27:19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Pilate: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water, at end – Mt.27:24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Both declare Him innocent </a:t>
            </a:r>
          </a:p>
        </p:txBody>
      </p:sp>
    </p:spTree>
    <p:extLst>
      <p:ext uri="{BB962C8B-B14F-4D97-AF65-F5344CB8AC3E}">
        <p14:creationId xmlns:p14="http://schemas.microsoft.com/office/powerpoint/2010/main" val="78225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Pilate 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u="sng" dirty="0">
                <a:solidFill>
                  <a:schemeClr val="bg1"/>
                </a:solidFill>
              </a:rPr>
              <a:t>Luke</a:t>
            </a:r>
            <a:r>
              <a:rPr lang="en-US" sz="3200" dirty="0">
                <a:solidFill>
                  <a:schemeClr val="bg1"/>
                </a:solidFill>
              </a:rPr>
              <a:t>:  enemy’s declarations of innocence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99708" y="1524000"/>
            <a:ext cx="2400692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23:4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23:14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23:15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23:16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23:20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23:22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23:41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23:47</a:t>
            </a: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23:51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6600" y="2514600"/>
            <a:ext cx="5334000" cy="2362200"/>
          </a:xfrm>
          <a:solidFill>
            <a:srgbClr val="000066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r>
              <a:rPr lang="en-US" sz="3400" u="sng" dirty="0">
                <a:solidFill>
                  <a:srgbClr val="FFFF00"/>
                </a:solidFill>
              </a:rPr>
              <a:t>History</a:t>
            </a:r>
            <a:r>
              <a:rPr lang="en-US" sz="3400" dirty="0">
                <a:solidFill>
                  <a:srgbClr val="FFFF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>
                <a:solidFill>
                  <a:schemeClr val="bg1"/>
                </a:solidFill>
              </a:rPr>
              <a:t>Jn.19:12, </a:t>
            </a:r>
            <a:r>
              <a:rPr lang="en-US" sz="3100" dirty="0">
                <a:solidFill>
                  <a:srgbClr val="FFFF00"/>
                </a:solidFill>
              </a:rPr>
              <a:t>friend of Caesar</a:t>
            </a:r>
            <a:r>
              <a:rPr lang="en-US" sz="2900" dirty="0">
                <a:solidFill>
                  <a:srgbClr val="FFFF00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>
                <a:solidFill>
                  <a:srgbClr val="FFFF00"/>
                </a:solidFill>
              </a:rPr>
              <a:t>Pilate’s patron (Sejanus) was dead</a:t>
            </a:r>
            <a:r>
              <a:rPr lang="en-US" sz="2900" dirty="0">
                <a:solidFill>
                  <a:srgbClr val="FFFF00"/>
                </a:solidFill>
              </a:rPr>
              <a:t>?  </a:t>
            </a:r>
            <a:r>
              <a:rPr lang="en-US" dirty="0">
                <a:solidFill>
                  <a:schemeClr val="bg1"/>
                </a:solidFill>
              </a:rPr>
              <a:t>(AD 31)</a:t>
            </a:r>
            <a:endParaRPr lang="en-US" sz="29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4589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Sanhedrin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</a:rPr>
              <a:t>(corruption, dishonesty)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Clr>
                <a:srgbClr val="CCFFFF"/>
              </a:buClr>
              <a:buSzPct val="60000"/>
            </a:pPr>
            <a:r>
              <a:rPr lang="en-US" dirty="0">
                <a:solidFill>
                  <a:schemeClr val="bg1"/>
                </a:solidFill>
              </a:rPr>
              <a:t>Jn.11, </a:t>
            </a:r>
            <a:r>
              <a:rPr lang="en-US" dirty="0">
                <a:solidFill>
                  <a:srgbClr val="CCFFFF"/>
                </a:solidFill>
              </a:rPr>
              <a:t>resurrection of Lazarus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pPr>
              <a:spcBef>
                <a:spcPts val="1800"/>
              </a:spcBef>
              <a:buClr>
                <a:srgbClr val="CCFFFF"/>
              </a:buClr>
              <a:buSzPct val="60000"/>
            </a:pPr>
            <a:r>
              <a:rPr lang="en-US" dirty="0">
                <a:solidFill>
                  <a:schemeClr val="bg1"/>
                </a:solidFill>
              </a:rPr>
              <a:t>Ac.3-4, </a:t>
            </a:r>
            <a:r>
              <a:rPr lang="en-US" dirty="0">
                <a:solidFill>
                  <a:srgbClr val="CCFFFF"/>
                </a:solidFill>
              </a:rPr>
              <a:t>healing of lame man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69818" y="2257719"/>
            <a:ext cx="7204364" cy="1676400"/>
          </a:xfrm>
          <a:prstGeom prst="roundRect">
            <a:avLst/>
          </a:prstGeom>
          <a:solidFill>
            <a:schemeClr val="accent5">
              <a:lumMod val="1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</a:rPr>
              <a:t>Admission, 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47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</a:rPr>
              <a:t>Too many eyewitnesses to deny it, 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48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100" dirty="0">
                <a:solidFill>
                  <a:srgbClr val="FFFF99"/>
                </a:solidFill>
              </a:rPr>
              <a:t>Resort to cover-up, </a:t>
            </a:r>
            <a:r>
              <a:rPr lang="en-US" sz="2800" dirty="0">
                <a:solidFill>
                  <a:schemeClr val="bg1"/>
                </a:solidFill>
              </a:rPr>
              <a:t>49-53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969818" y="4705546"/>
            <a:ext cx="7204364" cy="1676400"/>
          </a:xfrm>
          <a:prstGeom prst="roundRect">
            <a:avLst/>
          </a:prstGeom>
          <a:solidFill>
            <a:schemeClr val="accent5">
              <a:lumMod val="1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</a:rPr>
              <a:t>Admission, </a:t>
            </a:r>
            <a:r>
              <a:rPr lang="en-US" sz="2800" dirty="0">
                <a:solidFill>
                  <a:schemeClr val="bg1"/>
                </a:solidFill>
              </a:rPr>
              <a:t>4:1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6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</a:rPr>
              <a:t>Too many eyewitnesses to deny it, 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4:16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100" dirty="0">
                <a:solidFill>
                  <a:srgbClr val="FFFF99"/>
                </a:solidFill>
              </a:rPr>
              <a:t>Resort to cover-up, </a:t>
            </a:r>
            <a:r>
              <a:rPr lang="en-US" sz="2800" dirty="0">
                <a:solidFill>
                  <a:schemeClr val="bg1"/>
                </a:solidFill>
              </a:rPr>
              <a:t>17-22</a:t>
            </a:r>
            <a:r>
              <a:rPr lang="en-US" sz="3100" dirty="0">
                <a:solidFill>
                  <a:srgbClr val="FFFF99"/>
                </a:solidFill>
              </a:rPr>
              <a:t>   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000" dirty="0">
                <a:solidFill>
                  <a:schemeClr val="bg1"/>
                </a:solidFill>
              </a:rPr>
              <a:t>Ac.6:7)</a:t>
            </a:r>
            <a:endParaRPr kumimoji="0" lang="en-US" sz="3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811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762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Saul,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Ac.9, persecutor </a:t>
            </a:r>
            <a:r>
              <a:rPr lang="en-US" sz="3200" dirty="0">
                <a:solidFill>
                  <a:srgbClr val="FF0000"/>
                </a:solidFill>
              </a:rPr>
              <a:t>→</a:t>
            </a:r>
            <a:r>
              <a:rPr lang="en-US" sz="3200" dirty="0">
                <a:solidFill>
                  <a:schemeClr val="bg1"/>
                </a:solidFill>
              </a:rPr>
              <a:t> preacher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105399"/>
          </a:xfrm>
        </p:spPr>
        <p:txBody>
          <a:bodyPr/>
          <a:lstStyle/>
          <a:p>
            <a:pPr marL="0" indent="0" algn="ctr">
              <a:buClr>
                <a:srgbClr val="CCFFCC"/>
              </a:buClr>
              <a:buNone/>
            </a:pPr>
            <a:r>
              <a:rPr lang="en-US" sz="3100" dirty="0">
                <a:solidFill>
                  <a:srgbClr val="CCFFFF"/>
                </a:solidFill>
              </a:rPr>
              <a:t>Light…voice…blind…Ananias…revelations… miracles…  </a:t>
            </a:r>
            <a:r>
              <a:rPr lang="en-US" sz="3100" dirty="0">
                <a:solidFill>
                  <a:schemeClr val="bg1"/>
                </a:solidFill>
              </a:rPr>
              <a:t>2 Co.12:12</a:t>
            </a:r>
          </a:p>
          <a:p>
            <a:pPr>
              <a:buClr>
                <a:srgbClr val="CCFFCC"/>
              </a:buClr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Unexpected miracle: </a:t>
            </a:r>
          </a:p>
          <a:p>
            <a:pPr marL="457200" lvl="1" indent="0">
              <a:buClr>
                <a:srgbClr val="FFFF99"/>
              </a:buClr>
              <a:buNone/>
            </a:pPr>
            <a:r>
              <a:rPr lang="en-US" sz="2400" dirty="0">
                <a:solidFill>
                  <a:srgbClr val="CCFFFF"/>
                </a:solidFill>
              </a:rPr>
              <a:t>1.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99"/>
                </a:solidFill>
              </a:rPr>
              <a:t>Lord’s greatest enemy </a:t>
            </a:r>
          </a:p>
          <a:p>
            <a:pPr marL="457200" lvl="1" indent="0">
              <a:buClr>
                <a:srgbClr val="FFFF99"/>
              </a:buClr>
              <a:buNone/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100" dirty="0">
                <a:solidFill>
                  <a:srgbClr val="FFFF99"/>
                </a:solidFill>
              </a:rPr>
              <a:t>Among fellow enemies</a:t>
            </a:r>
          </a:p>
          <a:p>
            <a:pPr marL="457200" lvl="1" indent="0">
              <a:buClr>
                <a:srgbClr val="FFFF99"/>
              </a:buClr>
              <a:buNone/>
            </a:pPr>
            <a:r>
              <a:rPr lang="en-US" sz="2400" dirty="0">
                <a:solidFill>
                  <a:srgbClr val="CCFFFF"/>
                </a:solidFill>
              </a:rPr>
              <a:t>3. </a:t>
            </a:r>
            <a:r>
              <a:rPr lang="en-US" sz="3100" dirty="0">
                <a:solidFill>
                  <a:srgbClr val="FFFF99"/>
                </a:solidFill>
              </a:rPr>
              <a:t>Midday . . . murder mission</a:t>
            </a:r>
          </a:p>
          <a:p>
            <a:pPr marL="457200" lvl="1" indent="0">
              <a:buClr>
                <a:srgbClr val="FFFF99"/>
              </a:buClr>
              <a:buNone/>
            </a:pPr>
            <a:r>
              <a:rPr lang="en-US" sz="2400" dirty="0">
                <a:solidFill>
                  <a:srgbClr val="CCFFFF"/>
                </a:solidFill>
              </a:rPr>
              <a:t>4. </a:t>
            </a:r>
            <a:r>
              <a:rPr lang="en-US" sz="3100" dirty="0">
                <a:solidFill>
                  <a:srgbClr val="FFFF99"/>
                </a:solidFill>
              </a:rPr>
              <a:t>Forever changed him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A8A805-0738-444D-AC6B-F2B7E8CC5160}"/>
              </a:ext>
            </a:extLst>
          </p:cNvPr>
          <p:cNvSpPr/>
          <p:nvPr/>
        </p:nvSpPr>
        <p:spPr bwMode="auto">
          <a:xfrm>
            <a:off x="1958921" y="5257801"/>
            <a:ext cx="5226942" cy="1066799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Saul didn’t have to take</a:t>
            </a:r>
            <a:br>
              <a:rPr kumimoji="0" lang="en-US" sz="3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another’s word for it</a:t>
            </a:r>
          </a:p>
        </p:txBody>
      </p:sp>
    </p:spTree>
    <p:extLst>
      <p:ext uri="{BB962C8B-B14F-4D97-AF65-F5344CB8AC3E}">
        <p14:creationId xmlns:p14="http://schemas.microsoft.com/office/powerpoint/2010/main" val="13778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533400"/>
            <a:ext cx="8077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. Challenges Of Christ’s Critics</a:t>
            </a: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05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Four possible explanations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457200" indent="-457200">
              <a:spcAft>
                <a:spcPts val="900"/>
              </a:spcAft>
              <a:buClr>
                <a:srgbClr val="FFFF00"/>
              </a:buClr>
              <a:buSzPct val="50000"/>
            </a:pPr>
            <a:r>
              <a:rPr lang="en-US" sz="3100" u="sng" dirty="0">
                <a:solidFill>
                  <a:srgbClr val="CCFFFF"/>
                </a:solidFill>
              </a:rPr>
              <a:t>Liar</a:t>
            </a:r>
            <a:r>
              <a:rPr lang="en-US" sz="3100" dirty="0">
                <a:solidFill>
                  <a:schemeClr val="bg1"/>
                </a:solidFill>
              </a:rPr>
              <a:t>.   2 Tim.4:6-8</a:t>
            </a:r>
          </a:p>
          <a:p>
            <a:pPr marL="457200" indent="-457200">
              <a:spcAft>
                <a:spcPts val="900"/>
              </a:spcAft>
              <a:buClr>
                <a:srgbClr val="FFFF00"/>
              </a:buClr>
              <a:buSzPct val="50000"/>
            </a:pPr>
            <a:r>
              <a:rPr lang="en-US" sz="3100" u="sng" dirty="0">
                <a:solidFill>
                  <a:srgbClr val="CCFFFF"/>
                </a:solidFill>
              </a:rPr>
              <a:t>Hallucinated</a:t>
            </a:r>
            <a:r>
              <a:rPr lang="en-US" sz="3100" dirty="0">
                <a:solidFill>
                  <a:schemeClr val="bg1"/>
                </a:solidFill>
              </a:rPr>
              <a:t>.   Cause?   For life? </a:t>
            </a:r>
          </a:p>
          <a:p>
            <a:pPr marL="457200" indent="-457200">
              <a:spcAft>
                <a:spcPts val="900"/>
              </a:spcAft>
              <a:buClr>
                <a:srgbClr val="FFFF00"/>
              </a:buClr>
              <a:buSzPct val="50000"/>
            </a:pPr>
            <a:r>
              <a:rPr lang="en-US" sz="3100" u="sng" dirty="0">
                <a:solidFill>
                  <a:srgbClr val="CCFFFF"/>
                </a:solidFill>
              </a:rPr>
              <a:t>Deceived</a:t>
            </a:r>
            <a:r>
              <a:rPr lang="en-US" sz="3100" dirty="0">
                <a:solidFill>
                  <a:schemeClr val="bg1"/>
                </a:solidFill>
              </a:rPr>
              <a:t>.   Who?   How?   Why?</a:t>
            </a:r>
          </a:p>
          <a:p>
            <a:pPr marL="457200" indent="-457200">
              <a:spcAft>
                <a:spcPts val="600"/>
              </a:spcAft>
              <a:buClr>
                <a:srgbClr val="FFFF00"/>
              </a:buClr>
              <a:buSzPct val="50000"/>
            </a:pPr>
            <a:r>
              <a:rPr lang="en-US" sz="3100" u="sng" dirty="0">
                <a:solidFill>
                  <a:srgbClr val="CCFFFF"/>
                </a:solidFill>
              </a:rPr>
              <a:t>Truth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r>
              <a:rPr lang="en-US" sz="3100" dirty="0">
                <a:solidFill>
                  <a:srgbClr val="CCFFFF"/>
                </a:solidFill>
              </a:rPr>
              <a:t>   </a:t>
            </a:r>
            <a:r>
              <a:rPr lang="en-US" sz="3100" dirty="0">
                <a:solidFill>
                  <a:schemeClr val="bg1"/>
                </a:solidFill>
              </a:rPr>
              <a:t>Christ is risen; Bible is true. 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76692" y="4343400"/>
            <a:ext cx="73914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100" dirty="0"/>
              <a:t>But why do you call Me ‘Lord, Lord,’ and not do the things which I say? </a:t>
            </a:r>
            <a:r>
              <a:rPr lang="en-US" sz="2700" dirty="0"/>
              <a:t>– Lk.6:46</a:t>
            </a:r>
          </a:p>
        </p:txBody>
      </p:sp>
    </p:spTree>
    <p:extLst>
      <p:ext uri="{BB962C8B-B14F-4D97-AF65-F5344CB8AC3E}">
        <p14:creationId xmlns:p14="http://schemas.microsoft.com/office/powerpoint/2010/main" val="30707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1. </a:t>
            </a:r>
            <a:r>
              <a:rPr lang="en-US" sz="3600" dirty="0">
                <a:solidFill>
                  <a:srgbClr val="FFFF99"/>
                </a:solidFill>
              </a:rPr>
              <a:t>Wars of Bible disprove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If no God, what standard condemns war? 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Gn.15:13-16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en-US" sz="3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en-US" sz="3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 atheists oppose all wars?</a:t>
            </a:r>
            <a:endParaRPr lang="en-US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16283" y="2971800"/>
            <a:ext cx="6324600" cy="8382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FFCC99"/>
                </a:solidFill>
              </a:rPr>
              <a:t>God has right to punish sin 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rgbClr val="FFCC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054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2. </a:t>
            </a:r>
            <a:r>
              <a:rPr lang="en-US" sz="3600" dirty="0">
                <a:solidFill>
                  <a:srgbClr val="FFFF99"/>
                </a:solidFill>
              </a:rPr>
              <a:t>Death of innocents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Midianite males, Nu.31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have no right to take life – we cannot restore it </a:t>
            </a: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06856" y="3429000"/>
            <a:ext cx="6324600" cy="8382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God does. </a:t>
            </a:r>
            <a:r>
              <a:rPr lang="en-US" sz="3200" dirty="0">
                <a:solidFill>
                  <a:schemeClr val="bg1"/>
                </a:solidFill>
              </a:rPr>
              <a:t>  2 Sm.12;  Lk.16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786F90-969B-4834-B28E-ABEDEDF96F00}"/>
              </a:ext>
            </a:extLst>
          </p:cNvPr>
          <p:cNvSpPr/>
          <p:nvPr/>
        </p:nvSpPr>
        <p:spPr bwMode="auto">
          <a:xfrm>
            <a:off x="2196510" y="4419600"/>
            <a:ext cx="4751765" cy="8382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Job’s wish.  </a:t>
            </a:r>
            <a:r>
              <a:rPr lang="en-US" sz="3200" dirty="0">
                <a:solidFill>
                  <a:schemeClr val="bg1"/>
                </a:solidFill>
              </a:rPr>
              <a:t>Job 3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0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3. </a:t>
            </a:r>
            <a:r>
              <a:rPr lang="en-US" sz="3600" dirty="0">
                <a:solidFill>
                  <a:srgbClr val="FFFF99"/>
                </a:solidFill>
              </a:rPr>
              <a:t>Suffering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  <a:solidFill>
            <a:schemeClr val="tx1"/>
          </a:solidFill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one has proven that suffering is without benefits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Ro.5</a:t>
            </a:r>
            <a:r>
              <a:rPr lang="en-US" sz="3000" baseline="3000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Therefore, having been justified by faith, we have peace with God through our Lord Jesus Christ,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baseline="3000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through whom also we have access by faith into this grace in which we stand, and rejoice in hope of the glory of God. </a:t>
            </a:r>
            <a:r>
              <a:rPr lang="en-US" sz="3000" baseline="3000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And not only that, but we also glory in tribulations, knowing that tribulation produces perseverance; </a:t>
            </a:r>
            <a:r>
              <a:rPr lang="en-US" sz="3000" baseline="3000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3000" dirty="0">
                <a:solidFill>
                  <a:srgbClr val="CCFFFF"/>
                </a:solidFill>
                <a:latin typeface="Calibri" pitchFamily="34" charset="0"/>
                <a:cs typeface="Calibri" pitchFamily="34" charset="0"/>
              </a:rPr>
              <a:t>and perseverance, character; and character, hope.</a:t>
            </a:r>
            <a:endParaRPr lang="en-US" sz="3000" b="1" dirty="0">
              <a:solidFill>
                <a:srgbClr val="CCFFFF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3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4. </a:t>
            </a:r>
            <a:r>
              <a:rPr lang="en-US" sz="3600" dirty="0">
                <a:solidFill>
                  <a:srgbClr val="FFFF99"/>
                </a:solidFill>
              </a:rPr>
              <a:t>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  <a:solidFill>
            <a:schemeClr val="tx1"/>
          </a:solidFill>
        </p:spPr>
        <p:txBody>
          <a:bodyPr/>
          <a:lstStyle/>
          <a:p>
            <a:pPr>
              <a:buClr>
                <a:srgbClr val="FFCC99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Does God have right to punish evil in hell for 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one minute</a:t>
            </a: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 . . .</a:t>
            </a:r>
          </a:p>
          <a:p>
            <a:pPr>
              <a:buClr>
                <a:srgbClr val="FFCC99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How do we know that belief in hell does not deter worse evils?</a:t>
            </a: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1. War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2. Death of innocents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3. Suffering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4. Hell</a:t>
            </a:r>
            <a:br>
              <a:rPr lang="en-US" sz="2000" dirty="0"/>
            </a:br>
            <a:r>
              <a:rPr lang="en-US" sz="2800" dirty="0">
                <a:solidFill>
                  <a:srgbClr val="CCFFCC"/>
                </a:solidFill>
              </a:rPr>
              <a:t>5. </a:t>
            </a:r>
            <a:r>
              <a:rPr lang="en-US" sz="3600" dirty="0">
                <a:solidFill>
                  <a:srgbClr val="FFFF99"/>
                </a:solidFill>
              </a:rPr>
              <a:t>Deny existence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/>
          <a:lstStyle/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750" y="2417326"/>
            <a:ext cx="7848600" cy="3754874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“Some writers may toy with the fancy of a ‘Christ-myth,’ but they do not do so on the ground of historical evidence.  The </a:t>
            </a:r>
            <a:r>
              <a:rPr lang="en-US" sz="3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histor-icity</a:t>
            </a: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of Christ is as axiomatic for an </a:t>
            </a:r>
            <a:r>
              <a:rPr lang="en-US" sz="3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unbi-ased</a:t>
            </a: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historian as the historicity of Julius Caesar.  It is not historians who propagate the ‘Christ-myth’ theories”</a:t>
            </a:r>
            <a:r>
              <a:rPr lang="en-US" sz="1400" b="1" dirty="0">
                <a:solidFill>
                  <a:schemeClr val="bg1"/>
                </a:solidFill>
              </a:rPr>
              <a:t>– F. F. Bruce</a:t>
            </a:r>
          </a:p>
        </p:txBody>
      </p:sp>
    </p:spTree>
    <p:extLst>
      <p:ext uri="{BB962C8B-B14F-4D97-AF65-F5344CB8AC3E}">
        <p14:creationId xmlns:p14="http://schemas.microsoft.com/office/powerpoint/2010/main" val="110401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1. War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2. Death of innocents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3. Suffering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4. Hell</a:t>
            </a:r>
            <a:br>
              <a:rPr lang="en-US" sz="2000" dirty="0"/>
            </a:br>
            <a:r>
              <a:rPr lang="en-US" sz="2800" dirty="0">
                <a:solidFill>
                  <a:srgbClr val="CCFFCC"/>
                </a:solidFill>
              </a:rPr>
              <a:t>5. </a:t>
            </a:r>
            <a:r>
              <a:rPr lang="en-US" sz="3600" dirty="0">
                <a:solidFill>
                  <a:srgbClr val="FFFF99"/>
                </a:solidFill>
              </a:rPr>
              <a:t>Deny existence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/>
          <a:lstStyle/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398463" indent="-398463"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750" y="2386786"/>
            <a:ext cx="7848600" cy="2185214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“born c. 6–4 </a:t>
            </a:r>
            <a:r>
              <a:rPr lang="en-US" sz="3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bce</a:t>
            </a: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Bethlehem—died c. 30ce, Jerusalem), religious leader revered in Christianity, one of the world’s major </a:t>
            </a:r>
            <a:r>
              <a:rPr lang="en-US" sz="3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reli-gions</a:t>
            </a:r>
            <a:r>
              <a:rPr lang="en-US" sz="3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” </a:t>
            </a:r>
            <a:r>
              <a:rPr lang="en-US" sz="1400" b="1" dirty="0">
                <a:solidFill>
                  <a:schemeClr val="bg1"/>
                </a:solidFill>
              </a:rPr>
              <a:t>– Britannica</a:t>
            </a:r>
          </a:p>
        </p:txBody>
      </p:sp>
    </p:spTree>
    <p:extLst>
      <p:ext uri="{BB962C8B-B14F-4D97-AF65-F5344CB8AC3E}">
        <p14:creationId xmlns:p14="http://schemas.microsoft.com/office/powerpoint/2010/main" val="388669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13582" y="685800"/>
            <a:ext cx="5516836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</a:rPr>
              <a:t>. Challenges Of Christ’s Critics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1371600"/>
            <a:ext cx="80772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7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. Concessions Of Christ’s Critics</a:t>
            </a:r>
          </a:p>
        </p:txBody>
      </p:sp>
    </p:spTree>
    <p:extLst>
      <p:ext uri="{BB962C8B-B14F-4D97-AF65-F5344CB8AC3E}">
        <p14:creationId xmlns:p14="http://schemas.microsoft.com/office/powerpoint/2010/main" val="213851495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6762</TotalTime>
  <Words>1071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Times New Roman</vt:lpstr>
      <vt:lpstr>Wingdings</vt:lpstr>
      <vt:lpstr>Pixel</vt:lpstr>
      <vt:lpstr>2_Default Design</vt:lpstr>
      <vt:lpstr>PowerPoint Presentation</vt:lpstr>
      <vt:lpstr>PowerPoint Presentation</vt:lpstr>
      <vt:lpstr>1. Wars of Bible disprove God</vt:lpstr>
      <vt:lpstr>2. Death of innocents</vt:lpstr>
      <vt:lpstr>3. Suffering</vt:lpstr>
      <vt:lpstr>4. Hell</vt:lpstr>
      <vt:lpstr>1. War 2. Death of innocents 3. Suffering 4. Hell 5. Deny existence of Jesus</vt:lpstr>
      <vt:lpstr>1. War 2. Death of innocents 3. Suffering 4. Hell 5. Deny existence of Jesus</vt:lpstr>
      <vt:lpstr>PowerPoint Presentation</vt:lpstr>
      <vt:lpstr>Enemies do not preserve testimony for Jesus and against themselves</vt:lpstr>
      <vt:lpstr>Talmud</vt:lpstr>
      <vt:lpstr>Tacitus (Annals) 56 – c.120</vt:lpstr>
      <vt:lpstr>Pliny, the Younger, d. 113</vt:lpstr>
      <vt:lpstr>Scribes from Jerusalem</vt:lpstr>
      <vt:lpstr>Judas … could write tell-all book…</vt:lpstr>
      <vt:lpstr>Pilate / wife (Mt.27:19, 24) </vt:lpstr>
      <vt:lpstr>Pilate  Luke:  enemy’s declarations of innocence</vt:lpstr>
      <vt:lpstr>Sanhedrin (corruption, dishonesty)</vt:lpstr>
      <vt:lpstr>Saul, Ac.9, persecutor → preacher</vt:lpstr>
      <vt:lpstr>Four possible explanations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652</cp:revision>
  <dcterms:created xsi:type="dcterms:W3CDTF">2011-08-18T15:42:19Z</dcterms:created>
  <dcterms:modified xsi:type="dcterms:W3CDTF">2022-05-23T22:21:23Z</dcterms:modified>
</cp:coreProperties>
</file>