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  <p:sldMasterId id="2147483751" r:id="rId2"/>
  </p:sldMasterIdLst>
  <p:notesMasterIdLst>
    <p:notesMasterId r:id="rId23"/>
  </p:notesMasterIdLst>
  <p:sldIdLst>
    <p:sldId id="305" r:id="rId3"/>
    <p:sldId id="374" r:id="rId4"/>
    <p:sldId id="493" r:id="rId5"/>
    <p:sldId id="495" r:id="rId6"/>
    <p:sldId id="494" r:id="rId7"/>
    <p:sldId id="483" r:id="rId8"/>
    <p:sldId id="496" r:id="rId9"/>
    <p:sldId id="484" r:id="rId10"/>
    <p:sldId id="467" r:id="rId11"/>
    <p:sldId id="485" r:id="rId12"/>
    <p:sldId id="486" r:id="rId13"/>
    <p:sldId id="487" r:id="rId14"/>
    <p:sldId id="469" r:id="rId15"/>
    <p:sldId id="488" r:id="rId16"/>
    <p:sldId id="490" r:id="rId17"/>
    <p:sldId id="489" r:id="rId18"/>
    <p:sldId id="491" r:id="rId19"/>
    <p:sldId id="492" r:id="rId20"/>
    <p:sldId id="468" r:id="rId21"/>
    <p:sldId id="472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FF"/>
    <a:srgbClr val="FFFFCC"/>
    <a:srgbClr val="66CCFF"/>
    <a:srgbClr val="CCFFCC"/>
    <a:srgbClr val="969696"/>
    <a:srgbClr val="CCECFF"/>
    <a:srgbClr val="800000"/>
    <a:srgbClr val="CC0066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8165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0372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25549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89065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15269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16155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2460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8823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3929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3868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903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6519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4651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5754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1061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334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376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369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516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7551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759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360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897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449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2632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632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  <a:latin typeface="Arial" charset="0"/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288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5586" y="1600200"/>
            <a:ext cx="6477000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What Does Authority</a:t>
            </a:r>
            <a:b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Mean To Me?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76200"/>
            <a:ext cx="8610600" cy="685800"/>
          </a:xfrm>
        </p:spPr>
        <p:txBody>
          <a:bodyPr/>
          <a:lstStyle/>
          <a:p>
            <a:r>
              <a:rPr lang="en-US" altLang="en-US" sz="3300" dirty="0">
                <a:solidFill>
                  <a:schemeClr val="bg1"/>
                </a:solidFill>
              </a:rPr>
              <a:t>4. Pharisees, Mt.19:3…7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7924800" cy="56388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CC"/>
                </a:solidFill>
                <a:cs typeface="Calibri" panose="020F0502020204030204" pitchFamily="34" charset="0"/>
              </a:rPr>
              <a:t>1. </a:t>
            </a:r>
            <a:r>
              <a:rPr lang="en-US" altLang="en-US" dirty="0">
                <a:solidFill>
                  <a:srgbClr val="CCFFCC"/>
                </a:solidFill>
                <a:cs typeface="Calibri" panose="020F0502020204030204" pitchFamily="34" charset="0"/>
              </a:rPr>
              <a:t>Instead of humility, </a:t>
            </a:r>
            <a:r>
              <a:rPr lang="en-US" altLang="en-US" u="sng" dirty="0">
                <a:solidFill>
                  <a:srgbClr val="CCFFCC"/>
                </a:solidFill>
                <a:cs typeface="Calibri" panose="020F0502020204030204" pitchFamily="34" charset="0"/>
              </a:rPr>
              <a:t>tested Him</a:t>
            </a:r>
            <a:r>
              <a:rPr lang="en-US" altLang="en-US" dirty="0">
                <a:solidFill>
                  <a:srgbClr val="CCFFCC"/>
                </a:solidFill>
                <a:cs typeface="Calibri" panose="020F0502020204030204" pitchFamily="34" charset="0"/>
              </a:rPr>
              <a:t>, </a:t>
            </a:r>
            <a:r>
              <a:rPr lang="en-US" altLang="en-US" dirty="0">
                <a:solidFill>
                  <a:schemeClr val="bg1"/>
                </a:solidFill>
                <a:cs typeface="Calibri" panose="020F0502020204030204" pitchFamily="34" charset="0"/>
              </a:rPr>
              <a:t>3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CC"/>
                </a:solidFill>
                <a:cs typeface="Calibri" panose="020F0502020204030204" pitchFamily="34" charset="0"/>
              </a:rPr>
              <a:t>2. </a:t>
            </a:r>
            <a:r>
              <a:rPr lang="en-US" altLang="en-US" dirty="0">
                <a:solidFill>
                  <a:srgbClr val="CCFFCC"/>
                </a:solidFill>
                <a:cs typeface="Calibri" panose="020F0502020204030204" pitchFamily="34" charset="0"/>
              </a:rPr>
              <a:t>Instead of faith, </a:t>
            </a:r>
            <a:r>
              <a:rPr lang="en-US" altLang="en-US" u="sng" dirty="0">
                <a:solidFill>
                  <a:srgbClr val="CCFFCC"/>
                </a:solidFill>
                <a:cs typeface="Calibri" panose="020F0502020204030204" pitchFamily="34" charset="0"/>
              </a:rPr>
              <a:t>argued</a:t>
            </a:r>
            <a:r>
              <a:rPr lang="en-US" altLang="en-US" dirty="0">
                <a:solidFill>
                  <a:srgbClr val="CCFFCC"/>
                </a:solidFill>
                <a:cs typeface="Calibri" panose="020F0502020204030204" pitchFamily="34" charset="0"/>
              </a:rPr>
              <a:t>, </a:t>
            </a:r>
            <a:r>
              <a:rPr lang="en-US" altLang="en-US" dirty="0">
                <a:solidFill>
                  <a:schemeClr val="bg1"/>
                </a:solidFill>
                <a:cs typeface="Calibri" panose="020F0502020204030204" pitchFamily="34" charset="0"/>
              </a:rPr>
              <a:t>7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CC"/>
                </a:solidFill>
                <a:cs typeface="Calibri" panose="020F0502020204030204" pitchFamily="34" charset="0"/>
              </a:rPr>
              <a:t>3. </a:t>
            </a:r>
            <a:r>
              <a:rPr lang="en-US" altLang="en-US" dirty="0">
                <a:solidFill>
                  <a:srgbClr val="CCFFCC"/>
                </a:solidFill>
                <a:cs typeface="Calibri" panose="020F0502020204030204" pitchFamily="34" charset="0"/>
              </a:rPr>
              <a:t>Instead of respect, </a:t>
            </a:r>
            <a:r>
              <a:rPr lang="en-US" altLang="en-US" u="sng" dirty="0">
                <a:solidFill>
                  <a:srgbClr val="CCFFCC"/>
                </a:solidFill>
                <a:cs typeface="Calibri" panose="020F0502020204030204" pitchFamily="34" charset="0"/>
              </a:rPr>
              <a:t>effort to defeat</a:t>
            </a:r>
            <a:r>
              <a:rPr lang="en-US" altLang="en-US" dirty="0">
                <a:solidFill>
                  <a:srgbClr val="CCFFCC"/>
                </a:solidFill>
                <a:cs typeface="Calibri" panose="020F0502020204030204" pitchFamily="34" charset="0"/>
              </a:rPr>
              <a:t>, </a:t>
            </a:r>
            <a:r>
              <a:rPr lang="en-US" altLang="en-US" dirty="0">
                <a:solidFill>
                  <a:schemeClr val="bg1"/>
                </a:solidFill>
                <a:cs typeface="Calibri" panose="020F0502020204030204" pitchFamily="34" charset="0"/>
              </a:rPr>
              <a:t>7</a:t>
            </a:r>
          </a:p>
        </p:txBody>
      </p:sp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6B4321BE-5163-41CA-ADBF-3B993F20B995}"/>
              </a:ext>
            </a:extLst>
          </p:cNvPr>
          <p:cNvSpPr/>
          <p:nvPr/>
        </p:nvSpPr>
        <p:spPr bwMode="auto">
          <a:xfrm>
            <a:off x="1223306" y="2819400"/>
            <a:ext cx="6701494" cy="1905001"/>
          </a:xfrm>
          <a:prstGeom prst="roundRect">
            <a:avLst/>
          </a:prstGeom>
          <a:solidFill>
            <a:srgbClr val="CC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Then Jesus said to them,  “Take</a:t>
            </a:r>
            <a:br>
              <a:rPr kumimoji="0" lang="en-US" sz="3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</a:b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heed and beware of the leaven of</a:t>
            </a:r>
            <a:br>
              <a:rPr kumimoji="0" lang="en-US" sz="3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</a:b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the Pharisees and the Sadducees”</a:t>
            </a:r>
            <a:br>
              <a:rPr kumimoji="0" lang="en-US" sz="3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</a:b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–Mt.16:6    [13:33;  1 Co.5:6]</a:t>
            </a:r>
            <a:endParaRPr kumimoji="0" lang="en-US" sz="18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02132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76200"/>
            <a:ext cx="8610600" cy="685800"/>
          </a:xfrm>
        </p:spPr>
        <p:txBody>
          <a:bodyPr/>
          <a:lstStyle/>
          <a:p>
            <a:r>
              <a:rPr lang="en-US" altLang="en-US" sz="3300" dirty="0">
                <a:solidFill>
                  <a:schemeClr val="bg1"/>
                </a:solidFill>
              </a:rPr>
              <a:t>5. Diotrephes, 3 John 9-10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7924800" cy="56388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dirty="0">
                <a:solidFill>
                  <a:srgbClr val="CCFFCC"/>
                </a:solidFill>
                <a:cs typeface="Calibri" panose="020F0502020204030204" pitchFamily="34" charset="0"/>
              </a:rPr>
              <a:t>Parallel to Pharaoh and Pharisees –</a:t>
            </a:r>
            <a:endParaRPr lang="en-US" altLang="en-US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6B4321BE-5163-41CA-ADBF-3B993F20B995}"/>
              </a:ext>
            </a:extLst>
          </p:cNvPr>
          <p:cNvSpPr/>
          <p:nvPr/>
        </p:nvSpPr>
        <p:spPr bwMode="auto">
          <a:xfrm>
            <a:off x="1251015" y="1600200"/>
            <a:ext cx="6650182" cy="6858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1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Ambition.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 Col.1:18 (1 Co.14:37)</a:t>
            </a:r>
            <a:endParaRPr kumimoji="0" lang="en-US" sz="18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8DC3BB49-EDAF-4BD9-A041-44C663988F5F}"/>
              </a:ext>
            </a:extLst>
          </p:cNvPr>
          <p:cNvSpPr/>
          <p:nvPr/>
        </p:nvSpPr>
        <p:spPr bwMode="auto">
          <a:xfrm>
            <a:off x="1248602" y="2514600"/>
            <a:ext cx="6650182" cy="6858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30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2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Rejection.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 Lk.10:16</a:t>
            </a:r>
            <a:endParaRPr kumimoji="0" lang="en-US" sz="18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7852B09C-761F-4D87-9BC7-ECE0B43A066E}"/>
              </a:ext>
            </a:extLst>
          </p:cNvPr>
          <p:cNvSpPr/>
          <p:nvPr/>
        </p:nvSpPr>
        <p:spPr bwMode="auto">
          <a:xfrm>
            <a:off x="1246189" y="3429000"/>
            <a:ext cx="6650182" cy="6858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baseline="30000" dirty="0">
                <a:solidFill>
                  <a:srgbClr val="C00000"/>
                </a:solidFill>
              </a:rPr>
              <a:t>3</a:t>
            </a:r>
            <a:r>
              <a:rPr lang="en-US" sz="3200" kern="0" dirty="0">
                <a:solidFill>
                  <a:schemeClr val="accent6">
                    <a:lumMod val="50000"/>
                  </a:schemeClr>
                </a:solidFill>
              </a:rPr>
              <a:t>Defamation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  </a:t>
            </a: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[talks wicked nonsense]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 </a:t>
            </a:r>
            <a:endParaRPr kumimoji="0" lang="en-US" sz="18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8" name="Rounded Rectangle 3">
            <a:extLst>
              <a:ext uri="{FF2B5EF4-FFF2-40B4-BE49-F238E27FC236}">
                <a16:creationId xmlns:a16="http://schemas.microsoft.com/office/drawing/2014/main" id="{3FEE2C09-237D-4A9D-A935-9B349859ADF0}"/>
              </a:ext>
            </a:extLst>
          </p:cNvPr>
          <p:cNvSpPr/>
          <p:nvPr/>
        </p:nvSpPr>
        <p:spPr bwMode="auto">
          <a:xfrm>
            <a:off x="1243776" y="4343400"/>
            <a:ext cx="6650182" cy="6858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baseline="30000" dirty="0">
                <a:solidFill>
                  <a:srgbClr val="C00000"/>
                </a:solidFill>
              </a:rPr>
              <a:t>4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Exclusion.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 </a:t>
            </a:r>
            <a:r>
              <a:rPr kumimoji="0" lang="en-US" sz="3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‘My way or highway.’</a:t>
            </a:r>
          </a:p>
        </p:txBody>
      </p:sp>
    </p:spTree>
    <p:extLst>
      <p:ext uri="{BB962C8B-B14F-4D97-AF65-F5344CB8AC3E}">
        <p14:creationId xmlns:p14="http://schemas.microsoft.com/office/powerpoint/2010/main" val="281312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6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4C65DB56-FFBB-4940-B64A-21DE2D98D784}"/>
              </a:ext>
            </a:extLst>
          </p:cNvPr>
          <p:cNvSpPr/>
          <p:nvPr/>
        </p:nvSpPr>
        <p:spPr bwMode="auto">
          <a:xfrm>
            <a:off x="2859240" y="609600"/>
            <a:ext cx="3425521" cy="457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rgbClr val="00007D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t>. Obedience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C5D2581C-2B92-43AE-A849-2E4069BED8F3}"/>
              </a:ext>
            </a:extLst>
          </p:cNvPr>
          <p:cNvSpPr/>
          <p:nvPr/>
        </p:nvSpPr>
        <p:spPr bwMode="auto">
          <a:xfrm>
            <a:off x="1537740" y="1219200"/>
            <a:ext cx="6068520" cy="1295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rgbClr val="00007D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II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lang="en-US" sz="4000" b="1" kern="0" dirty="0">
                <a:solidFill>
                  <a:srgbClr val="000066"/>
                </a:solidFill>
              </a:rPr>
              <a:t>Diligence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6021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76200"/>
            <a:ext cx="8610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CCFFFF"/>
                </a:solidFill>
              </a:rPr>
              <a:t>What is diligence?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Earnest and persistent application to an undertaking; steady effort.  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Ex.39-40, three components – 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00B0F0"/>
                </a:solidFill>
                <a:cs typeface="Calibri" panose="020F0502020204030204" pitchFamily="34" charset="0"/>
              </a:rPr>
              <a:t>a. </a:t>
            </a: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Concentrate on task, </a:t>
            </a: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39:43…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00B0F0"/>
                </a:solidFill>
                <a:cs typeface="Calibri" panose="020F0502020204030204" pitchFamily="34" charset="0"/>
              </a:rPr>
              <a:t>b. </a:t>
            </a: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Care about the task, </a:t>
            </a: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40:16, 19, 21, 23…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00B0F0"/>
                </a:solidFill>
                <a:cs typeface="Calibri" panose="020F0502020204030204" pitchFamily="34" charset="0"/>
              </a:rPr>
              <a:t>c. </a:t>
            </a: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Complete the task, </a:t>
            </a: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40:33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sz="3100" dirty="0">
              <a:solidFill>
                <a:srgbClr val="FFFFCC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67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76200"/>
            <a:ext cx="861060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In pursuit of diligence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Corinthians:</a:t>
            </a: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2 Co.7</a:t>
            </a:r>
            <a:r>
              <a:rPr lang="en-US" altLang="en-US" sz="3100" baseline="30000" dirty="0">
                <a:solidFill>
                  <a:srgbClr val="CCFFFF"/>
                </a:solidFill>
                <a:cs typeface="Calibri" panose="020F0502020204030204" pitchFamily="34" charset="0"/>
              </a:rPr>
              <a:t>11</a:t>
            </a: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For observe this very thing, that you sorrowed in a godly manner: What </a:t>
            </a:r>
            <a:r>
              <a:rPr lang="en-US" altLang="en-US" sz="3100" u="sng" dirty="0">
                <a:solidFill>
                  <a:schemeClr val="bg1"/>
                </a:solidFill>
                <a:cs typeface="Calibri" panose="020F0502020204030204" pitchFamily="34" charset="0"/>
              </a:rPr>
              <a:t>diligence</a:t>
            </a: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it produced in you, what clearing of yourselves, what indignation, what fear, what vehement desire, what zeal, what vindication! In all things you proved yourselves to be clear in this matter.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Titus:</a:t>
            </a: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2 Co.8</a:t>
            </a:r>
            <a:r>
              <a:rPr lang="en-US" altLang="en-US" sz="3100" baseline="30000" dirty="0">
                <a:solidFill>
                  <a:srgbClr val="CCFFFF"/>
                </a:solidFill>
                <a:cs typeface="Calibri" panose="020F0502020204030204" pitchFamily="34" charset="0"/>
              </a:rPr>
              <a:t>17</a:t>
            </a: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For he not only accepted the exhortation, but being </a:t>
            </a:r>
            <a:r>
              <a:rPr lang="en-US" altLang="en-US" sz="3100" u="sng" dirty="0">
                <a:solidFill>
                  <a:schemeClr val="bg1"/>
                </a:solidFill>
                <a:cs typeface="Calibri" panose="020F0502020204030204" pitchFamily="34" charset="0"/>
              </a:rPr>
              <a:t>more diligent</a:t>
            </a: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, he went to you of his own accord.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16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4C65DB56-FFBB-4940-B64A-21DE2D98D784}"/>
              </a:ext>
            </a:extLst>
          </p:cNvPr>
          <p:cNvSpPr/>
          <p:nvPr/>
        </p:nvSpPr>
        <p:spPr bwMode="auto">
          <a:xfrm>
            <a:off x="2859240" y="609600"/>
            <a:ext cx="3425521" cy="457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rgbClr val="00007D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t>. Obedience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C5D2581C-2B92-43AE-A849-2E4069BED8F3}"/>
              </a:ext>
            </a:extLst>
          </p:cNvPr>
          <p:cNvSpPr/>
          <p:nvPr/>
        </p:nvSpPr>
        <p:spPr bwMode="auto">
          <a:xfrm>
            <a:off x="1537740" y="1828800"/>
            <a:ext cx="6068520" cy="1295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rgbClr val="00007D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III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lang="en-US" sz="4000" b="1" kern="0" dirty="0">
                <a:solidFill>
                  <a:srgbClr val="000066"/>
                </a:solidFill>
              </a:rPr>
              <a:t>Study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C50E54E-55B2-4F02-8149-B0479299FE05}"/>
              </a:ext>
            </a:extLst>
          </p:cNvPr>
          <p:cNvSpPr/>
          <p:nvPr/>
        </p:nvSpPr>
        <p:spPr bwMode="auto">
          <a:xfrm>
            <a:off x="2862351" y="1219200"/>
            <a:ext cx="3425521" cy="457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rgbClr val="00007D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t>. </a:t>
            </a:r>
            <a:r>
              <a:rPr lang="en-US" sz="2400" kern="0" dirty="0"/>
              <a:t>Diligence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9265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76200"/>
            <a:ext cx="861060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Nehemiah 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8674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Willing, </a:t>
            </a:r>
            <a:r>
              <a:rPr lang="en-US" altLang="en-US" sz="3100" dirty="0">
                <a:solidFill>
                  <a:srgbClr val="CCFFFF"/>
                </a:solidFill>
                <a:cs typeface="Calibri" panose="020F0502020204030204" pitchFamily="34" charset="0"/>
              </a:rPr>
              <a:t>1</a:t>
            </a: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 </a:t>
            </a: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– believe God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Obedient, </a:t>
            </a:r>
            <a:r>
              <a:rPr lang="en-US" altLang="en-US" sz="3100" dirty="0">
                <a:solidFill>
                  <a:srgbClr val="CCFFFF"/>
                </a:solidFill>
                <a:cs typeface="Calibri" panose="020F0502020204030204" pitchFamily="34" charset="0"/>
              </a:rPr>
              <a:t>3</a:t>
            </a: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 </a:t>
            </a: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– go wherever God leads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Respectful, </a:t>
            </a:r>
            <a:r>
              <a:rPr lang="en-US" altLang="en-US" sz="3100" dirty="0">
                <a:solidFill>
                  <a:srgbClr val="CCFFFF"/>
                </a:solidFill>
                <a:cs typeface="Calibri" panose="020F0502020204030204" pitchFamily="34" charset="0"/>
              </a:rPr>
              <a:t>5</a:t>
            </a: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 </a:t>
            </a: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– honor His will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Submissive, </a:t>
            </a:r>
            <a:r>
              <a:rPr lang="en-US" altLang="en-US" sz="3100" dirty="0">
                <a:solidFill>
                  <a:srgbClr val="CCFFFF"/>
                </a:solidFill>
                <a:cs typeface="Calibri" panose="020F0502020204030204" pitchFamily="34" charset="0"/>
              </a:rPr>
              <a:t>6</a:t>
            </a: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 </a:t>
            </a: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– accept His Word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Hunger, </a:t>
            </a:r>
            <a:r>
              <a:rPr lang="en-US" altLang="en-US" sz="3100" dirty="0">
                <a:solidFill>
                  <a:srgbClr val="CCFFFF"/>
                </a:solidFill>
                <a:cs typeface="Calibri" panose="020F0502020204030204" pitchFamily="34" charset="0"/>
              </a:rPr>
              <a:t>7</a:t>
            </a: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 </a:t>
            </a: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– eager to learn His Word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Intent on understanding, </a:t>
            </a:r>
            <a:r>
              <a:rPr lang="en-US" altLang="en-US" sz="3100" dirty="0">
                <a:solidFill>
                  <a:srgbClr val="CCFFFF"/>
                </a:solidFill>
                <a:cs typeface="Calibri" panose="020F0502020204030204" pitchFamily="34" charset="0"/>
              </a:rPr>
              <a:t>8 </a:t>
            </a: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– active listeners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Passionate, </a:t>
            </a:r>
            <a:r>
              <a:rPr lang="en-US" altLang="en-US" sz="3100" dirty="0">
                <a:solidFill>
                  <a:srgbClr val="CCFFFF"/>
                </a:solidFill>
                <a:cs typeface="Calibri" panose="020F0502020204030204" pitchFamily="34" charset="0"/>
              </a:rPr>
              <a:t>9, 12 </a:t>
            </a: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– emotions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64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76200"/>
            <a:ext cx="861060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Nehemiah 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8674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0000"/>
                </a:solidFill>
                <a:cs typeface="Calibri" panose="020F0502020204030204" pitchFamily="34" charset="0"/>
              </a:rPr>
              <a:t>W</a:t>
            </a: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illing, </a:t>
            </a:r>
            <a:r>
              <a:rPr lang="en-US" altLang="en-US" sz="3100" dirty="0">
                <a:solidFill>
                  <a:srgbClr val="CCFFFF"/>
                </a:solidFill>
                <a:cs typeface="Calibri" panose="020F0502020204030204" pitchFamily="34" charset="0"/>
              </a:rPr>
              <a:t>1</a:t>
            </a: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 </a:t>
            </a: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– believe God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0000"/>
                </a:solidFill>
                <a:cs typeface="Calibri" panose="020F0502020204030204" pitchFamily="34" charset="0"/>
              </a:rPr>
              <a:t>O</a:t>
            </a: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bedient, </a:t>
            </a:r>
            <a:r>
              <a:rPr lang="en-US" altLang="en-US" sz="3100" dirty="0">
                <a:solidFill>
                  <a:srgbClr val="CCFFFF"/>
                </a:solidFill>
                <a:cs typeface="Calibri" panose="020F0502020204030204" pitchFamily="34" charset="0"/>
              </a:rPr>
              <a:t>3</a:t>
            </a: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 </a:t>
            </a: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– go wherever God leads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0000"/>
                </a:solidFill>
                <a:cs typeface="Calibri" panose="020F0502020204030204" pitchFamily="34" charset="0"/>
              </a:rPr>
              <a:t>R</a:t>
            </a: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espectful, </a:t>
            </a:r>
            <a:r>
              <a:rPr lang="en-US" altLang="en-US" sz="3100" dirty="0">
                <a:solidFill>
                  <a:srgbClr val="CCFFFF"/>
                </a:solidFill>
                <a:cs typeface="Calibri" panose="020F0502020204030204" pitchFamily="34" charset="0"/>
              </a:rPr>
              <a:t>5</a:t>
            </a: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 </a:t>
            </a: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– honor His will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0000"/>
                </a:solidFill>
                <a:cs typeface="Calibri" panose="020F0502020204030204" pitchFamily="34" charset="0"/>
              </a:rPr>
              <a:t>S</a:t>
            </a: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ubmissive, </a:t>
            </a:r>
            <a:r>
              <a:rPr lang="en-US" altLang="en-US" sz="3100" dirty="0">
                <a:solidFill>
                  <a:srgbClr val="CCFFFF"/>
                </a:solidFill>
                <a:cs typeface="Calibri" panose="020F0502020204030204" pitchFamily="34" charset="0"/>
              </a:rPr>
              <a:t>6</a:t>
            </a: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 </a:t>
            </a: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– accept His Word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0000"/>
                </a:solidFill>
                <a:cs typeface="Calibri" panose="020F0502020204030204" pitchFamily="34" charset="0"/>
              </a:rPr>
              <a:t>H</a:t>
            </a: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unger, </a:t>
            </a:r>
            <a:r>
              <a:rPr lang="en-US" altLang="en-US" sz="3100" dirty="0">
                <a:solidFill>
                  <a:srgbClr val="CCFFFF"/>
                </a:solidFill>
                <a:cs typeface="Calibri" panose="020F0502020204030204" pitchFamily="34" charset="0"/>
              </a:rPr>
              <a:t>7</a:t>
            </a: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 </a:t>
            </a: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– eager to learn His Word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0000"/>
                </a:solidFill>
                <a:cs typeface="Calibri" panose="020F0502020204030204" pitchFamily="34" charset="0"/>
              </a:rPr>
              <a:t>I</a:t>
            </a: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ntent on understanding, </a:t>
            </a:r>
            <a:r>
              <a:rPr lang="en-US" altLang="en-US" sz="3100" dirty="0">
                <a:solidFill>
                  <a:srgbClr val="CCFFFF"/>
                </a:solidFill>
                <a:cs typeface="Calibri" panose="020F0502020204030204" pitchFamily="34" charset="0"/>
              </a:rPr>
              <a:t>8 </a:t>
            </a: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– active listeners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0000"/>
                </a:solidFill>
                <a:cs typeface="Calibri" panose="020F0502020204030204" pitchFamily="34" charset="0"/>
              </a:rPr>
              <a:t>P</a:t>
            </a: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assionate, </a:t>
            </a:r>
            <a:r>
              <a:rPr lang="en-US" altLang="en-US" sz="3100" dirty="0">
                <a:solidFill>
                  <a:srgbClr val="CCFFFF"/>
                </a:solidFill>
                <a:cs typeface="Calibri" panose="020F0502020204030204" pitchFamily="34" charset="0"/>
              </a:rPr>
              <a:t>9, 12 </a:t>
            </a: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– emotions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489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4C65DB56-FFBB-4940-B64A-21DE2D98D784}"/>
              </a:ext>
            </a:extLst>
          </p:cNvPr>
          <p:cNvSpPr/>
          <p:nvPr/>
        </p:nvSpPr>
        <p:spPr bwMode="auto">
          <a:xfrm>
            <a:off x="2859240" y="609600"/>
            <a:ext cx="3425521" cy="457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rgbClr val="00007D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t>. Obedience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C5D2581C-2B92-43AE-A849-2E4069BED8F3}"/>
              </a:ext>
            </a:extLst>
          </p:cNvPr>
          <p:cNvSpPr/>
          <p:nvPr/>
        </p:nvSpPr>
        <p:spPr bwMode="auto">
          <a:xfrm>
            <a:off x="1537740" y="2438400"/>
            <a:ext cx="6068520" cy="1295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rgbClr val="00007D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IV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Discernment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C50E54E-55B2-4F02-8149-B0479299FE05}"/>
              </a:ext>
            </a:extLst>
          </p:cNvPr>
          <p:cNvSpPr/>
          <p:nvPr/>
        </p:nvSpPr>
        <p:spPr bwMode="auto">
          <a:xfrm>
            <a:off x="2862351" y="1219200"/>
            <a:ext cx="3425521" cy="457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rgbClr val="00007D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t>. </a:t>
            </a:r>
            <a:r>
              <a:rPr lang="en-US" sz="2400" kern="0" dirty="0"/>
              <a:t>Diligence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0C62DB6E-D86C-4C0D-8822-F41F7061DC06}"/>
              </a:ext>
            </a:extLst>
          </p:cNvPr>
          <p:cNvSpPr/>
          <p:nvPr/>
        </p:nvSpPr>
        <p:spPr bwMode="auto">
          <a:xfrm>
            <a:off x="2862351" y="1828800"/>
            <a:ext cx="3425521" cy="457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rgbClr val="00007D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+mn-cs"/>
              </a:rPr>
              <a:t>. Study</a:t>
            </a:r>
          </a:p>
        </p:txBody>
      </p:sp>
    </p:spTree>
    <p:extLst>
      <p:ext uri="{BB962C8B-B14F-4D97-AF65-F5344CB8AC3E}">
        <p14:creationId xmlns:p14="http://schemas.microsoft.com/office/powerpoint/2010/main" val="32167281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76200"/>
            <a:ext cx="8610600" cy="13716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Illustrations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To perceive or recognize the difference</a:t>
            </a:r>
          </a:p>
          <a:p>
            <a:pPr>
              <a:spcBef>
                <a:spcPts val="600"/>
              </a:spcBef>
              <a:spcAft>
                <a:spcPts val="400"/>
              </a:spcAft>
              <a:buClr>
                <a:schemeClr val="bg1"/>
              </a:buClr>
              <a:buSzPct val="60000"/>
              <a:buFont typeface="Wingdings" panose="05000000000000000000" pitchFamily="2" charset="2"/>
              <a:buChar char="q"/>
            </a:pP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Right – wrong </a:t>
            </a:r>
          </a:p>
          <a:p>
            <a:pPr>
              <a:spcBef>
                <a:spcPts val="600"/>
              </a:spcBef>
              <a:spcAft>
                <a:spcPts val="400"/>
              </a:spcAft>
              <a:buClr>
                <a:schemeClr val="bg1"/>
              </a:buClr>
              <a:buSzPct val="60000"/>
              <a:buFont typeface="Wingdings" panose="05000000000000000000" pitchFamily="2" charset="2"/>
              <a:buChar char="q"/>
            </a:pP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Light – darkness</a:t>
            </a:r>
          </a:p>
          <a:p>
            <a:pPr>
              <a:spcBef>
                <a:spcPts val="600"/>
              </a:spcBef>
              <a:spcAft>
                <a:spcPts val="400"/>
              </a:spcAft>
              <a:buClr>
                <a:schemeClr val="bg1"/>
              </a:buClr>
              <a:buSzPct val="60000"/>
              <a:buFont typeface="Wingdings" panose="05000000000000000000" pitchFamily="2" charset="2"/>
              <a:buChar char="q"/>
            </a:pPr>
            <a:r>
              <a:rPr lang="en-US" altLang="en-US" sz="3100" dirty="0">
                <a:solidFill>
                  <a:srgbClr val="FFFFCC"/>
                </a:solidFill>
                <a:cs typeface="Calibri" panose="020F0502020204030204" pitchFamily="34" charset="0"/>
              </a:rPr>
              <a:t>Truth – error 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93A2ABB-DC54-409B-BF89-37BB2BEEEC16}"/>
              </a:ext>
            </a:extLst>
          </p:cNvPr>
          <p:cNvSpPr/>
          <p:nvPr/>
        </p:nvSpPr>
        <p:spPr>
          <a:xfrm>
            <a:off x="1628615" y="4133654"/>
            <a:ext cx="5896769" cy="137160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rgbClr val="000000"/>
                </a:solidFill>
                <a:latin typeface="Calibri" pitchFamily="34" charset="0"/>
              </a:rPr>
              <a:t>Phil.1:9, </a:t>
            </a:r>
            <a:r>
              <a:rPr lang="en-US" sz="3200" i="1" kern="0" dirty="0">
                <a:solidFill>
                  <a:srgbClr val="00007D">
                    <a:lumMod val="50000"/>
                  </a:srgbClr>
                </a:solidFill>
                <a:latin typeface="Calibri" pitchFamily="34" charset="0"/>
              </a:rPr>
              <a:t>love</a:t>
            </a:r>
            <a:r>
              <a:rPr lang="en-US" sz="3200" i="1" kern="0" dirty="0">
                <a:solidFill>
                  <a:srgbClr val="000000"/>
                </a:solidFill>
                <a:latin typeface="Calibri" pitchFamily="34" charset="0"/>
              </a:rPr>
              <a:t> in discernment </a:t>
            </a:r>
            <a:br>
              <a:rPr lang="en-US" sz="3200" i="1" kern="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sz="3200" kern="0" dirty="0">
                <a:solidFill>
                  <a:srgbClr val="000000"/>
                </a:solidFill>
                <a:latin typeface="Calibri" pitchFamily="34" charset="0"/>
              </a:rPr>
              <a:t>(with discrimination,10)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rgbClr val="000000"/>
                </a:solidFill>
                <a:latin typeface="Calibri" pitchFamily="34" charset="0"/>
              </a:rPr>
              <a:t>1 Jn.2:16, </a:t>
            </a:r>
            <a:r>
              <a:rPr lang="en-US" sz="3200" i="1" kern="0" dirty="0">
                <a:solidFill>
                  <a:srgbClr val="00007D">
                    <a:lumMod val="50000"/>
                  </a:srgbClr>
                </a:solidFill>
                <a:latin typeface="Calibri" pitchFamily="34" charset="0"/>
              </a:rPr>
              <a:t>love not</a:t>
            </a:r>
            <a:r>
              <a:rPr lang="en-US" sz="3200" kern="0" dirty="0">
                <a:solidFill>
                  <a:srgbClr val="00007D">
                    <a:lumMod val="50000"/>
                  </a:srgbClr>
                </a:solidFill>
                <a:latin typeface="Calibri" pitchFamily="34" charset="0"/>
              </a:rPr>
              <a:t>…</a:t>
            </a:r>
            <a:endParaRPr lang="en-US" dirty="0">
              <a:solidFill>
                <a:srgbClr val="FFFFC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998FC0-FDE9-4C70-A619-388B5DA94DE1}"/>
              </a:ext>
            </a:extLst>
          </p:cNvPr>
          <p:cNvSpPr/>
          <p:nvPr/>
        </p:nvSpPr>
        <p:spPr>
          <a:xfrm>
            <a:off x="4343400" y="1981200"/>
            <a:ext cx="3810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Joseph, </a:t>
            </a:r>
            <a:r>
              <a:rPr kumimoji="0" lang="en-US" sz="3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Gn.41:33, 39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Priests,</a:t>
            </a:r>
            <a:r>
              <a:rPr kumimoji="0" lang="en-US" sz="3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Ezk.44:23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Phar./</a:t>
            </a:r>
            <a:r>
              <a:rPr kumimoji="0" lang="en-US" sz="3100" b="0" i="0" u="none" strike="noStrike" kern="0" cap="none" spc="0" normalizeH="0" baseline="0" noProof="0" dirty="0" err="1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Sadd</a:t>
            </a:r>
            <a:r>
              <a:rPr kumimoji="0" lang="en-US" sz="3100" b="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.,</a:t>
            </a:r>
            <a:r>
              <a:rPr kumimoji="0" lang="en-US" sz="3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Mt.16:3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29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sz="3600" dirty="0">
                <a:solidFill>
                  <a:srgbClr val="FFFF99"/>
                </a:solidFill>
              </a:rPr>
              <a:t>Importance of Doctrine =</a:t>
            </a:r>
            <a:br>
              <a:rPr lang="en-US" sz="3600" dirty="0">
                <a:solidFill>
                  <a:srgbClr val="FFFF99"/>
                </a:solidFill>
              </a:rPr>
            </a:br>
            <a:r>
              <a:rPr lang="en-US" sz="3600" dirty="0">
                <a:solidFill>
                  <a:srgbClr val="FFFF99"/>
                </a:solidFill>
              </a:rPr>
              <a:t>Importance of Authority</a:t>
            </a:r>
            <a:endParaRPr lang="en-US" altLang="en-US" sz="3600" dirty="0">
              <a:solidFill>
                <a:srgbClr val="FFFF99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1295400"/>
            <a:ext cx="8305800" cy="5105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If we may </a:t>
            </a:r>
            <a:r>
              <a:rPr lang="en-US" altLang="en-US" u="sng" dirty="0">
                <a:solidFill>
                  <a:schemeClr val="bg1"/>
                </a:solidFill>
              </a:rPr>
              <a:t>believe</a:t>
            </a:r>
            <a:r>
              <a:rPr lang="en-US" altLang="en-US" dirty="0">
                <a:solidFill>
                  <a:schemeClr val="bg1"/>
                </a:solidFill>
              </a:rPr>
              <a:t> anything . . . we may </a:t>
            </a:r>
            <a:r>
              <a:rPr lang="en-US" altLang="en-US" u="sng" dirty="0">
                <a:solidFill>
                  <a:schemeClr val="bg1"/>
                </a:solidFill>
              </a:rPr>
              <a:t>do</a:t>
            </a:r>
            <a:r>
              <a:rPr lang="en-US" altLang="en-US" dirty="0">
                <a:solidFill>
                  <a:schemeClr val="bg1"/>
                </a:solidFill>
              </a:rPr>
              <a:t> anything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What is authority?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If we may do one thing without authority. . . </a:t>
            </a:r>
            <a:br>
              <a:rPr lang="en-US" altLang="en-US" sz="3100" dirty="0">
                <a:solidFill>
                  <a:srgbClr val="CCFFFF"/>
                </a:solidFill>
              </a:rPr>
            </a:br>
            <a:r>
              <a:rPr lang="en-US" altLang="en-US" sz="3100" dirty="0">
                <a:solidFill>
                  <a:srgbClr val="CCFFFF"/>
                </a:solidFill>
              </a:rPr>
              <a:t>we may do all things without authority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3E9E66CA-1848-4D80-BDB2-4DD2C7F9B2FF}"/>
              </a:ext>
            </a:extLst>
          </p:cNvPr>
          <p:cNvSpPr/>
          <p:nvPr/>
        </p:nvSpPr>
        <p:spPr bwMode="auto">
          <a:xfrm>
            <a:off x="1680866" y="3276600"/>
            <a:ext cx="5782268" cy="16002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102x in NT: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400" kern="0" dirty="0">
                <a:solidFill>
                  <a:srgbClr val="00007D">
                    <a:lumMod val="50000"/>
                  </a:srgbClr>
                </a:solidFill>
                <a:latin typeface="Calibri" pitchFamily="34" charset="0"/>
              </a:rPr>
              <a:t>right/p</a:t>
            </a:r>
            <a:r>
              <a:rPr kumimoji="0" lang="en-US" sz="3400" i="0" u="none" strike="noStrike" kern="0" cap="none" spc="0" normalizeH="0" baseline="0" noProof="0" dirty="0" err="1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Calibri" pitchFamily="34" charset="0"/>
              </a:rPr>
              <a:t>ower</a:t>
            </a: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  <a:latin typeface="Calibri" pitchFamily="34" charset="0"/>
              </a:rPr>
              <a:t> to do something; permission</a:t>
            </a:r>
            <a:endParaRPr kumimoji="0" lang="en-US" sz="3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71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76200"/>
            <a:ext cx="8610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</a:rPr>
              <a:t>Authority illustrated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pPr marL="457200" lvl="1" indent="-457200">
              <a:spcBef>
                <a:spcPts val="600"/>
              </a:spcBef>
              <a:spcAft>
                <a:spcPts val="400"/>
              </a:spcAft>
              <a:buNone/>
            </a:pPr>
            <a:endParaRPr lang="en-US" altLang="en-US" sz="3100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 marL="457200" lvl="1" indent="-457200">
              <a:spcBef>
                <a:spcPts val="600"/>
              </a:spcBef>
              <a:spcAft>
                <a:spcPts val="400"/>
              </a:spcAft>
              <a:buNone/>
            </a:pPr>
            <a:endParaRPr lang="en-US" altLang="en-US" sz="3100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 marL="457200" lvl="1" indent="-457200">
              <a:spcBef>
                <a:spcPts val="600"/>
              </a:spcBef>
              <a:spcAft>
                <a:spcPts val="400"/>
              </a:spcAft>
              <a:buNone/>
            </a:pPr>
            <a:endParaRPr lang="en-US" altLang="en-US" sz="3100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 marL="457200" lvl="1" indent="-457200">
              <a:spcBef>
                <a:spcPts val="600"/>
              </a:spcBef>
              <a:spcAft>
                <a:spcPts val="400"/>
              </a:spcAft>
              <a:buNone/>
            </a:pPr>
            <a:endParaRPr lang="en-US" altLang="en-US" sz="3100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 marL="457200" lvl="1" indent="-457200">
              <a:spcBef>
                <a:spcPts val="600"/>
              </a:spcBef>
              <a:spcAft>
                <a:spcPts val="400"/>
              </a:spcAft>
              <a:buNone/>
            </a:pPr>
            <a:endParaRPr lang="en-US" altLang="en-US" sz="3100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 marL="457200" lvl="1" indent="-457200">
              <a:spcBef>
                <a:spcPts val="600"/>
              </a:spcBef>
              <a:spcAft>
                <a:spcPts val="400"/>
              </a:spcAft>
              <a:buNone/>
            </a:pPr>
            <a:endParaRPr lang="en-US" altLang="en-US" sz="3100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 marL="457200" lvl="1" indent="-457200">
              <a:spcBef>
                <a:spcPts val="600"/>
              </a:spcBef>
              <a:spcAft>
                <a:spcPts val="400"/>
              </a:spcAft>
              <a:buNone/>
            </a:pPr>
            <a:endParaRPr lang="en-US" altLang="en-US" sz="3100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 marL="457200" lvl="1" indent="-457200">
              <a:spcBef>
                <a:spcPts val="600"/>
              </a:spcBef>
              <a:spcAft>
                <a:spcPts val="400"/>
              </a:spcAft>
              <a:buNone/>
            </a:pPr>
            <a:endParaRPr lang="en-US" altLang="en-US" sz="3100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 marL="457200" lvl="1" indent="-457200" algn="ctr">
              <a:spcBef>
                <a:spcPts val="1200"/>
              </a:spcBef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Col.3:17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273633-C820-4FF5-ABD3-C4AED1A8B2B2}"/>
              </a:ext>
            </a:extLst>
          </p:cNvPr>
          <p:cNvSpPr/>
          <p:nvPr/>
        </p:nvSpPr>
        <p:spPr>
          <a:xfrm>
            <a:off x="457200" y="831130"/>
            <a:ext cx="40386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No church treasury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0B948C-C3D9-41F8-86DF-98DE52BF98C0}"/>
              </a:ext>
            </a:extLst>
          </p:cNvPr>
          <p:cNvSpPr/>
          <p:nvPr/>
        </p:nvSpPr>
        <p:spPr>
          <a:xfrm>
            <a:off x="4648200" y="828773"/>
            <a:ext cx="40386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Misuse funds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51CDBE-2D24-4C2B-A0A8-C9EC38AD041F}"/>
              </a:ext>
            </a:extLst>
          </p:cNvPr>
          <p:cNvSpPr/>
          <p:nvPr/>
        </p:nvSpPr>
        <p:spPr>
          <a:xfrm>
            <a:off x="457200" y="1745530"/>
            <a:ext cx="40386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No building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61E2C1-0FDB-4B9E-8661-401F7430DCE6}"/>
              </a:ext>
            </a:extLst>
          </p:cNvPr>
          <p:cNvSpPr/>
          <p:nvPr/>
        </p:nvSpPr>
        <p:spPr>
          <a:xfrm>
            <a:off x="4648200" y="1743173"/>
            <a:ext cx="40386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Recreation center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F07F1A-FD24-443E-9FAF-E53CCD02A258}"/>
              </a:ext>
            </a:extLst>
          </p:cNvPr>
          <p:cNvSpPr/>
          <p:nvPr/>
        </p:nvSpPr>
        <p:spPr>
          <a:xfrm>
            <a:off x="457200" y="2667000"/>
            <a:ext cx="40386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No evangelism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07414C1-A168-47A6-80E2-4576E644B07D}"/>
              </a:ext>
            </a:extLst>
          </p:cNvPr>
          <p:cNvSpPr/>
          <p:nvPr/>
        </p:nvSpPr>
        <p:spPr>
          <a:xfrm>
            <a:off x="4648200" y="2664643"/>
            <a:ext cx="403860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Missionary Society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9FF6E2A-E5BB-4A71-9C8C-671831A498EF}"/>
              </a:ext>
            </a:extLst>
          </p:cNvPr>
          <p:cNvSpPr/>
          <p:nvPr/>
        </p:nvSpPr>
        <p:spPr>
          <a:xfrm>
            <a:off x="457200" y="3812357"/>
            <a:ext cx="4038600" cy="1593130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chemeClr val="tx1"/>
                </a:solidFill>
              </a:rPr>
              <a:t>General authority: includes means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7996DDE-F3F2-4D6F-B506-E0FE8CF1BBEB}"/>
              </a:ext>
            </a:extLst>
          </p:cNvPr>
          <p:cNvSpPr/>
          <p:nvPr/>
        </p:nvSpPr>
        <p:spPr>
          <a:xfrm>
            <a:off x="4648200" y="3810000"/>
            <a:ext cx="4038600" cy="1593130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chemeClr val="tx1"/>
                </a:solidFill>
              </a:rPr>
              <a:t>Specific authority: excludes rivals</a:t>
            </a:r>
          </a:p>
        </p:txBody>
      </p:sp>
    </p:spTree>
    <p:extLst>
      <p:ext uri="{BB962C8B-B14F-4D97-AF65-F5344CB8AC3E}">
        <p14:creationId xmlns:p14="http://schemas.microsoft.com/office/powerpoint/2010/main" val="192652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sz="3600" dirty="0">
                <a:solidFill>
                  <a:srgbClr val="FFFF99"/>
                </a:solidFill>
              </a:rPr>
              <a:t>Authority</a:t>
            </a:r>
            <a:endParaRPr lang="en-US" altLang="en-US" sz="3600" dirty="0">
              <a:solidFill>
                <a:srgbClr val="FFFF99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914400"/>
            <a:ext cx="8305800" cy="54102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Mt.7:29, His teaching:  truth </a:t>
            </a:r>
            <a:r>
              <a:rPr lang="en-US" altLang="en-US" sz="2600" dirty="0">
                <a:solidFill>
                  <a:srgbClr val="FFC000"/>
                </a:solidFill>
              </a:rPr>
              <a:t>▪</a:t>
            </a:r>
            <a:r>
              <a:rPr lang="en-US" altLang="en-US" dirty="0">
                <a:solidFill>
                  <a:schemeClr val="bg1"/>
                </a:solidFill>
              </a:rPr>
              <a:t> certainty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Mt.9:6,8, authority in action (forgiveness)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Mt.10:1, delegated authority to apostles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Mt.28:18, universal truth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49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sz="3600" dirty="0">
                <a:solidFill>
                  <a:srgbClr val="FFFF99"/>
                </a:solidFill>
              </a:rPr>
              <a:t>Mt.21:23…</a:t>
            </a:r>
            <a:endParaRPr lang="en-US" altLang="en-US" sz="3600" dirty="0">
              <a:solidFill>
                <a:srgbClr val="FFFF99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1362" y="762000"/>
            <a:ext cx="8429919" cy="5715000"/>
          </a:xfrm>
        </p:spPr>
        <p:txBody>
          <a:bodyPr/>
          <a:lstStyle/>
          <a:p>
            <a:pPr marL="227013" indent="-2270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Rabbis quoted authorities; skilled in excuses rather than honest discussion of facts</a:t>
            </a:r>
          </a:p>
          <a:p>
            <a:pPr marL="227013" indent="-2270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Lowly Jews rightly held John as a prophet</a:t>
            </a:r>
          </a:p>
          <a:p>
            <a:pPr marL="227013" indent="-227013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Priests / elders ‘cannot tell’ what they believe</a:t>
            </a:r>
          </a:p>
          <a:p>
            <a:pPr marL="627063" lvl="1" indent="-2270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Dishonest fear; defeat at hands of this despised Nazarene</a:t>
            </a:r>
          </a:p>
          <a:p>
            <a:pPr marL="227013" indent="-22701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28-32, blistering indictment: tale of two sons</a:t>
            </a:r>
            <a:r>
              <a:rPr lang="en-US" altLang="en-US" sz="2400" dirty="0">
                <a:solidFill>
                  <a:srgbClr val="FFFF99"/>
                </a:solidFill>
              </a:rPr>
              <a:t>…</a:t>
            </a:r>
          </a:p>
          <a:p>
            <a:pPr marL="627063" lvl="1" indent="-2270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Not enough to believe truth…</a:t>
            </a:r>
          </a:p>
          <a:p>
            <a:pPr marL="227013" indent="-2270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Ja.2:10, to ignore authority leads to a ‘do all things’ without it attitude.   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09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sz="3600" dirty="0">
                <a:solidFill>
                  <a:srgbClr val="FFFF99"/>
                </a:solidFill>
              </a:rPr>
              <a:t>James 2</a:t>
            </a:r>
            <a:endParaRPr lang="en-US" altLang="en-US" sz="3600" dirty="0">
              <a:solidFill>
                <a:srgbClr val="FFFF99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1362" y="762000"/>
            <a:ext cx="8429919" cy="5715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7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C9271C3-FBE3-4676-9BF5-CA5729536590}"/>
              </a:ext>
            </a:extLst>
          </p:cNvPr>
          <p:cNvSpPr/>
          <p:nvPr/>
        </p:nvSpPr>
        <p:spPr>
          <a:xfrm>
            <a:off x="495692" y="990600"/>
            <a:ext cx="8153400" cy="3505200"/>
          </a:xfrm>
          <a:prstGeom prst="roundRect">
            <a:avLst/>
          </a:prstGeom>
          <a:solidFill>
            <a:schemeClr val="tx1"/>
          </a:solidFill>
          <a:ln w="95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aseline="30000" dirty="0"/>
              <a:t>10</a:t>
            </a:r>
            <a:r>
              <a:rPr lang="en-US" sz="2800" dirty="0"/>
              <a:t> </a:t>
            </a:r>
            <a:r>
              <a:rPr lang="en-US" sz="3100" dirty="0">
                <a:solidFill>
                  <a:srgbClr val="CCFFFF"/>
                </a:solidFill>
              </a:rPr>
              <a:t>For whoever shall keep the whole law, and yet stumble in one point, he is guilty of all.   </a:t>
            </a:r>
            <a:r>
              <a:rPr lang="en-US" sz="3200" baseline="30000" dirty="0"/>
              <a:t>11</a:t>
            </a:r>
            <a:r>
              <a:rPr lang="en-US" sz="2800" dirty="0"/>
              <a:t> </a:t>
            </a:r>
            <a:r>
              <a:rPr lang="en-US" sz="3100" dirty="0">
                <a:solidFill>
                  <a:srgbClr val="CCFFFF"/>
                </a:solidFill>
              </a:rPr>
              <a:t>For He who said, “Do not commit adultery,” also said, “Do not murder.” Now if you do not commit adultery, but you do murder, you have become a transgressor of the law.</a:t>
            </a:r>
            <a:endParaRPr lang="en-US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352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4C65DB56-FFBB-4940-B64A-21DE2D98D784}"/>
              </a:ext>
            </a:extLst>
          </p:cNvPr>
          <p:cNvSpPr/>
          <p:nvPr/>
        </p:nvSpPr>
        <p:spPr bwMode="auto">
          <a:xfrm>
            <a:off x="1548626" y="609600"/>
            <a:ext cx="6068520" cy="1295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rgbClr val="00007D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.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rPr>
              <a:t>Obedience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16285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76200"/>
            <a:ext cx="8610600" cy="6858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FF99"/>
                </a:solidFill>
              </a:rPr>
              <a:t>1.</a:t>
            </a:r>
            <a:r>
              <a:rPr lang="en-US" altLang="en-US" sz="2800" dirty="0">
                <a:solidFill>
                  <a:srgbClr val="CCFFCC"/>
                </a:solidFill>
              </a:rPr>
              <a:t> </a:t>
            </a:r>
            <a:r>
              <a:rPr lang="en-US" altLang="en-US" sz="3400" dirty="0">
                <a:solidFill>
                  <a:schemeClr val="bg1"/>
                </a:solidFill>
              </a:rPr>
              <a:t>Abraham, Gn.22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715000"/>
          </a:xfrm>
          <a:noFill/>
        </p:spPr>
        <p:txBody>
          <a:bodyPr/>
          <a:lstStyle/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rgbClr val="CCECFF"/>
              </a:solidFill>
              <a:cs typeface="Calibri" panose="020F0502020204030204" pitchFamily="34" charset="0"/>
            </a:endParaRPr>
          </a:p>
          <a:p>
            <a:pPr marL="914400" lvl="2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3100" dirty="0">
              <a:solidFill>
                <a:srgbClr val="CCECFF"/>
              </a:solidFill>
              <a:cs typeface="Calibri" panose="020F0502020204030204" pitchFamily="34" charset="0"/>
            </a:endParaRPr>
          </a:p>
          <a:p>
            <a:pPr marL="914400" lvl="2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3100" dirty="0">
              <a:solidFill>
                <a:srgbClr val="CCECFF"/>
              </a:solidFill>
              <a:cs typeface="Calibri" panose="020F0502020204030204" pitchFamily="34" charset="0"/>
            </a:endParaRPr>
          </a:p>
          <a:p>
            <a:pPr marL="914400" lvl="2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3100" dirty="0">
              <a:solidFill>
                <a:srgbClr val="CCECFF"/>
              </a:solidFill>
              <a:cs typeface="Calibri" panose="020F0502020204030204" pitchFamily="34" charset="0"/>
            </a:endParaRPr>
          </a:p>
          <a:p>
            <a:pPr marL="914400" lvl="2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3100" dirty="0">
              <a:solidFill>
                <a:srgbClr val="CCECFF"/>
              </a:solidFill>
              <a:cs typeface="Calibri" panose="020F0502020204030204" pitchFamily="34" charset="0"/>
            </a:endParaRPr>
          </a:p>
          <a:p>
            <a:pPr marL="914400" lvl="2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3100" dirty="0">
              <a:solidFill>
                <a:srgbClr val="CCECFF"/>
              </a:solidFill>
              <a:cs typeface="Calibri" panose="020F0502020204030204" pitchFamily="34" charset="0"/>
            </a:endParaRPr>
          </a:p>
          <a:p>
            <a:pPr marL="914400" lvl="2" indent="0">
              <a:spcBef>
                <a:spcPts val="24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CCECFF"/>
                </a:solidFill>
                <a:cs typeface="Calibri" panose="020F0502020204030204" pitchFamily="34" charset="0"/>
              </a:rPr>
              <a:t>          </a:t>
            </a:r>
            <a:r>
              <a:rPr lang="en-US" altLang="en-US" sz="3200" dirty="0">
                <a:solidFill>
                  <a:schemeClr val="bg1"/>
                </a:solidFill>
                <a:cs typeface="Calibri" panose="020F0502020204030204" pitchFamily="34" charset="0"/>
              </a:rPr>
              <a:t>Mt.26:29 . . . Hb.5:7-9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0CCD23-50FE-4111-8672-FBFB3F710BA6}"/>
              </a:ext>
            </a:extLst>
          </p:cNvPr>
          <p:cNvSpPr/>
          <p:nvPr/>
        </p:nvSpPr>
        <p:spPr bwMode="auto">
          <a:xfrm>
            <a:off x="2709196" y="1066800"/>
            <a:ext cx="3733800" cy="60960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</a:rPr>
              <a:t>God spoke</a:t>
            </a:r>
          </a:p>
        </p:txBody>
      </p:sp>
      <p:sp>
        <p:nvSpPr>
          <p:cNvPr id="5" name="Down Arrow 4">
            <a:extLst>
              <a:ext uri="{FF2B5EF4-FFF2-40B4-BE49-F238E27FC236}">
                <a16:creationId xmlns:a16="http://schemas.microsoft.com/office/drawing/2014/main" id="{627B52DD-62F4-451C-8E8F-640ED89CCCF9}"/>
              </a:ext>
            </a:extLst>
          </p:cNvPr>
          <p:cNvSpPr/>
          <p:nvPr/>
        </p:nvSpPr>
        <p:spPr bwMode="auto">
          <a:xfrm>
            <a:off x="4309396" y="1676400"/>
            <a:ext cx="533400" cy="685800"/>
          </a:xfrm>
          <a:prstGeom prst="downArrow">
            <a:avLst/>
          </a:prstGeom>
          <a:solidFill>
            <a:srgbClr val="C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6743D9-1262-44FB-ABBC-9215E2022D46}"/>
              </a:ext>
            </a:extLst>
          </p:cNvPr>
          <p:cNvSpPr/>
          <p:nvPr/>
        </p:nvSpPr>
        <p:spPr bwMode="auto">
          <a:xfrm>
            <a:off x="2711656" y="2362200"/>
            <a:ext cx="3733800" cy="60960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</a:rPr>
              <a:t>Abraham obeyed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6B1775-A016-4780-9DC1-90FD0868F9DC}"/>
              </a:ext>
            </a:extLst>
          </p:cNvPr>
          <p:cNvSpPr/>
          <p:nvPr/>
        </p:nvSpPr>
        <p:spPr bwMode="auto">
          <a:xfrm>
            <a:off x="3429000" y="3630381"/>
            <a:ext cx="2286000" cy="737616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Concord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58B8CA-F9C0-48B8-B498-D642EEA6601F}"/>
              </a:ext>
            </a:extLst>
          </p:cNvPr>
          <p:cNvSpPr/>
          <p:nvPr/>
        </p:nvSpPr>
        <p:spPr bwMode="auto">
          <a:xfrm>
            <a:off x="6096000" y="3339527"/>
            <a:ext cx="2286000" cy="1308673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God’s  command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71FC8B9-D668-4C25-8184-7CE4DE8E08B3}"/>
              </a:ext>
            </a:extLst>
          </p:cNvPr>
          <p:cNvCxnSpPr/>
          <p:nvPr/>
        </p:nvCxnSpPr>
        <p:spPr bwMode="auto">
          <a:xfrm flipH="1">
            <a:off x="770643" y="3352800"/>
            <a:ext cx="2271253" cy="1295400"/>
          </a:xfrm>
          <a:prstGeom prst="line">
            <a:avLst/>
          </a:prstGeom>
          <a:solidFill>
            <a:srgbClr val="9999FF"/>
          </a:solidFill>
          <a:ln w="76200" cap="flat" cmpd="sng" algn="ctr">
            <a:solidFill>
              <a:srgbClr val="99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202199D-ED1C-40AF-B13F-4D1D4A38F2B9}"/>
              </a:ext>
            </a:extLst>
          </p:cNvPr>
          <p:cNvCxnSpPr/>
          <p:nvPr/>
        </p:nvCxnSpPr>
        <p:spPr bwMode="auto">
          <a:xfrm flipH="1" flipV="1">
            <a:off x="766106" y="3352800"/>
            <a:ext cx="2281894" cy="1295400"/>
          </a:xfrm>
          <a:prstGeom prst="line">
            <a:avLst/>
          </a:prstGeom>
          <a:solidFill>
            <a:srgbClr val="9999FF"/>
          </a:solidFill>
          <a:ln w="76200" cap="flat" cmpd="sng" algn="ctr">
            <a:solidFill>
              <a:srgbClr val="99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1C4AF846-6C06-458B-8C0F-359F2E6AF1DD}"/>
              </a:ext>
            </a:extLst>
          </p:cNvPr>
          <p:cNvSpPr/>
          <p:nvPr/>
        </p:nvSpPr>
        <p:spPr bwMode="auto">
          <a:xfrm>
            <a:off x="762000" y="3343373"/>
            <a:ext cx="2286000" cy="1308673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Abraham’s desire</a:t>
            </a:r>
          </a:p>
        </p:txBody>
      </p:sp>
    </p:spTree>
    <p:extLst>
      <p:ext uri="{BB962C8B-B14F-4D97-AF65-F5344CB8AC3E}">
        <p14:creationId xmlns:p14="http://schemas.microsoft.com/office/powerpoint/2010/main" val="388022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D699B73-CE28-41EA-81B2-FEC6D4D54E16}"/>
              </a:ext>
            </a:extLst>
          </p:cNvPr>
          <p:cNvSpPr/>
          <p:nvPr/>
        </p:nvSpPr>
        <p:spPr bwMode="auto">
          <a:xfrm>
            <a:off x="6019800" y="3642852"/>
            <a:ext cx="2286000" cy="1081548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God’s command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76200"/>
            <a:ext cx="8610600" cy="6858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FF99"/>
                </a:solidFill>
              </a:rPr>
              <a:t>2.</a:t>
            </a:r>
            <a:r>
              <a:rPr lang="en-US" altLang="en-US" sz="2800" dirty="0">
                <a:solidFill>
                  <a:srgbClr val="CCFFCC"/>
                </a:solidFill>
              </a:rPr>
              <a:t> </a:t>
            </a:r>
            <a:r>
              <a:rPr lang="en-US" altLang="en-US" sz="3400" dirty="0">
                <a:solidFill>
                  <a:schemeClr val="bg1"/>
                </a:solidFill>
              </a:rPr>
              <a:t>Pharaoh, Ex.5:1-2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rgbClr val="CCECFF"/>
              </a:solidFill>
              <a:cs typeface="Calibri" panose="020F0502020204030204" pitchFamily="34" charset="0"/>
            </a:endParaRP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rgbClr val="CCECFF"/>
              </a:solidFill>
              <a:cs typeface="Calibri" panose="020F0502020204030204" pitchFamily="34" charset="0"/>
            </a:endParaRP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rgbClr val="CCECFF"/>
              </a:solidFill>
              <a:cs typeface="Calibri" panose="020F0502020204030204" pitchFamily="34" charset="0"/>
            </a:endParaRP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rgbClr val="CCECFF"/>
              </a:solidFill>
              <a:cs typeface="Calibri" panose="020F0502020204030204" pitchFamily="34" charset="0"/>
            </a:endParaRPr>
          </a:p>
          <a:p>
            <a:pPr marL="914400" lvl="2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3100" dirty="0">
              <a:solidFill>
                <a:srgbClr val="CCECFF"/>
              </a:solidFill>
              <a:cs typeface="Calibri" panose="020F0502020204030204" pitchFamily="34" charset="0"/>
            </a:endParaRPr>
          </a:p>
          <a:p>
            <a:pPr marL="914400" lvl="2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3100" dirty="0">
              <a:solidFill>
                <a:srgbClr val="CCECFF"/>
              </a:solidFill>
              <a:cs typeface="Calibri" panose="020F0502020204030204" pitchFamily="34" charset="0"/>
            </a:endParaRPr>
          </a:p>
          <a:p>
            <a:pPr marL="914400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CCECFF"/>
                </a:solidFill>
                <a:cs typeface="Calibri" panose="020F0502020204030204" pitchFamily="34" charset="0"/>
              </a:rPr>
              <a:t>          </a:t>
            </a:r>
            <a:endParaRPr lang="en-US" altLang="en-US" sz="32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0CCD23-50FE-4111-8672-FBFB3F710BA6}"/>
              </a:ext>
            </a:extLst>
          </p:cNvPr>
          <p:cNvSpPr/>
          <p:nvPr/>
        </p:nvSpPr>
        <p:spPr bwMode="auto">
          <a:xfrm>
            <a:off x="2709196" y="1066800"/>
            <a:ext cx="3733800" cy="60960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</a:rPr>
              <a:t>God spoke</a:t>
            </a:r>
          </a:p>
        </p:txBody>
      </p:sp>
      <p:sp>
        <p:nvSpPr>
          <p:cNvPr id="5" name="Down Arrow 4">
            <a:extLst>
              <a:ext uri="{FF2B5EF4-FFF2-40B4-BE49-F238E27FC236}">
                <a16:creationId xmlns:a16="http://schemas.microsoft.com/office/drawing/2014/main" id="{627B52DD-62F4-451C-8E8F-640ED89CCCF9}"/>
              </a:ext>
            </a:extLst>
          </p:cNvPr>
          <p:cNvSpPr/>
          <p:nvPr/>
        </p:nvSpPr>
        <p:spPr bwMode="auto">
          <a:xfrm>
            <a:off x="4309396" y="1676400"/>
            <a:ext cx="533400" cy="685800"/>
          </a:xfrm>
          <a:prstGeom prst="downArrow">
            <a:avLst/>
          </a:prstGeom>
          <a:solidFill>
            <a:srgbClr val="C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6743D9-1262-44FB-ABBC-9215E2022D46}"/>
              </a:ext>
            </a:extLst>
          </p:cNvPr>
          <p:cNvSpPr/>
          <p:nvPr/>
        </p:nvSpPr>
        <p:spPr bwMode="auto">
          <a:xfrm>
            <a:off x="2711656" y="2362200"/>
            <a:ext cx="3733800" cy="60960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</a:rPr>
              <a:t>Pharaoh disobeyed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71FC8B9-D668-4C25-8184-7CE4DE8E08B3}"/>
              </a:ext>
            </a:extLst>
          </p:cNvPr>
          <p:cNvCxnSpPr/>
          <p:nvPr/>
        </p:nvCxnSpPr>
        <p:spPr bwMode="auto">
          <a:xfrm flipH="1">
            <a:off x="6019800" y="3657600"/>
            <a:ext cx="2286000" cy="1066800"/>
          </a:xfrm>
          <a:prstGeom prst="line">
            <a:avLst/>
          </a:prstGeom>
          <a:solidFill>
            <a:srgbClr val="9999FF"/>
          </a:solidFill>
          <a:ln w="76200" cap="flat" cmpd="sng" algn="ctr">
            <a:solidFill>
              <a:srgbClr val="99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202199D-ED1C-40AF-B13F-4D1D4A38F2B9}"/>
              </a:ext>
            </a:extLst>
          </p:cNvPr>
          <p:cNvCxnSpPr/>
          <p:nvPr/>
        </p:nvCxnSpPr>
        <p:spPr bwMode="auto">
          <a:xfrm flipH="1" flipV="1">
            <a:off x="6019800" y="3657600"/>
            <a:ext cx="2286000" cy="1066800"/>
          </a:xfrm>
          <a:prstGeom prst="line">
            <a:avLst/>
          </a:prstGeom>
          <a:solidFill>
            <a:srgbClr val="9999FF"/>
          </a:solidFill>
          <a:ln w="76200" cap="flat" cmpd="sng" algn="ctr">
            <a:solidFill>
              <a:srgbClr val="99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0C3E8353-DBFF-4A92-95B0-75D1F7C638AB}"/>
              </a:ext>
            </a:extLst>
          </p:cNvPr>
          <p:cNvSpPr/>
          <p:nvPr/>
        </p:nvSpPr>
        <p:spPr bwMode="auto">
          <a:xfrm>
            <a:off x="3429000" y="3886200"/>
            <a:ext cx="2286000" cy="609600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Conflict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BC76B7-419A-4A71-AAF1-0CF449DE9F5A}"/>
              </a:ext>
            </a:extLst>
          </p:cNvPr>
          <p:cNvSpPr/>
          <p:nvPr/>
        </p:nvSpPr>
        <p:spPr bwMode="auto">
          <a:xfrm>
            <a:off x="838200" y="3642852"/>
            <a:ext cx="2286000" cy="1081548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Pharaoh’s desire</a:t>
            </a:r>
          </a:p>
        </p:txBody>
      </p:sp>
    </p:spTree>
    <p:extLst>
      <p:ext uri="{BB962C8B-B14F-4D97-AF65-F5344CB8AC3E}">
        <p14:creationId xmlns:p14="http://schemas.microsoft.com/office/powerpoint/2010/main" val="136727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" grpId="0" animBg="1"/>
      <p:bldP spid="5" grpId="0" animBg="1"/>
      <p:bldP spid="6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76200"/>
            <a:ext cx="8610600" cy="685800"/>
          </a:xfrm>
        </p:spPr>
        <p:txBody>
          <a:bodyPr/>
          <a:lstStyle/>
          <a:p>
            <a:r>
              <a:rPr lang="en-US" altLang="en-US" sz="3300" dirty="0">
                <a:solidFill>
                  <a:schemeClr val="bg1"/>
                </a:solidFill>
              </a:rPr>
              <a:t>3. Centurion, Mt.8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7924800" cy="56388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66CCFF"/>
                </a:solidFill>
                <a:cs typeface="Calibri" panose="020F0502020204030204" pitchFamily="34" charset="0"/>
              </a:rPr>
              <a:t>1. </a:t>
            </a:r>
            <a:r>
              <a:rPr lang="en-US" altLang="en-US" dirty="0">
                <a:solidFill>
                  <a:srgbClr val="CCFFCC"/>
                </a:solidFill>
                <a:cs typeface="Calibri" panose="020F0502020204030204" pitchFamily="34" charset="0"/>
              </a:rPr>
              <a:t>Helpless, </a:t>
            </a:r>
            <a:r>
              <a:rPr lang="en-US" altLang="en-US" dirty="0">
                <a:solidFill>
                  <a:schemeClr val="bg1"/>
                </a:solidFill>
                <a:cs typeface="Calibri" panose="020F0502020204030204" pitchFamily="34" charset="0"/>
              </a:rPr>
              <a:t>5  [nothing </a:t>
            </a:r>
            <a:r>
              <a:rPr lang="en-US" altLang="en-US" u="sng" dirty="0">
                <a:solidFill>
                  <a:schemeClr val="bg1"/>
                </a:solidFill>
                <a:cs typeface="Calibri" panose="020F0502020204030204" pitchFamily="34" charset="0"/>
              </a:rPr>
              <a:t>he</a:t>
            </a:r>
            <a:r>
              <a:rPr lang="en-US" altLang="en-US" dirty="0">
                <a:solidFill>
                  <a:schemeClr val="bg1"/>
                </a:solidFill>
                <a:cs typeface="Calibri" panose="020F0502020204030204" pitchFamily="34" charset="0"/>
              </a:rPr>
              <a:t> can do…]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66CCFF"/>
                </a:solidFill>
                <a:cs typeface="Calibri" panose="020F0502020204030204" pitchFamily="34" charset="0"/>
              </a:rPr>
              <a:t>2. </a:t>
            </a:r>
            <a:r>
              <a:rPr lang="en-US" altLang="en-US" dirty="0">
                <a:solidFill>
                  <a:srgbClr val="CCFFCC"/>
                </a:solidFill>
                <a:cs typeface="Calibri" panose="020F0502020204030204" pitchFamily="34" charset="0"/>
              </a:rPr>
              <a:t>Humility, </a:t>
            </a:r>
            <a:r>
              <a:rPr lang="en-US" altLang="en-US" dirty="0">
                <a:solidFill>
                  <a:schemeClr val="bg1"/>
                </a:solidFill>
                <a:cs typeface="Calibri" panose="020F0502020204030204" pitchFamily="34" charset="0"/>
              </a:rPr>
              <a:t>5-6  [Lord;  8, not worthy]</a:t>
            </a:r>
            <a:endParaRPr lang="en-US" altLang="en-US" sz="2400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66CCFF"/>
                </a:solidFill>
                <a:cs typeface="Calibri" panose="020F0502020204030204" pitchFamily="34" charset="0"/>
              </a:rPr>
              <a:t>3.</a:t>
            </a:r>
            <a:r>
              <a:rPr lang="en-US" altLang="en-US" dirty="0">
                <a:solidFill>
                  <a:srgbClr val="66CCFF"/>
                </a:solidFill>
                <a:cs typeface="Calibri" panose="020F0502020204030204" pitchFamily="34" charset="0"/>
              </a:rPr>
              <a:t> </a:t>
            </a:r>
            <a:r>
              <a:rPr lang="en-US" altLang="en-US" dirty="0">
                <a:solidFill>
                  <a:srgbClr val="CCFFCC"/>
                </a:solidFill>
                <a:cs typeface="Calibri" panose="020F0502020204030204" pitchFamily="34" charset="0"/>
              </a:rPr>
              <a:t>Faith, </a:t>
            </a:r>
            <a:r>
              <a:rPr lang="en-US" altLang="en-US" dirty="0">
                <a:solidFill>
                  <a:schemeClr val="bg1"/>
                </a:solidFill>
                <a:cs typeface="Calibri" panose="020F0502020204030204" pitchFamily="34" charset="0"/>
              </a:rPr>
              <a:t>8  [Just say the word…healed]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66CCFF"/>
                </a:solidFill>
                <a:cs typeface="Calibri" panose="020F0502020204030204" pitchFamily="34" charset="0"/>
              </a:rPr>
              <a:t>4. </a:t>
            </a:r>
            <a:r>
              <a:rPr lang="en-US" altLang="en-US" dirty="0">
                <a:solidFill>
                  <a:srgbClr val="CCFFCC"/>
                </a:solidFill>
                <a:cs typeface="Calibri" panose="020F0502020204030204" pitchFamily="34" charset="0"/>
              </a:rPr>
              <a:t>Respect, </a:t>
            </a:r>
            <a:r>
              <a:rPr lang="en-US" altLang="en-US" dirty="0">
                <a:solidFill>
                  <a:schemeClr val="bg1"/>
                </a:solidFill>
                <a:cs typeface="Calibri" panose="020F0502020204030204" pitchFamily="34" charset="0"/>
              </a:rPr>
              <a:t>9  [man under authority]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DCA51E-976E-4DBA-9B88-54EBE3FF4297}"/>
              </a:ext>
            </a:extLst>
          </p:cNvPr>
          <p:cNvSpPr/>
          <p:nvPr/>
        </p:nvSpPr>
        <p:spPr bwMode="auto">
          <a:xfrm>
            <a:off x="914400" y="3581400"/>
            <a:ext cx="2286000" cy="1676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Prompt response</a:t>
            </a:r>
          </a:p>
          <a:p>
            <a:pPr algn="ctr"/>
            <a:r>
              <a:rPr lang="en-US" sz="3400" dirty="0">
                <a:solidFill>
                  <a:srgbClr val="000000"/>
                </a:solidFill>
                <a:latin typeface="Calibri" pitchFamily="34" charset="0"/>
              </a:rPr>
              <a:t>(“Go!”)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A39BCC-D2BB-41B3-B1B4-8276A1ED3B21}"/>
              </a:ext>
            </a:extLst>
          </p:cNvPr>
          <p:cNvSpPr/>
          <p:nvPr/>
        </p:nvSpPr>
        <p:spPr bwMode="auto">
          <a:xfrm>
            <a:off x="3414252" y="3581400"/>
            <a:ext cx="2286000" cy="1676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Full obedience</a:t>
            </a:r>
          </a:p>
          <a:p>
            <a:pPr algn="ctr"/>
            <a:r>
              <a:rPr lang="en-US" sz="3400" dirty="0">
                <a:solidFill>
                  <a:srgbClr val="000000"/>
                </a:solidFill>
                <a:latin typeface="Calibri" pitchFamily="34" charset="0"/>
              </a:rPr>
              <a:t>(“he goes”)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C23094-016A-4F80-945E-501B2F72C7CA}"/>
              </a:ext>
            </a:extLst>
          </p:cNvPr>
          <p:cNvSpPr/>
          <p:nvPr/>
        </p:nvSpPr>
        <p:spPr bwMode="auto">
          <a:xfrm>
            <a:off x="5943600" y="3581400"/>
            <a:ext cx="2286000" cy="1676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Exact obedience</a:t>
            </a:r>
          </a:p>
          <a:p>
            <a:pPr algn="ctr"/>
            <a:r>
              <a:rPr lang="en-US" sz="3400" dirty="0">
                <a:solidFill>
                  <a:srgbClr val="000000"/>
                </a:solidFill>
                <a:latin typeface="Calibri" pitchFamily="34" charset="0"/>
              </a:rPr>
              <a:t>(“cured”)</a:t>
            </a:r>
          </a:p>
        </p:txBody>
      </p:sp>
    </p:spTree>
    <p:extLst>
      <p:ext uri="{BB962C8B-B14F-4D97-AF65-F5344CB8AC3E}">
        <p14:creationId xmlns:p14="http://schemas.microsoft.com/office/powerpoint/2010/main" val="51083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11653</TotalTime>
  <Words>856</Words>
  <Application>Microsoft Office PowerPoint</Application>
  <PresentationFormat>On-screen Show (4:3)</PresentationFormat>
  <Paragraphs>151</Paragraphs>
  <Slides>20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Default Design</vt:lpstr>
      <vt:lpstr>2_Default Design</vt:lpstr>
      <vt:lpstr>PowerPoint Presentation</vt:lpstr>
      <vt:lpstr>Importance of Doctrine = Importance of Authority</vt:lpstr>
      <vt:lpstr>Authority</vt:lpstr>
      <vt:lpstr>Mt.21:23…</vt:lpstr>
      <vt:lpstr>James 2</vt:lpstr>
      <vt:lpstr>PowerPoint Presentation</vt:lpstr>
      <vt:lpstr>1. Abraham, Gn.22</vt:lpstr>
      <vt:lpstr>2. Pharaoh, Ex.5:1-2</vt:lpstr>
      <vt:lpstr>3. Centurion, Mt.8</vt:lpstr>
      <vt:lpstr>4. Pharisees, Mt.19:3…7</vt:lpstr>
      <vt:lpstr>5. Diotrephes, 3 John 9-10</vt:lpstr>
      <vt:lpstr>PowerPoint Presentation</vt:lpstr>
      <vt:lpstr>What is diligence?</vt:lpstr>
      <vt:lpstr>In pursuit of diligence</vt:lpstr>
      <vt:lpstr>PowerPoint Presentation</vt:lpstr>
      <vt:lpstr>Nehemiah 8</vt:lpstr>
      <vt:lpstr>Nehemiah 8</vt:lpstr>
      <vt:lpstr>PowerPoint Presentation</vt:lpstr>
      <vt:lpstr>Illustrations</vt:lpstr>
      <vt:lpstr>Authority illustrated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1168</cp:revision>
  <dcterms:created xsi:type="dcterms:W3CDTF">2011-08-18T15:42:19Z</dcterms:created>
  <dcterms:modified xsi:type="dcterms:W3CDTF">2022-05-23T22:20:32Z</dcterms:modified>
</cp:coreProperties>
</file>