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541" r:id="rId2"/>
    <p:sldId id="258" r:id="rId3"/>
    <p:sldId id="543" r:id="rId4"/>
    <p:sldId id="544" r:id="rId5"/>
    <p:sldId id="615" r:id="rId6"/>
    <p:sldId id="616" r:id="rId7"/>
    <p:sldId id="617" r:id="rId8"/>
    <p:sldId id="618" r:id="rId9"/>
    <p:sldId id="619" r:id="rId10"/>
    <p:sldId id="620" r:id="rId11"/>
    <p:sldId id="607" r:id="rId12"/>
    <p:sldId id="621" r:id="rId13"/>
    <p:sldId id="622" r:id="rId14"/>
    <p:sldId id="623" r:id="rId15"/>
    <p:sldId id="598" r:id="rId16"/>
    <p:sldId id="609" r:id="rId17"/>
    <p:sldId id="610" r:id="rId18"/>
    <p:sldId id="624" r:id="rId19"/>
    <p:sldId id="603" r:id="rId20"/>
    <p:sldId id="625" r:id="rId21"/>
    <p:sldId id="612" r:id="rId2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CCFFFF"/>
    <a:srgbClr val="FFFFCC"/>
    <a:srgbClr val="CCFFCC"/>
    <a:srgbClr val="66CCFF"/>
    <a:srgbClr val="FFCC00"/>
    <a:srgbClr val="CC3300"/>
    <a:srgbClr val="000066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8027" autoAdjust="0"/>
    <p:restoredTop sz="94660"/>
  </p:normalViewPr>
  <p:slideViewPr>
    <p:cSldViewPr showGuides="1">
      <p:cViewPr varScale="1">
        <p:scale>
          <a:sx n="91" d="100"/>
          <a:sy n="91" d="100"/>
        </p:scale>
        <p:origin x="882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288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425098-F39A-43C7-9B48-42DEC590CE8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78065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174059-D456-4DCA-84CC-D90728ABDBC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10270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798DFF-FBC4-41E5-94C6-F19339EF75EF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85933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F2920E-C45B-44F1-A1D7-F6EFA0292B1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1667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BCF90E-72F8-4EE6-9176-1B877AD2135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85769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6C780A-7F27-4499-A2F3-63D5BAA1D88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10954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0EC1AA-D6AA-49BF-B895-720E85178CC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18048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86226A-F5F0-427E-BD04-8ABE607AD61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37147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964D03-541A-4B7A-B39F-816AF96116D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82343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6AE82A-DF2F-47AD-930E-041545FFBCF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90352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2A33E0-D01C-4FC7-8540-A4BD09E4574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99788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1C39F"/>
            </a:gs>
            <a:gs pos="35001">
              <a:srgbClr val="F0EBD5"/>
            </a:gs>
            <a:gs pos="100000">
              <a:srgbClr val="FFEFD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eaLnBrk="1" hangingPunct="1"/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eaLnBrk="1" hangingPunct="1"/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eaLnBrk="1" hangingPunct="1"/>
            <a:fld id="{1A990441-334E-4E7F-B844-9325D3A65DF3}" type="slidenum">
              <a:rPr lang="en-US" altLang="en-US">
                <a:solidFill>
                  <a:srgbClr val="000000"/>
                </a:solidFill>
              </a:rPr>
              <a:pPr eaLnBrk="1" hangingPunct="1"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2018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F259DB44-E7FB-4639-98C3-0335F6FD610A}"/>
              </a:ext>
            </a:extLst>
          </p:cNvPr>
          <p:cNvSpPr/>
          <p:nvPr/>
        </p:nvSpPr>
        <p:spPr>
          <a:xfrm>
            <a:off x="1864066" y="685800"/>
            <a:ext cx="5415868" cy="1295400"/>
          </a:xfrm>
          <a:prstGeom prst="rect">
            <a:avLst/>
          </a:prstGeom>
          <a:solidFill>
            <a:schemeClr val="tx1"/>
          </a:solidFill>
          <a:ln w="31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rgbClr val="CCFFFF"/>
                </a:solidFill>
              </a:rPr>
              <a:t>Celibacy in Corinth</a:t>
            </a:r>
          </a:p>
          <a:p>
            <a:pPr algn="ctr"/>
            <a:r>
              <a:rPr lang="en-US" sz="2600" dirty="0">
                <a:solidFill>
                  <a:schemeClr val="bg1"/>
                </a:solidFill>
              </a:rPr>
              <a:t>(1 Corinthians 7)</a:t>
            </a:r>
          </a:p>
        </p:txBody>
      </p:sp>
    </p:spTree>
    <p:extLst>
      <p:ext uri="{BB962C8B-B14F-4D97-AF65-F5344CB8AC3E}">
        <p14:creationId xmlns:p14="http://schemas.microsoft.com/office/powerpoint/2010/main" val="21337400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5474BEF5-D1DD-41ED-8F2A-384516C2D6CF}"/>
              </a:ext>
            </a:extLst>
          </p:cNvPr>
          <p:cNvSpPr/>
          <p:nvPr/>
        </p:nvSpPr>
        <p:spPr>
          <a:xfrm>
            <a:off x="1135380" y="685800"/>
            <a:ext cx="6873240" cy="496410"/>
          </a:xfrm>
          <a:prstGeom prst="rect">
            <a:avLst/>
          </a:prstGeom>
          <a:solidFill>
            <a:schemeClr val="tx1"/>
          </a:solidFill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kern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I. </a:t>
            </a:r>
            <a:r>
              <a:rPr lang="en-US" sz="2400" kern="0" dirty="0">
                <a:solidFill>
                  <a:schemeClr val="bg1"/>
                </a:solidFill>
                <a:cs typeface="Times New Roman" panose="02020603050405020304" pitchFamily="18" charset="0"/>
              </a:rPr>
              <a:t>Celibacy is ‘good’ but not for everyone (1-2)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F35E0B1-158D-40F2-9385-3F1100A92766}"/>
              </a:ext>
            </a:extLst>
          </p:cNvPr>
          <p:cNvSpPr/>
          <p:nvPr/>
        </p:nvSpPr>
        <p:spPr>
          <a:xfrm>
            <a:off x="1143000" y="1371600"/>
            <a:ext cx="6873240" cy="1371600"/>
          </a:xfrm>
          <a:prstGeom prst="rect">
            <a:avLst/>
          </a:prstGeom>
          <a:solidFill>
            <a:schemeClr val="tx1"/>
          </a:solidFill>
          <a:ln w="63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kern="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II.</a:t>
            </a:r>
            <a:r>
              <a:rPr lang="en-US" sz="3600" kern="0" dirty="0">
                <a:solidFill>
                  <a:srgbClr val="66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kern="0" dirty="0">
                <a:solidFill>
                  <a:srgbClr val="CCFFFF"/>
                </a:solidFill>
                <a:cs typeface="Times New Roman" panose="02020603050405020304" pitchFamily="18" charset="0"/>
              </a:rPr>
              <a:t>Celibacy causes</a:t>
            </a:r>
            <a:br>
              <a:rPr lang="en-US" sz="3600" kern="0" dirty="0">
                <a:solidFill>
                  <a:srgbClr val="CCFFFF"/>
                </a:solidFill>
                <a:cs typeface="Times New Roman" panose="02020603050405020304" pitchFamily="18" charset="0"/>
              </a:rPr>
            </a:br>
            <a:r>
              <a:rPr lang="en-US" sz="3600" kern="0" dirty="0">
                <a:solidFill>
                  <a:srgbClr val="CCFFFF"/>
                </a:solidFill>
                <a:cs typeface="Times New Roman" panose="02020603050405020304" pitchFamily="18" charset="0"/>
              </a:rPr>
              <a:t>temptations  </a:t>
            </a:r>
            <a:r>
              <a:rPr lang="en-US" sz="3200" kern="0" dirty="0">
                <a:solidFill>
                  <a:schemeClr val="bg1"/>
                </a:solidFill>
                <a:cs typeface="Times New Roman" panose="02020603050405020304" pitchFamily="18" charset="0"/>
              </a:rPr>
              <a:t>(2)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19780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1BB42E51-39C0-414A-A134-D61721A83D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46180"/>
            <a:ext cx="8229600" cy="685800"/>
          </a:xfrm>
        </p:spPr>
        <p:txBody>
          <a:bodyPr/>
          <a:lstStyle/>
          <a:p>
            <a:r>
              <a:rPr lang="en-US" altLang="en-US" sz="3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Fornication was (is) a real threat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741AC211-C10F-4539-A2DB-327FB5C81B3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81000" y="762000"/>
            <a:ext cx="8382000" cy="5791200"/>
          </a:xfrm>
        </p:spPr>
        <p:txBody>
          <a:bodyPr/>
          <a:lstStyle/>
          <a:p>
            <a:pPr marL="0" indent="0" algn="ctr">
              <a:spcAft>
                <a:spcPts val="0"/>
              </a:spcAft>
              <a:buNone/>
            </a:pPr>
            <a:r>
              <a:rPr lang="en-US" altLang="en-US" dirty="0">
                <a:solidFill>
                  <a:schemeClr val="bg1"/>
                </a:solidFill>
              </a:rPr>
              <a:t>1 Co.6:9-11, 12-20</a:t>
            </a:r>
          </a:p>
          <a:p>
            <a:pPr marL="341313" indent="-341313">
              <a:spcAft>
                <a:spcPts val="0"/>
              </a:spcAft>
            </a:pPr>
            <a:r>
              <a:rPr lang="en-US" altLang="en-US" sz="3200" dirty="0">
                <a:solidFill>
                  <a:srgbClr val="FFFF99"/>
                </a:solidFill>
              </a:rPr>
              <a:t>Not every Christian at Corinth was immoral</a:t>
            </a:r>
          </a:p>
          <a:p>
            <a:pPr marL="341313" indent="-341313">
              <a:spcAft>
                <a:spcPts val="0"/>
              </a:spcAft>
            </a:pPr>
            <a:r>
              <a:rPr lang="en-US" altLang="en-US" sz="3200" dirty="0">
                <a:solidFill>
                  <a:schemeClr val="bg1"/>
                </a:solidFill>
              </a:rPr>
              <a:t>Paul warns about danger of fornication for singles</a:t>
            </a:r>
          </a:p>
          <a:p>
            <a:pPr marL="341313" indent="-341313">
              <a:spcAft>
                <a:spcPts val="0"/>
              </a:spcAft>
            </a:pPr>
            <a:r>
              <a:rPr lang="en-US" altLang="en-US" dirty="0">
                <a:solidFill>
                  <a:srgbClr val="FFFF99"/>
                </a:solidFill>
              </a:rPr>
              <a:t>Marriage without fornication always beats celibacy with fornication</a:t>
            </a:r>
            <a:endParaRPr lang="en-US" altLang="en-US" sz="3200" dirty="0">
              <a:solidFill>
                <a:srgbClr val="FFFF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0980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1BB42E51-39C0-414A-A134-D61721A83D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46180"/>
            <a:ext cx="8229600" cy="685800"/>
          </a:xfrm>
        </p:spPr>
        <p:txBody>
          <a:bodyPr/>
          <a:lstStyle/>
          <a:p>
            <a:r>
              <a:rPr lang="en-US" altLang="en-US" sz="3400" dirty="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All passages stress value of marriage – 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741AC211-C10F-4539-A2DB-327FB5C81B3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81000" y="731980"/>
            <a:ext cx="8382000" cy="5867400"/>
          </a:xfrm>
        </p:spPr>
        <p:txBody>
          <a:bodyPr/>
          <a:lstStyle/>
          <a:p>
            <a:pPr marL="341313" indent="-341313">
              <a:spcAft>
                <a:spcPts val="600"/>
              </a:spcAft>
            </a:pPr>
            <a:r>
              <a:rPr lang="en-US" altLang="en-US" sz="3100" dirty="0">
                <a:solidFill>
                  <a:srgbClr val="FFFFCC"/>
                </a:solidFill>
              </a:rPr>
              <a:t>Continuation of human race,  </a:t>
            </a:r>
            <a:r>
              <a:rPr lang="en-US" altLang="en-US" sz="3100" dirty="0">
                <a:solidFill>
                  <a:schemeClr val="bg1"/>
                </a:solidFill>
              </a:rPr>
              <a:t>Gn.1:26-28</a:t>
            </a:r>
          </a:p>
          <a:p>
            <a:pPr marL="341313" indent="-341313">
              <a:spcAft>
                <a:spcPts val="600"/>
              </a:spcAft>
            </a:pPr>
            <a:r>
              <a:rPr lang="en-US" altLang="en-US" sz="3100" dirty="0">
                <a:solidFill>
                  <a:srgbClr val="FFFFCC"/>
                </a:solidFill>
              </a:rPr>
              <a:t>Companionship, </a:t>
            </a:r>
            <a:r>
              <a:rPr lang="en-US" altLang="en-US" sz="3100" dirty="0">
                <a:solidFill>
                  <a:schemeClr val="bg1"/>
                </a:solidFill>
              </a:rPr>
              <a:t> Gn.2:18</a:t>
            </a:r>
          </a:p>
          <a:p>
            <a:pPr marL="341313" indent="-341313">
              <a:spcAft>
                <a:spcPts val="0"/>
              </a:spcAft>
            </a:pPr>
            <a:r>
              <a:rPr lang="en-US" altLang="en-US" sz="3100" dirty="0">
                <a:solidFill>
                  <a:srgbClr val="FFFFCC"/>
                </a:solidFill>
              </a:rPr>
              <a:t>Closeness,  </a:t>
            </a:r>
            <a:r>
              <a:rPr lang="en-US" altLang="en-US" sz="3100" dirty="0">
                <a:solidFill>
                  <a:schemeClr val="bg1"/>
                </a:solidFill>
              </a:rPr>
              <a:t>Gn.2:24</a:t>
            </a:r>
          </a:p>
          <a:p>
            <a:pPr marL="741363" lvl="1" indent="-341313">
              <a:spcAft>
                <a:spcPts val="30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No other relation is so close</a:t>
            </a:r>
          </a:p>
          <a:p>
            <a:pPr marL="741363" lvl="1" indent="-341313">
              <a:spcAft>
                <a:spcPts val="30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Adam / Noah and sons each had one wife</a:t>
            </a:r>
          </a:p>
          <a:p>
            <a:pPr marL="741363" lvl="1" indent="-341313">
              <a:spcAft>
                <a:spcPts val="30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Gn.4:19, Lamech</a:t>
            </a:r>
          </a:p>
          <a:p>
            <a:pPr marL="741363" lvl="1" indent="-341313">
              <a:spcAft>
                <a:spcPts val="30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Gn.16, Abraham</a:t>
            </a:r>
          </a:p>
          <a:p>
            <a:pPr marL="741363" lvl="1" indent="-341313">
              <a:spcAft>
                <a:spcPts val="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Gn.29-30, Jacob</a:t>
            </a:r>
            <a:endParaRPr lang="en-US" altLang="en-US" sz="3100" dirty="0">
              <a:solidFill>
                <a:srgbClr val="FFFF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7001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1BB42E51-39C0-414A-A134-D61721A83D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46180"/>
            <a:ext cx="8229600" cy="685800"/>
          </a:xfrm>
        </p:spPr>
        <p:txBody>
          <a:bodyPr/>
          <a:lstStyle/>
          <a:p>
            <a:r>
              <a:rPr lang="en-US" altLang="en-US" sz="3400" dirty="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All passages stress value of marriage – 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741AC211-C10F-4539-A2DB-327FB5C81B3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81000" y="731980"/>
            <a:ext cx="8382000" cy="5867400"/>
          </a:xfrm>
        </p:spPr>
        <p:txBody>
          <a:bodyPr/>
          <a:lstStyle/>
          <a:p>
            <a:pPr marL="341313" indent="-341313">
              <a:spcAft>
                <a:spcPts val="600"/>
              </a:spcAft>
            </a:pPr>
            <a:r>
              <a:rPr lang="en-US" altLang="en-US" sz="3100" dirty="0">
                <a:solidFill>
                  <a:srgbClr val="FFFFCC"/>
                </a:solidFill>
              </a:rPr>
              <a:t>Continuation of human race,  </a:t>
            </a:r>
            <a:r>
              <a:rPr lang="en-US" altLang="en-US" sz="3100" dirty="0">
                <a:solidFill>
                  <a:schemeClr val="bg1"/>
                </a:solidFill>
              </a:rPr>
              <a:t>Gn.1:26-28</a:t>
            </a:r>
          </a:p>
          <a:p>
            <a:pPr marL="341313" indent="-341313">
              <a:spcAft>
                <a:spcPts val="600"/>
              </a:spcAft>
            </a:pPr>
            <a:r>
              <a:rPr lang="en-US" altLang="en-US" sz="3100" dirty="0">
                <a:solidFill>
                  <a:srgbClr val="FFFFCC"/>
                </a:solidFill>
              </a:rPr>
              <a:t>Companionship,</a:t>
            </a:r>
            <a:r>
              <a:rPr lang="en-US" altLang="en-US" sz="3100" dirty="0">
                <a:solidFill>
                  <a:schemeClr val="bg1"/>
                </a:solidFill>
              </a:rPr>
              <a:t>  Gn.2:18</a:t>
            </a:r>
          </a:p>
          <a:p>
            <a:pPr marL="341313" indent="-341313">
              <a:spcAft>
                <a:spcPts val="600"/>
              </a:spcAft>
            </a:pPr>
            <a:r>
              <a:rPr lang="en-US" altLang="en-US" sz="3100" dirty="0">
                <a:solidFill>
                  <a:srgbClr val="FFFFCC"/>
                </a:solidFill>
              </a:rPr>
              <a:t>Closeness,</a:t>
            </a:r>
            <a:r>
              <a:rPr lang="en-US" altLang="en-US" sz="3100" dirty="0">
                <a:solidFill>
                  <a:schemeClr val="bg1"/>
                </a:solidFill>
              </a:rPr>
              <a:t>  Gn.2:24</a:t>
            </a:r>
            <a:endParaRPr lang="en-US" altLang="en-US" sz="3100" dirty="0">
              <a:solidFill>
                <a:srgbClr val="FFFF99"/>
              </a:solidFill>
            </a:endParaRPr>
          </a:p>
          <a:p>
            <a:pPr marL="341313" indent="-341313">
              <a:spcAft>
                <a:spcPts val="600"/>
              </a:spcAft>
            </a:pPr>
            <a:r>
              <a:rPr lang="en-US" altLang="en-US" sz="3100" dirty="0">
                <a:solidFill>
                  <a:srgbClr val="FFFFCC"/>
                </a:solidFill>
              </a:rPr>
              <a:t>Cheerfulness, </a:t>
            </a:r>
            <a:r>
              <a:rPr lang="en-US" altLang="en-US" sz="3100" dirty="0">
                <a:solidFill>
                  <a:schemeClr val="bg1"/>
                </a:solidFill>
              </a:rPr>
              <a:t> Pr.5:18;  Ec.9:9</a:t>
            </a:r>
          </a:p>
          <a:p>
            <a:pPr marL="341313" indent="-341313">
              <a:spcAft>
                <a:spcPts val="600"/>
              </a:spcAft>
            </a:pPr>
            <a:r>
              <a:rPr lang="en-US" altLang="en-US" sz="3100" dirty="0">
                <a:solidFill>
                  <a:srgbClr val="FFFFCC"/>
                </a:solidFill>
              </a:rPr>
              <a:t>Comparison,   </a:t>
            </a:r>
            <a:r>
              <a:rPr lang="en-US" altLang="en-US" sz="3100" dirty="0">
                <a:solidFill>
                  <a:schemeClr val="bg1"/>
                </a:solidFill>
              </a:rPr>
              <a:t>Ep.5</a:t>
            </a:r>
          </a:p>
          <a:p>
            <a:pPr marL="341313" indent="-341313">
              <a:spcAft>
                <a:spcPts val="0"/>
              </a:spcAft>
            </a:pPr>
            <a:r>
              <a:rPr lang="en-US" altLang="en-US" sz="3100" dirty="0">
                <a:solidFill>
                  <a:srgbClr val="FFFFCC"/>
                </a:solidFill>
              </a:rPr>
              <a:t>Chastity,</a:t>
            </a:r>
            <a:r>
              <a:rPr lang="en-US" altLang="en-US" sz="3100" dirty="0">
                <a:solidFill>
                  <a:schemeClr val="bg1"/>
                </a:solidFill>
              </a:rPr>
              <a:t>  1 Co.7:2</a:t>
            </a:r>
          </a:p>
        </p:txBody>
      </p:sp>
    </p:spTree>
    <p:extLst>
      <p:ext uri="{BB962C8B-B14F-4D97-AF65-F5344CB8AC3E}">
        <p14:creationId xmlns:p14="http://schemas.microsoft.com/office/powerpoint/2010/main" val="3643254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5474BEF5-D1DD-41ED-8F2A-384516C2D6CF}"/>
              </a:ext>
            </a:extLst>
          </p:cNvPr>
          <p:cNvSpPr/>
          <p:nvPr/>
        </p:nvSpPr>
        <p:spPr>
          <a:xfrm>
            <a:off x="1135380" y="685800"/>
            <a:ext cx="6873240" cy="496410"/>
          </a:xfrm>
          <a:prstGeom prst="rect">
            <a:avLst/>
          </a:prstGeom>
          <a:solidFill>
            <a:schemeClr val="tx1"/>
          </a:solidFill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kern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I. </a:t>
            </a:r>
            <a:r>
              <a:rPr lang="en-US" sz="2400" kern="0" dirty="0">
                <a:solidFill>
                  <a:schemeClr val="bg1"/>
                </a:solidFill>
                <a:cs typeface="Times New Roman" panose="02020603050405020304" pitchFamily="18" charset="0"/>
              </a:rPr>
              <a:t>Celibacy is ‘good’ but not for everyone (1-2)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F35E0B1-158D-40F2-9385-3F1100A92766}"/>
              </a:ext>
            </a:extLst>
          </p:cNvPr>
          <p:cNvSpPr/>
          <p:nvPr/>
        </p:nvSpPr>
        <p:spPr>
          <a:xfrm>
            <a:off x="1143000" y="1981200"/>
            <a:ext cx="6873240" cy="1371600"/>
          </a:xfrm>
          <a:prstGeom prst="rect">
            <a:avLst/>
          </a:prstGeom>
          <a:solidFill>
            <a:schemeClr val="tx1"/>
          </a:solidFill>
          <a:ln w="63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kern="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III.</a:t>
            </a:r>
            <a:r>
              <a:rPr lang="en-US" sz="3600" kern="0" dirty="0">
                <a:solidFill>
                  <a:srgbClr val="66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kern="0" dirty="0">
                <a:solidFill>
                  <a:srgbClr val="CCFFFF"/>
                </a:solidFill>
                <a:cs typeface="Times New Roman" panose="02020603050405020304" pitchFamily="18" charset="0"/>
              </a:rPr>
              <a:t>Celibacy is wrong for</a:t>
            </a:r>
            <a:br>
              <a:rPr lang="en-US" sz="3600" kern="0" dirty="0">
                <a:solidFill>
                  <a:srgbClr val="CCFFFF"/>
                </a:solidFill>
                <a:cs typeface="Times New Roman" panose="02020603050405020304" pitchFamily="18" charset="0"/>
              </a:rPr>
            </a:br>
            <a:r>
              <a:rPr lang="en-US" sz="3600" kern="0" dirty="0">
                <a:solidFill>
                  <a:srgbClr val="CCFFFF"/>
                </a:solidFill>
                <a:cs typeface="Times New Roman" panose="02020603050405020304" pitchFamily="18" charset="0"/>
              </a:rPr>
              <a:t>married persons  </a:t>
            </a:r>
            <a:r>
              <a:rPr lang="en-US" sz="3200" kern="0" dirty="0">
                <a:solidFill>
                  <a:schemeClr val="bg1"/>
                </a:solidFill>
                <a:cs typeface="Times New Roman" panose="02020603050405020304" pitchFamily="18" charset="0"/>
              </a:rPr>
              <a:t>(3-5)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79FB289-AC8A-432C-91E0-787AA0E4B0CF}"/>
              </a:ext>
            </a:extLst>
          </p:cNvPr>
          <p:cNvSpPr/>
          <p:nvPr/>
        </p:nvSpPr>
        <p:spPr>
          <a:xfrm>
            <a:off x="1143000" y="1332390"/>
            <a:ext cx="6873240" cy="496410"/>
          </a:xfrm>
          <a:prstGeom prst="rect">
            <a:avLst/>
          </a:prstGeom>
          <a:solidFill>
            <a:schemeClr val="tx1"/>
          </a:solidFill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kern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II. </a:t>
            </a:r>
            <a:r>
              <a:rPr lang="en-US" sz="2400" kern="0" dirty="0">
                <a:solidFill>
                  <a:schemeClr val="bg1"/>
                </a:solidFill>
                <a:cs typeface="Times New Roman" panose="02020603050405020304" pitchFamily="18" charset="0"/>
              </a:rPr>
              <a:t>Celibacy causes temptations (2)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01932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1BB42E51-39C0-414A-A134-D61721A83D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/>
          <a:lstStyle/>
          <a:p>
            <a:r>
              <a:rPr lang="en-US" altLang="en-US" sz="3600" dirty="0">
                <a:solidFill>
                  <a:srgbClr val="CC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Coming to terms – 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741AC211-C10F-4539-A2DB-327FB5C81B3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81000" y="990600"/>
            <a:ext cx="8382000" cy="5181600"/>
          </a:xfrm>
        </p:spPr>
        <p:txBody>
          <a:bodyPr/>
          <a:lstStyle/>
          <a:p>
            <a:pPr marL="0" indent="0">
              <a:spcAft>
                <a:spcPts val="600"/>
              </a:spcAft>
              <a:buNone/>
            </a:pPr>
            <a:r>
              <a:rPr lang="en-US" altLang="en-US" sz="2400" dirty="0">
                <a:solidFill>
                  <a:srgbClr val="FFCC00"/>
                </a:solidFill>
              </a:rPr>
              <a:t>1. </a:t>
            </a:r>
            <a:r>
              <a:rPr lang="en-US" altLang="en-US" dirty="0">
                <a:solidFill>
                  <a:srgbClr val="CCFFFF"/>
                </a:solidFill>
              </a:rPr>
              <a:t>Render </a:t>
            </a:r>
            <a:r>
              <a:rPr lang="en-US" altLang="en-US" sz="2900" dirty="0">
                <a:solidFill>
                  <a:schemeClr val="bg1"/>
                </a:solidFill>
              </a:rPr>
              <a:t>(imperative): </a:t>
            </a:r>
            <a:r>
              <a:rPr lang="en-US" altLang="en-US" sz="3100" dirty="0">
                <a:solidFill>
                  <a:schemeClr val="bg1"/>
                </a:solidFill>
              </a:rPr>
              <a:t>fulfill duty to someone…</a:t>
            </a:r>
            <a:endParaRPr lang="en-US" altLang="en-US" sz="2900" dirty="0">
              <a:solidFill>
                <a:srgbClr val="CCFFFF"/>
              </a:solidFill>
            </a:endParaRPr>
          </a:p>
          <a:p>
            <a:pPr marL="0" indent="0">
              <a:spcAft>
                <a:spcPts val="600"/>
              </a:spcAft>
              <a:buNone/>
            </a:pPr>
            <a:r>
              <a:rPr lang="en-US" altLang="en-US" sz="2400" dirty="0">
                <a:solidFill>
                  <a:srgbClr val="FFCC00"/>
                </a:solidFill>
              </a:rPr>
              <a:t>2. </a:t>
            </a:r>
            <a:r>
              <a:rPr lang="en-US" altLang="en-US" dirty="0">
                <a:solidFill>
                  <a:srgbClr val="CCFFFF"/>
                </a:solidFill>
              </a:rPr>
              <a:t>Due: </a:t>
            </a:r>
            <a:r>
              <a:rPr lang="en-US" altLang="en-US" dirty="0">
                <a:solidFill>
                  <a:schemeClr val="bg1"/>
                </a:solidFill>
              </a:rPr>
              <a:t>debt, what is due.   IOU</a:t>
            </a:r>
            <a:endParaRPr lang="en-US" altLang="en-US" dirty="0">
              <a:solidFill>
                <a:srgbClr val="CCFFFF"/>
              </a:solidFill>
            </a:endParaRPr>
          </a:p>
          <a:p>
            <a:pPr marL="0" indent="0" defTabSz="346075">
              <a:spcAft>
                <a:spcPts val="600"/>
              </a:spcAft>
              <a:buNone/>
            </a:pPr>
            <a:r>
              <a:rPr lang="en-US" altLang="en-US" sz="2400" dirty="0">
                <a:solidFill>
                  <a:srgbClr val="FFCC00"/>
                </a:solidFill>
              </a:rPr>
              <a:t>3. </a:t>
            </a:r>
            <a:r>
              <a:rPr lang="en-US" altLang="en-US" dirty="0">
                <a:solidFill>
                  <a:srgbClr val="CCFFFF"/>
                </a:solidFill>
              </a:rPr>
              <a:t>Have authority over </a:t>
            </a:r>
            <a:r>
              <a:rPr lang="en-US" altLang="en-US" sz="2800" dirty="0">
                <a:solidFill>
                  <a:schemeClr val="bg1"/>
                </a:solidFill>
              </a:rPr>
              <a:t>(present; imperative) – </a:t>
            </a:r>
            <a:r>
              <a:rPr lang="en-US" altLang="en-US" sz="2800" dirty="0">
                <a:solidFill>
                  <a:srgbClr val="CCFFFF"/>
                </a:solidFill>
              </a:rPr>
              <a:t>	</a:t>
            </a:r>
            <a:r>
              <a:rPr lang="en-US" altLang="en-US" sz="3100" dirty="0">
                <a:solidFill>
                  <a:srgbClr val="CCFFFF"/>
                </a:solidFill>
              </a:rPr>
              <a:t>throughout marriage. </a:t>
            </a:r>
            <a:r>
              <a:rPr lang="en-US" altLang="en-US" dirty="0">
                <a:solidFill>
                  <a:srgbClr val="CCFFFF"/>
                </a:solidFill>
              </a:rPr>
              <a:t> </a:t>
            </a:r>
            <a:r>
              <a:rPr lang="en-US" altLang="en-US" dirty="0">
                <a:solidFill>
                  <a:schemeClr val="bg1"/>
                </a:solidFill>
              </a:rPr>
              <a:t>6:12.   Paradox</a:t>
            </a:r>
          </a:p>
          <a:p>
            <a:pPr marL="346075" indent="-346075">
              <a:spcAft>
                <a:spcPts val="600"/>
              </a:spcAft>
              <a:buNone/>
            </a:pPr>
            <a:r>
              <a:rPr lang="en-US" altLang="en-US" sz="2400" dirty="0">
                <a:solidFill>
                  <a:srgbClr val="FFCC00"/>
                </a:solidFill>
              </a:rPr>
              <a:t>4. </a:t>
            </a:r>
            <a:r>
              <a:rPr lang="en-US" altLang="en-US" sz="3100" dirty="0">
                <a:solidFill>
                  <a:srgbClr val="CCFFFF"/>
                </a:solidFill>
              </a:rPr>
              <a:t>Deprive: rob, steal.  </a:t>
            </a:r>
            <a:r>
              <a:rPr lang="en-US" altLang="en-US" sz="3100" dirty="0">
                <a:solidFill>
                  <a:schemeClr val="bg1"/>
                </a:solidFill>
              </a:rPr>
              <a:t>Refuse to pay…  6:7-8; Ja.5</a:t>
            </a:r>
            <a:r>
              <a:rPr lang="en-US" altLang="en-US" sz="3100" baseline="30000" dirty="0">
                <a:solidFill>
                  <a:schemeClr val="bg1"/>
                </a:solidFill>
              </a:rPr>
              <a:t>4</a:t>
            </a:r>
            <a:r>
              <a:rPr lang="en-US" altLang="en-US" sz="3100" dirty="0">
                <a:solidFill>
                  <a:schemeClr val="bg1"/>
                </a:solidFill>
              </a:rPr>
              <a:t> </a:t>
            </a:r>
            <a:r>
              <a:rPr lang="en-US" altLang="en-US" sz="3000" dirty="0">
                <a:solidFill>
                  <a:srgbClr val="FFFFCC"/>
                </a:solidFill>
              </a:rPr>
              <a:t>Indeed the wages of the laborers who mowed your fields, which </a:t>
            </a:r>
            <a:r>
              <a:rPr lang="en-US" altLang="en-US" sz="3000" dirty="0">
                <a:solidFill>
                  <a:srgbClr val="CCFFFF"/>
                </a:solidFill>
              </a:rPr>
              <a:t>you kept back by fraud</a:t>
            </a:r>
            <a:r>
              <a:rPr lang="en-US" altLang="en-US" sz="3000" dirty="0">
                <a:solidFill>
                  <a:srgbClr val="FFFFCC"/>
                </a:solidFill>
              </a:rPr>
              <a:t>, cry out; and the cries of the reapers have reached the ears of the Lord of Sabaoth</a:t>
            </a:r>
            <a:r>
              <a:rPr lang="en-US" altLang="en-US" sz="3000" dirty="0">
                <a:solidFill>
                  <a:schemeClr val="bg1"/>
                </a:solidFill>
              </a:rPr>
              <a:t>.</a:t>
            </a:r>
          </a:p>
          <a:p>
            <a:pPr marL="346075" indent="-346075">
              <a:spcAft>
                <a:spcPts val="6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0090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1BB42E51-39C0-414A-A134-D61721A83D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69270"/>
            <a:ext cx="8229600" cy="1066800"/>
          </a:xfrm>
        </p:spPr>
        <p:txBody>
          <a:bodyPr/>
          <a:lstStyle/>
          <a:p>
            <a:r>
              <a:rPr lang="en-US" altLang="en-US" sz="3400" dirty="0">
                <a:solidFill>
                  <a:srgbClr val="CCFF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Apparently some devoted themselves wholly to God, but neglected spouse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741AC211-C10F-4539-A2DB-327FB5C81B3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81000" y="1200725"/>
            <a:ext cx="8382000" cy="5029200"/>
          </a:xfrm>
        </p:spPr>
        <p:txBody>
          <a:bodyPr/>
          <a:lstStyle/>
          <a:p>
            <a:pPr marL="346075" indent="-346075">
              <a:spcAft>
                <a:spcPts val="700"/>
              </a:spcAft>
              <a:buNone/>
            </a:pPr>
            <a:r>
              <a:rPr lang="en-US" altLang="en-US" sz="2400" dirty="0">
                <a:solidFill>
                  <a:srgbClr val="FFCC00"/>
                </a:solidFill>
              </a:rPr>
              <a:t>1. </a:t>
            </a:r>
            <a:r>
              <a:rPr lang="en-US" altLang="en-US" sz="3100" u="sng" dirty="0">
                <a:solidFill>
                  <a:schemeClr val="bg1"/>
                </a:solidFill>
              </a:rPr>
              <a:t>Normal</a:t>
            </a:r>
            <a:r>
              <a:rPr lang="en-US" altLang="en-US" sz="3100" dirty="0">
                <a:solidFill>
                  <a:schemeClr val="bg1"/>
                </a:solidFill>
              </a:rPr>
              <a:t> sense: </a:t>
            </a:r>
            <a:r>
              <a:rPr lang="en-US" altLang="en-US" sz="3100" dirty="0">
                <a:solidFill>
                  <a:srgbClr val="FFFFCC"/>
                </a:solidFill>
              </a:rPr>
              <a:t>Christian’s body is his </a:t>
            </a:r>
            <a:r>
              <a:rPr lang="en-US" altLang="en-US" sz="3100" u="sng" dirty="0">
                <a:solidFill>
                  <a:srgbClr val="FFFFCC"/>
                </a:solidFill>
              </a:rPr>
              <a:t>own</a:t>
            </a:r>
            <a:r>
              <a:rPr lang="en-US" altLang="en-US" sz="3100" dirty="0">
                <a:solidFill>
                  <a:srgbClr val="FFFFCC"/>
                </a:solidFill>
              </a:rPr>
              <a:t>, </a:t>
            </a:r>
            <a:r>
              <a:rPr lang="en-US" altLang="en-US" sz="3100" dirty="0">
                <a:solidFill>
                  <a:schemeClr val="bg1"/>
                </a:solidFill>
              </a:rPr>
              <a:t>7:4.</a:t>
            </a:r>
          </a:p>
          <a:p>
            <a:pPr marL="346075" indent="-346075">
              <a:spcAft>
                <a:spcPts val="700"/>
              </a:spcAft>
              <a:buNone/>
            </a:pPr>
            <a:r>
              <a:rPr lang="en-US" altLang="en-US" sz="2400" dirty="0">
                <a:solidFill>
                  <a:srgbClr val="FFCC00"/>
                </a:solidFill>
              </a:rPr>
              <a:t>2. </a:t>
            </a:r>
            <a:r>
              <a:rPr lang="en-US" altLang="en-US" sz="3100" u="sng" dirty="0">
                <a:solidFill>
                  <a:schemeClr val="bg1"/>
                </a:solidFill>
              </a:rPr>
              <a:t>Spiritual</a:t>
            </a:r>
            <a:r>
              <a:rPr lang="en-US" altLang="en-US" sz="3100" dirty="0">
                <a:solidFill>
                  <a:schemeClr val="bg1"/>
                </a:solidFill>
              </a:rPr>
              <a:t> sense:</a:t>
            </a:r>
            <a:r>
              <a:rPr lang="en-US" altLang="en-US" sz="3100" dirty="0">
                <a:solidFill>
                  <a:srgbClr val="FFFFCC"/>
                </a:solidFill>
              </a:rPr>
              <a:t> body belongs to </a:t>
            </a:r>
            <a:r>
              <a:rPr lang="en-US" altLang="en-US" sz="3100" u="sng" dirty="0">
                <a:solidFill>
                  <a:srgbClr val="FFFFCC"/>
                </a:solidFill>
              </a:rPr>
              <a:t>God</a:t>
            </a:r>
            <a:r>
              <a:rPr lang="en-US" altLang="en-US" sz="3100" dirty="0">
                <a:solidFill>
                  <a:srgbClr val="FFFFCC"/>
                </a:solidFill>
              </a:rPr>
              <a:t>, </a:t>
            </a:r>
            <a:br>
              <a:rPr lang="en-US" altLang="en-US" sz="3100" dirty="0">
                <a:solidFill>
                  <a:srgbClr val="FFFFCC"/>
                </a:solidFill>
              </a:rPr>
            </a:br>
            <a:r>
              <a:rPr lang="en-US" altLang="en-US" sz="3100" dirty="0">
                <a:solidFill>
                  <a:schemeClr val="bg1"/>
                </a:solidFill>
              </a:rPr>
              <a:t>6:19-20.</a:t>
            </a:r>
          </a:p>
          <a:p>
            <a:pPr marL="346075" indent="-346075">
              <a:spcAft>
                <a:spcPts val="700"/>
              </a:spcAft>
              <a:buNone/>
            </a:pPr>
            <a:r>
              <a:rPr lang="en-US" altLang="en-US" sz="2400" dirty="0">
                <a:solidFill>
                  <a:srgbClr val="FFCC00"/>
                </a:solidFill>
              </a:rPr>
              <a:t>3. </a:t>
            </a:r>
            <a:r>
              <a:rPr lang="en-US" altLang="en-US" sz="3100" u="sng" dirty="0">
                <a:solidFill>
                  <a:schemeClr val="bg1"/>
                </a:solidFill>
              </a:rPr>
              <a:t>Marital</a:t>
            </a:r>
            <a:r>
              <a:rPr lang="en-US" altLang="en-US" sz="3100" dirty="0">
                <a:solidFill>
                  <a:schemeClr val="bg1"/>
                </a:solidFill>
              </a:rPr>
              <a:t> sense:</a:t>
            </a:r>
            <a:r>
              <a:rPr lang="en-US" altLang="en-US" sz="3100" dirty="0">
                <a:solidFill>
                  <a:srgbClr val="FFFFCC"/>
                </a:solidFill>
              </a:rPr>
              <a:t> body belongs to </a:t>
            </a:r>
            <a:r>
              <a:rPr lang="en-US" altLang="en-US" sz="3100" u="sng" dirty="0">
                <a:solidFill>
                  <a:srgbClr val="FFFFCC"/>
                </a:solidFill>
              </a:rPr>
              <a:t>spouse</a:t>
            </a:r>
            <a:r>
              <a:rPr lang="en-US" altLang="en-US" sz="3100" dirty="0">
                <a:solidFill>
                  <a:srgbClr val="FFFFCC"/>
                </a:solidFill>
              </a:rPr>
              <a:t>, </a:t>
            </a:r>
            <a:br>
              <a:rPr lang="en-US" altLang="en-US" sz="3100" dirty="0">
                <a:solidFill>
                  <a:srgbClr val="FFFFCC"/>
                </a:solidFill>
              </a:rPr>
            </a:br>
            <a:r>
              <a:rPr lang="en-US" altLang="en-US" sz="3100" dirty="0">
                <a:solidFill>
                  <a:schemeClr val="bg1"/>
                </a:solidFill>
              </a:rPr>
              <a:t>7:3-5.</a:t>
            </a:r>
          </a:p>
        </p:txBody>
      </p:sp>
    </p:spTree>
    <p:extLst>
      <p:ext uri="{BB962C8B-B14F-4D97-AF65-F5344CB8AC3E}">
        <p14:creationId xmlns:p14="http://schemas.microsoft.com/office/powerpoint/2010/main" val="3111472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1BB42E51-39C0-414A-A134-D61721A83D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69270"/>
            <a:ext cx="8229600" cy="1066800"/>
          </a:xfrm>
        </p:spPr>
        <p:txBody>
          <a:bodyPr/>
          <a:lstStyle/>
          <a:p>
            <a:r>
              <a:rPr lang="en-US" altLang="en-US" sz="3600" dirty="0">
                <a:solidFill>
                  <a:srgbClr val="CCFF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One exception: </a:t>
            </a:r>
            <a:r>
              <a:rPr lang="en-US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deprivation is acceptable when . . .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741AC211-C10F-4539-A2DB-327FB5C81B3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81000" y="1143000"/>
            <a:ext cx="8382000" cy="5307366"/>
          </a:xfrm>
        </p:spPr>
        <p:txBody>
          <a:bodyPr/>
          <a:lstStyle/>
          <a:p>
            <a:pPr marL="0" indent="0">
              <a:spcAft>
                <a:spcPts val="600"/>
              </a:spcAft>
              <a:buNone/>
            </a:pPr>
            <a:r>
              <a:rPr lang="en-US" altLang="en-US" sz="2400" dirty="0">
                <a:solidFill>
                  <a:srgbClr val="CCFFCC"/>
                </a:solidFill>
              </a:rPr>
              <a:t>1. </a:t>
            </a:r>
            <a:r>
              <a:rPr lang="en-US" altLang="en-US" sz="3100" dirty="0">
                <a:solidFill>
                  <a:srgbClr val="FFFF99"/>
                </a:solidFill>
              </a:rPr>
              <a:t>By consent </a:t>
            </a:r>
            <a:r>
              <a:rPr lang="en-US" altLang="en-US" sz="3100" dirty="0">
                <a:solidFill>
                  <a:schemeClr val="bg1"/>
                </a:solidFill>
              </a:rPr>
              <a:t>(mutual)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altLang="en-US" sz="2400" dirty="0">
                <a:solidFill>
                  <a:srgbClr val="CCFFCC"/>
                </a:solidFill>
              </a:rPr>
              <a:t>2. </a:t>
            </a:r>
            <a:r>
              <a:rPr lang="en-US" altLang="en-US" sz="3100" dirty="0">
                <a:solidFill>
                  <a:srgbClr val="FFFF99"/>
                </a:solidFill>
              </a:rPr>
              <a:t>For limited time </a:t>
            </a:r>
            <a:r>
              <a:rPr lang="en-US" altLang="en-US" sz="3100" dirty="0">
                <a:solidFill>
                  <a:schemeClr val="bg1"/>
                </a:solidFill>
              </a:rPr>
              <a:t>(temporary)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altLang="en-US" sz="2400" dirty="0">
                <a:solidFill>
                  <a:srgbClr val="CCFFCC"/>
                </a:solidFill>
              </a:rPr>
              <a:t>3. </a:t>
            </a:r>
            <a:r>
              <a:rPr lang="en-US" altLang="en-US" sz="3100" dirty="0">
                <a:solidFill>
                  <a:srgbClr val="FFFF99"/>
                </a:solidFill>
              </a:rPr>
              <a:t>To devote time to prayer</a:t>
            </a:r>
          </a:p>
          <a:p>
            <a:pPr marL="346075" indent="-346075">
              <a:spcAft>
                <a:spcPts val="300"/>
              </a:spcAft>
              <a:buNone/>
            </a:pPr>
            <a:r>
              <a:rPr lang="en-US" altLang="en-US" sz="2400" dirty="0">
                <a:solidFill>
                  <a:srgbClr val="CCFFCC"/>
                </a:solidFill>
              </a:rPr>
              <a:t>4. </a:t>
            </a:r>
            <a:r>
              <a:rPr lang="en-US" altLang="en-US" sz="3100" dirty="0">
                <a:solidFill>
                  <a:srgbClr val="FFFF99"/>
                </a:solidFill>
              </a:rPr>
              <a:t>When this time ends, normal desires and</a:t>
            </a:r>
            <a:r>
              <a:rPr lang="en-US" altLang="en-US" sz="3100" dirty="0">
                <a:solidFill>
                  <a:schemeClr val="bg1"/>
                </a:solidFill>
              </a:rPr>
              <a:t> </a:t>
            </a:r>
            <a:r>
              <a:rPr lang="en-US" altLang="en-US" sz="3100" dirty="0">
                <a:solidFill>
                  <a:srgbClr val="FFFF99"/>
                </a:solidFill>
              </a:rPr>
              <a:t>temptations</a:t>
            </a:r>
            <a:r>
              <a:rPr lang="en-US" altLang="en-US" sz="3100" dirty="0">
                <a:solidFill>
                  <a:schemeClr val="bg1"/>
                </a:solidFill>
              </a:rPr>
              <a:t> </a:t>
            </a:r>
            <a:r>
              <a:rPr lang="en-US" altLang="en-US" sz="3100" dirty="0">
                <a:solidFill>
                  <a:srgbClr val="FFFF99"/>
                </a:solidFill>
              </a:rPr>
              <a:t>return:</a:t>
            </a:r>
            <a:r>
              <a:rPr lang="en-US" altLang="en-US" sz="3100" dirty="0">
                <a:solidFill>
                  <a:schemeClr val="bg1"/>
                </a:solidFill>
              </a:rPr>
              <a:t> come together again</a:t>
            </a:r>
          </a:p>
          <a:p>
            <a:pPr lvl="1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6:12-20, intimacy outside marriage is sin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7:1-5, neglect within also sinful</a:t>
            </a:r>
          </a:p>
          <a:p>
            <a:pPr marL="514350" indent="-514350">
              <a:spcAft>
                <a:spcPts val="600"/>
              </a:spcAft>
              <a:buAutoNum type="arabicPeriod"/>
            </a:pPr>
            <a:endParaRPr lang="en-US" altLang="en-US" sz="3100" dirty="0">
              <a:solidFill>
                <a:schemeClr val="bg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A734579-5876-4235-A7EE-25DA046886C0}"/>
              </a:ext>
            </a:extLst>
          </p:cNvPr>
          <p:cNvSpPr/>
          <p:nvPr/>
        </p:nvSpPr>
        <p:spPr>
          <a:xfrm>
            <a:off x="1646241" y="5383566"/>
            <a:ext cx="5856695" cy="1066800"/>
          </a:xfrm>
          <a:prstGeom prst="rect">
            <a:avLst/>
          </a:prstGeom>
          <a:solidFill>
            <a:srgbClr val="002060"/>
          </a:solidFill>
          <a:ln w="127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/>
              <a:t>As important as prayer is, it’s</a:t>
            </a:r>
            <a:br>
              <a:rPr lang="en-US" sz="3000" dirty="0"/>
            </a:br>
            <a:r>
              <a:rPr lang="en-US" sz="3000" dirty="0"/>
              <a:t>no excuse to neglect a mate.</a:t>
            </a:r>
          </a:p>
        </p:txBody>
      </p:sp>
    </p:spTree>
    <p:extLst>
      <p:ext uri="{BB962C8B-B14F-4D97-AF65-F5344CB8AC3E}">
        <p14:creationId xmlns:p14="http://schemas.microsoft.com/office/powerpoint/2010/main" val="153297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5474BEF5-D1DD-41ED-8F2A-384516C2D6CF}"/>
              </a:ext>
            </a:extLst>
          </p:cNvPr>
          <p:cNvSpPr/>
          <p:nvPr/>
        </p:nvSpPr>
        <p:spPr>
          <a:xfrm>
            <a:off x="1135380" y="685800"/>
            <a:ext cx="6873240" cy="496410"/>
          </a:xfrm>
          <a:prstGeom prst="rect">
            <a:avLst/>
          </a:prstGeom>
          <a:solidFill>
            <a:schemeClr val="tx1"/>
          </a:solidFill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kern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I. </a:t>
            </a:r>
            <a:r>
              <a:rPr lang="en-US" sz="2400" kern="0" dirty="0">
                <a:solidFill>
                  <a:schemeClr val="bg1"/>
                </a:solidFill>
                <a:cs typeface="Times New Roman" panose="02020603050405020304" pitchFamily="18" charset="0"/>
              </a:rPr>
              <a:t>Celibacy is ‘good’ but not for everyone (1-2)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F35E0B1-158D-40F2-9385-3F1100A92766}"/>
              </a:ext>
            </a:extLst>
          </p:cNvPr>
          <p:cNvSpPr/>
          <p:nvPr/>
        </p:nvSpPr>
        <p:spPr>
          <a:xfrm>
            <a:off x="1143000" y="2707688"/>
            <a:ext cx="6873240" cy="1371600"/>
          </a:xfrm>
          <a:prstGeom prst="rect">
            <a:avLst/>
          </a:prstGeom>
          <a:solidFill>
            <a:schemeClr val="tx1"/>
          </a:solidFill>
          <a:ln w="63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kern="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IV.</a:t>
            </a:r>
            <a:r>
              <a:rPr lang="en-US" sz="3600" kern="0" dirty="0">
                <a:solidFill>
                  <a:srgbClr val="66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kern="0" dirty="0">
                <a:solidFill>
                  <a:srgbClr val="CCFFFF"/>
                </a:solidFill>
                <a:cs typeface="Times New Roman" panose="02020603050405020304" pitchFamily="18" charset="0"/>
              </a:rPr>
              <a:t>Celibacy is a gift  </a:t>
            </a:r>
            <a:r>
              <a:rPr lang="en-US" sz="3200" kern="0" dirty="0">
                <a:solidFill>
                  <a:schemeClr val="bg1"/>
                </a:solidFill>
                <a:cs typeface="Times New Roman" panose="02020603050405020304" pitchFamily="18" charset="0"/>
              </a:rPr>
              <a:t>(6-7)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79FB289-AC8A-432C-91E0-787AA0E4B0CF}"/>
              </a:ext>
            </a:extLst>
          </p:cNvPr>
          <p:cNvSpPr/>
          <p:nvPr/>
        </p:nvSpPr>
        <p:spPr>
          <a:xfrm>
            <a:off x="1143000" y="1332390"/>
            <a:ext cx="6873240" cy="496410"/>
          </a:xfrm>
          <a:prstGeom prst="rect">
            <a:avLst/>
          </a:prstGeom>
          <a:solidFill>
            <a:schemeClr val="tx1"/>
          </a:solidFill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kern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II. </a:t>
            </a:r>
            <a:r>
              <a:rPr lang="en-US" sz="2400" kern="0" dirty="0">
                <a:solidFill>
                  <a:schemeClr val="bg1"/>
                </a:solidFill>
                <a:cs typeface="Times New Roman" panose="02020603050405020304" pitchFamily="18" charset="0"/>
              </a:rPr>
              <a:t>Celibacy causes temptations (2)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1C6F45D-8CA5-4F19-B195-5EF7450F3B18}"/>
              </a:ext>
            </a:extLst>
          </p:cNvPr>
          <p:cNvSpPr/>
          <p:nvPr/>
        </p:nvSpPr>
        <p:spPr>
          <a:xfrm>
            <a:off x="1143000" y="2018190"/>
            <a:ext cx="6873240" cy="496410"/>
          </a:xfrm>
          <a:prstGeom prst="rect">
            <a:avLst/>
          </a:prstGeom>
          <a:solidFill>
            <a:schemeClr val="tx1"/>
          </a:solidFill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kern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III. </a:t>
            </a:r>
            <a:r>
              <a:rPr lang="en-US" sz="2400" kern="0" dirty="0">
                <a:solidFill>
                  <a:schemeClr val="bg1"/>
                </a:solidFill>
                <a:cs typeface="Times New Roman" panose="02020603050405020304" pitchFamily="18" charset="0"/>
              </a:rPr>
              <a:t>Celibacy is wrong for married persons (3-5)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428278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1BB42E51-39C0-414A-A134-D61721A83D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34635"/>
            <a:ext cx="8229600" cy="685800"/>
          </a:xfrm>
        </p:spPr>
        <p:txBody>
          <a:bodyPr/>
          <a:lstStyle/>
          <a:p>
            <a:r>
              <a:rPr lang="en-US" altLang="en-US" sz="3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Concession  (allowance) – v.6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741AC211-C10F-4539-A2DB-327FB5C81B3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81000" y="762000"/>
            <a:ext cx="8382000" cy="5715000"/>
          </a:xfrm>
        </p:spPr>
        <p:txBody>
          <a:bodyPr/>
          <a:lstStyle/>
          <a:p>
            <a:pPr marL="341313" indent="-341313">
              <a:spcAft>
                <a:spcPts val="600"/>
              </a:spcAft>
            </a:pPr>
            <a:r>
              <a:rPr lang="en-US" altLang="en-US" dirty="0">
                <a:solidFill>
                  <a:schemeClr val="bg1"/>
                </a:solidFill>
              </a:rPr>
              <a:t>Paul has allowed some things without commanding them.</a:t>
            </a:r>
          </a:p>
          <a:p>
            <a:pPr marL="341313" indent="-341313">
              <a:spcAft>
                <a:spcPts val="600"/>
              </a:spcAft>
            </a:pPr>
            <a:r>
              <a:rPr lang="en-US" altLang="en-US" sz="3200" dirty="0">
                <a:solidFill>
                  <a:schemeClr val="bg1"/>
                </a:solidFill>
              </a:rPr>
              <a:t>He urges marriage (2); he allows short abstinence; he does not command either (5).</a:t>
            </a:r>
          </a:p>
          <a:p>
            <a:pPr marL="0" indent="0">
              <a:spcAft>
                <a:spcPts val="600"/>
              </a:spcAft>
              <a:buNone/>
            </a:pPr>
            <a:endParaRPr lang="en-US" alt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0978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6DEC5918-1715-4FFD-80A1-3107D590A3F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066800"/>
          </a:xfrm>
        </p:spPr>
        <p:txBody>
          <a:bodyPr/>
          <a:lstStyle/>
          <a:p>
            <a:r>
              <a:rPr lang="en-US" altLang="en-US" sz="3400" dirty="0">
                <a:solidFill>
                  <a:schemeClr val="bg1"/>
                </a:solidFill>
              </a:rPr>
              <a:t>Corinth wrote Paul with</a:t>
            </a:r>
            <a:br>
              <a:rPr lang="en-US" altLang="en-US" sz="3400" dirty="0">
                <a:solidFill>
                  <a:schemeClr val="bg1"/>
                </a:solidFill>
              </a:rPr>
            </a:br>
            <a:r>
              <a:rPr lang="en-US" altLang="en-US" sz="3400" dirty="0">
                <a:solidFill>
                  <a:schemeClr val="bg1"/>
                </a:solidFill>
              </a:rPr>
              <a:t>questions, 1 Co.7:1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B2F93335-D7E2-448C-B28C-BBDE23EC24F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371600"/>
            <a:ext cx="8229600" cy="5181600"/>
          </a:xfrm>
        </p:spPr>
        <p:txBody>
          <a:bodyPr/>
          <a:lstStyle/>
          <a:p>
            <a:pPr>
              <a:lnSpc>
                <a:spcPct val="9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chemeClr val="bg1"/>
                </a:solidFill>
              </a:rPr>
              <a:t>7:25-27</a:t>
            </a:r>
          </a:p>
          <a:p>
            <a:pPr>
              <a:lnSpc>
                <a:spcPct val="9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chemeClr val="bg1"/>
                </a:solidFill>
              </a:rPr>
              <a:t>8:1</a:t>
            </a:r>
          </a:p>
          <a:p>
            <a:pPr>
              <a:lnSpc>
                <a:spcPct val="9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chemeClr val="bg1"/>
                </a:solidFill>
              </a:rPr>
              <a:t>12:1</a:t>
            </a:r>
          </a:p>
          <a:p>
            <a:pPr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chemeClr val="bg1"/>
                </a:solidFill>
              </a:rPr>
              <a:t>[16:17]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0C713A10-F522-47FA-895F-3648C1AD4D93}"/>
              </a:ext>
            </a:extLst>
          </p:cNvPr>
          <p:cNvSpPr/>
          <p:nvPr/>
        </p:nvSpPr>
        <p:spPr>
          <a:xfrm>
            <a:off x="2733957" y="1348516"/>
            <a:ext cx="5791200" cy="2667000"/>
          </a:xfrm>
          <a:prstGeom prst="rect">
            <a:avLst/>
          </a:prstGeom>
          <a:solidFill>
            <a:schemeClr val="tx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30188" indent="-230188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3100" dirty="0">
                <a:solidFill>
                  <a:srgbClr val="FFFFCC"/>
                </a:solidFill>
              </a:rPr>
              <a:t>Paul had already written about sexually immoral people, </a:t>
            </a:r>
            <a:r>
              <a:rPr lang="en-US" sz="3100" dirty="0">
                <a:solidFill>
                  <a:schemeClr val="bg1"/>
                </a:solidFill>
              </a:rPr>
              <a:t>5:1-9</a:t>
            </a:r>
          </a:p>
          <a:p>
            <a:pPr marL="230188" indent="-230188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3100" dirty="0">
                <a:solidFill>
                  <a:srgbClr val="FFFFCC"/>
                </a:solidFill>
              </a:rPr>
              <a:t>Libertine position, </a:t>
            </a:r>
            <a:r>
              <a:rPr lang="en-US" sz="3100" dirty="0">
                <a:solidFill>
                  <a:schemeClr val="bg1"/>
                </a:solidFill>
              </a:rPr>
              <a:t>6:15…</a:t>
            </a:r>
          </a:p>
          <a:p>
            <a:pPr marL="230188" indent="-230188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3100" dirty="0">
                <a:solidFill>
                  <a:srgbClr val="FFFFCC"/>
                </a:solidFill>
              </a:rPr>
              <a:t>Ascetic tendencies, </a:t>
            </a:r>
            <a:r>
              <a:rPr lang="en-US" sz="3100" dirty="0">
                <a:solidFill>
                  <a:schemeClr val="bg1"/>
                </a:solidFill>
              </a:rPr>
              <a:t>Ch.7</a:t>
            </a:r>
          </a:p>
          <a:p>
            <a:pPr marL="230188" indent="-230188">
              <a:buFont typeface="Arial" panose="020B0604020202020204" pitchFamily="34" charset="0"/>
              <a:buChar char="•"/>
            </a:pPr>
            <a:r>
              <a:rPr lang="en-US" sz="3100" dirty="0">
                <a:solidFill>
                  <a:srgbClr val="FFFFCC"/>
                </a:solidFill>
              </a:rPr>
              <a:t>What about celibacy?  </a:t>
            </a:r>
            <a:r>
              <a:rPr lang="en-US" sz="3100" dirty="0">
                <a:solidFill>
                  <a:schemeClr val="bg1"/>
                </a:solidFill>
              </a:rPr>
              <a:t>7:1-7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CFFCC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CFFCC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CFFCC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1BB42E51-39C0-414A-A134-D61721A83D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46180"/>
            <a:ext cx="8229600" cy="685800"/>
          </a:xfrm>
        </p:spPr>
        <p:txBody>
          <a:bodyPr/>
          <a:lstStyle/>
          <a:p>
            <a:r>
              <a:rPr lang="en-US" altLang="en-US" sz="3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 gift – v.7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741AC211-C10F-4539-A2DB-327FB5C81B3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81000" y="796635"/>
            <a:ext cx="8382000" cy="5715000"/>
          </a:xfrm>
        </p:spPr>
        <p:txBody>
          <a:bodyPr/>
          <a:lstStyle/>
          <a:p>
            <a:pPr marL="341313" indent="-341313">
              <a:spcAft>
                <a:spcPts val="600"/>
              </a:spcAft>
            </a:pPr>
            <a:r>
              <a:rPr lang="en-US" altLang="en-US" dirty="0">
                <a:solidFill>
                  <a:srgbClr val="CCFFFF"/>
                </a:solidFill>
              </a:rPr>
              <a:t>An expression of divine grace – given the grace to practice self-control.</a:t>
            </a:r>
          </a:p>
          <a:p>
            <a:pPr marL="341313" indent="-341313">
              <a:spcAft>
                <a:spcPts val="600"/>
              </a:spcAft>
            </a:pPr>
            <a:r>
              <a:rPr lang="en-US" altLang="en-US" sz="3200" dirty="0">
                <a:solidFill>
                  <a:srgbClr val="CCFFFF"/>
                </a:solidFill>
              </a:rPr>
              <a:t>Celibacy is for the celibate.</a:t>
            </a:r>
          </a:p>
          <a:p>
            <a:pPr marL="341313" indent="-341313">
              <a:spcAft>
                <a:spcPts val="600"/>
              </a:spcAft>
            </a:pPr>
            <a:r>
              <a:rPr lang="en-US" altLang="en-US" dirty="0">
                <a:solidFill>
                  <a:srgbClr val="CCFFFF"/>
                </a:solidFill>
              </a:rPr>
              <a:t>It’s wrong to force it on those who do not have this gift.</a:t>
            </a:r>
          </a:p>
          <a:p>
            <a:pPr marL="741363" lvl="1" indent="-341313">
              <a:spcAft>
                <a:spcPts val="60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Mt.19:11-12</a:t>
            </a:r>
          </a:p>
          <a:p>
            <a:pPr marL="741363" lvl="1" indent="-341313">
              <a:spcAft>
                <a:spcPts val="60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1 Co.9:5</a:t>
            </a:r>
          </a:p>
          <a:p>
            <a:pPr marL="0" indent="0">
              <a:spcAft>
                <a:spcPts val="600"/>
              </a:spcAft>
              <a:buNone/>
            </a:pPr>
            <a:endParaRPr lang="en-US" alt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1450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1BB42E51-39C0-414A-A134-D61721A83D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69270"/>
            <a:ext cx="8229600" cy="685800"/>
          </a:xfrm>
        </p:spPr>
        <p:txBody>
          <a:bodyPr/>
          <a:lstStyle/>
          <a:p>
            <a:r>
              <a:rPr lang="en-US" altLang="en-US" sz="3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False estimate of celibacy led to errors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741AC211-C10F-4539-A2DB-327FB5C81B3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81000" y="785090"/>
            <a:ext cx="8382000" cy="5715000"/>
          </a:xfrm>
        </p:spPr>
        <p:txBody>
          <a:bodyPr/>
          <a:lstStyle/>
          <a:p>
            <a:pPr marL="346075" indent="-346075">
              <a:spcAft>
                <a:spcPts val="300"/>
              </a:spcAft>
              <a:buNone/>
            </a:pPr>
            <a:r>
              <a:rPr lang="en-US" altLang="en-US" sz="2400" dirty="0">
                <a:solidFill>
                  <a:srgbClr val="CCFFCC"/>
                </a:solidFill>
              </a:rPr>
              <a:t>1. </a:t>
            </a:r>
            <a:r>
              <a:rPr lang="en-US" altLang="en-US" sz="3100" dirty="0">
                <a:solidFill>
                  <a:srgbClr val="FFFFCC"/>
                </a:solidFill>
              </a:rPr>
              <a:t>Pronouncing celibacy as the most excellent of virtues</a:t>
            </a:r>
          </a:p>
          <a:p>
            <a:pPr marL="746125" lvl="2" indent="-346075"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1 Tim.5:14 . . . Tit.2:4-5</a:t>
            </a:r>
          </a:p>
          <a:p>
            <a:pPr marL="346075" indent="-346075">
              <a:spcAft>
                <a:spcPts val="0"/>
              </a:spcAft>
              <a:buNone/>
            </a:pPr>
            <a:r>
              <a:rPr lang="en-US" altLang="en-US" sz="2400" dirty="0">
                <a:solidFill>
                  <a:srgbClr val="CCFFCC"/>
                </a:solidFill>
              </a:rPr>
              <a:t>2. </a:t>
            </a:r>
            <a:r>
              <a:rPr lang="en-US" altLang="en-US" sz="3100" dirty="0">
                <a:solidFill>
                  <a:srgbClr val="FFFFCC"/>
                </a:solidFill>
              </a:rPr>
              <a:t>Adoption of it by those who did not have the gift</a:t>
            </a:r>
          </a:p>
          <a:p>
            <a:pPr marL="346075" lvl="1" indent="-346075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100" dirty="0" err="1">
                <a:solidFill>
                  <a:schemeClr val="bg1"/>
                </a:solidFill>
              </a:rPr>
              <a:t>Therapeutai</a:t>
            </a:r>
            <a:endParaRPr lang="en-US" altLang="en-US" sz="3100" dirty="0">
              <a:solidFill>
                <a:schemeClr val="bg1"/>
              </a:solidFill>
            </a:endParaRPr>
          </a:p>
          <a:p>
            <a:pPr marL="346075" lvl="1" indent="-346075"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Latin church in middle ages…</a:t>
            </a:r>
          </a:p>
          <a:p>
            <a:pPr marL="346075" indent="-346075">
              <a:spcAft>
                <a:spcPts val="900"/>
              </a:spcAft>
              <a:buNone/>
            </a:pPr>
            <a:r>
              <a:rPr lang="en-US" altLang="en-US" sz="2400" dirty="0">
                <a:solidFill>
                  <a:srgbClr val="CCFFCC"/>
                </a:solidFill>
              </a:rPr>
              <a:t>3. </a:t>
            </a:r>
            <a:r>
              <a:rPr lang="en-US" altLang="en-US" sz="3100" dirty="0">
                <a:solidFill>
                  <a:srgbClr val="FFFFCC"/>
                </a:solidFill>
              </a:rPr>
              <a:t>Enforcing it on ‘clergy’ ... causing immorality</a:t>
            </a:r>
          </a:p>
          <a:p>
            <a:pPr marL="514350" indent="-514350">
              <a:spcAft>
                <a:spcPts val="900"/>
              </a:spcAft>
              <a:buAutoNum type="arabicPeriod"/>
            </a:pPr>
            <a:endParaRPr lang="en-US" altLang="en-US" sz="3100" dirty="0">
              <a:solidFill>
                <a:srgbClr val="FFFFCC"/>
              </a:solidFill>
            </a:endParaRPr>
          </a:p>
          <a:p>
            <a:pPr marL="0" indent="0">
              <a:spcAft>
                <a:spcPts val="600"/>
              </a:spcAft>
              <a:buNone/>
            </a:pPr>
            <a:endParaRPr lang="en-US" alt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2282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5474BEF5-D1DD-41ED-8F2A-384516C2D6CF}"/>
              </a:ext>
            </a:extLst>
          </p:cNvPr>
          <p:cNvSpPr/>
          <p:nvPr/>
        </p:nvSpPr>
        <p:spPr>
          <a:xfrm>
            <a:off x="1135380" y="838200"/>
            <a:ext cx="6873240" cy="1371600"/>
          </a:xfrm>
          <a:prstGeom prst="rect">
            <a:avLst/>
          </a:prstGeom>
          <a:solidFill>
            <a:schemeClr val="tx1"/>
          </a:solidFill>
          <a:ln w="63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kern="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I.</a:t>
            </a:r>
            <a:r>
              <a:rPr lang="en-US" sz="3600" kern="0" dirty="0">
                <a:solidFill>
                  <a:srgbClr val="66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kern="0" dirty="0">
                <a:solidFill>
                  <a:srgbClr val="CCFFFF"/>
                </a:solidFill>
                <a:cs typeface="Times New Roman" panose="02020603050405020304" pitchFamily="18" charset="0"/>
              </a:rPr>
              <a:t>Celibacy is ‘good’ but</a:t>
            </a:r>
            <a:br>
              <a:rPr lang="en-US" sz="3600" kern="0" dirty="0">
                <a:solidFill>
                  <a:srgbClr val="CCFFFF"/>
                </a:solidFill>
                <a:cs typeface="Times New Roman" panose="02020603050405020304" pitchFamily="18" charset="0"/>
              </a:rPr>
            </a:br>
            <a:r>
              <a:rPr lang="en-US" sz="3600" kern="0" dirty="0">
                <a:solidFill>
                  <a:srgbClr val="CCFFFF"/>
                </a:solidFill>
                <a:cs typeface="Times New Roman" panose="02020603050405020304" pitchFamily="18" charset="0"/>
              </a:rPr>
              <a:t>not for everyone  </a:t>
            </a:r>
            <a:r>
              <a:rPr lang="en-US" sz="3600" kern="0" dirty="0">
                <a:solidFill>
                  <a:schemeClr val="bg1"/>
                </a:solidFill>
                <a:cs typeface="Times New Roman" panose="02020603050405020304" pitchFamily="18" charset="0"/>
              </a:rPr>
              <a:t>(1-2)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83743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1BB42E51-39C0-414A-A134-D61721A83D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" y="0"/>
            <a:ext cx="9052560" cy="685800"/>
          </a:xfrm>
        </p:spPr>
        <p:txBody>
          <a:bodyPr/>
          <a:lstStyle/>
          <a:p>
            <a:r>
              <a:rPr lang="en-US" altLang="en-US" sz="3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Is v.1 a quote from Corinthians to Paul?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741AC211-C10F-4539-A2DB-327FB5C81B3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81000" y="838200"/>
            <a:ext cx="8382000" cy="5715000"/>
          </a:xfrm>
        </p:spPr>
        <p:txBody>
          <a:bodyPr/>
          <a:lstStyle/>
          <a:p>
            <a:pPr marL="341313" indent="-341313">
              <a:spcAft>
                <a:spcPts val="600"/>
              </a:spcAft>
            </a:pPr>
            <a:r>
              <a:rPr lang="en-US" altLang="en-US" dirty="0">
                <a:solidFill>
                  <a:srgbClr val="FFFF99"/>
                </a:solidFill>
              </a:rPr>
              <a:t>“It is better not to marry”?</a:t>
            </a:r>
          </a:p>
          <a:p>
            <a:pPr marL="341313" indent="-341313">
              <a:spcAft>
                <a:spcPts val="600"/>
              </a:spcAft>
            </a:pPr>
            <a:r>
              <a:rPr lang="en-US" altLang="en-US" sz="3200" dirty="0">
                <a:solidFill>
                  <a:schemeClr val="bg1"/>
                </a:solidFill>
              </a:rPr>
              <a:t>26:</a:t>
            </a:r>
            <a:r>
              <a:rPr lang="en-US" altLang="en-US" sz="3200" dirty="0">
                <a:solidFill>
                  <a:srgbClr val="FFFF99"/>
                </a:solidFill>
              </a:rPr>
              <a:t> present distress: </a:t>
            </a:r>
            <a:r>
              <a:rPr lang="en-US" altLang="en-US" sz="3200" dirty="0">
                <a:solidFill>
                  <a:schemeClr val="bg1"/>
                </a:solidFill>
              </a:rPr>
              <a:t>“good” </a:t>
            </a:r>
            <a:r>
              <a:rPr lang="en-US" altLang="en-US" sz="3200" dirty="0">
                <a:solidFill>
                  <a:srgbClr val="FFFF99"/>
                </a:solidFill>
              </a:rPr>
              <a:t>to be single.</a:t>
            </a:r>
          </a:p>
          <a:p>
            <a:pPr marL="741363" lvl="1" indent="-341313">
              <a:spcAft>
                <a:spcPts val="0"/>
              </a:spcAft>
            </a:pPr>
            <a:r>
              <a:rPr lang="en-US" altLang="en-US" sz="3200" dirty="0">
                <a:solidFill>
                  <a:schemeClr val="bg1"/>
                </a:solidFill>
              </a:rPr>
              <a:t>Cf. verses 8, 28, 35, 38, 40</a:t>
            </a:r>
          </a:p>
        </p:txBody>
      </p:sp>
    </p:spTree>
    <p:extLst>
      <p:ext uri="{BB962C8B-B14F-4D97-AF65-F5344CB8AC3E}">
        <p14:creationId xmlns:p14="http://schemas.microsoft.com/office/powerpoint/2010/main" val="3253956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1BB42E51-39C0-414A-A134-D61721A83D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" y="0"/>
            <a:ext cx="9052560" cy="685800"/>
          </a:xfrm>
        </p:spPr>
        <p:txBody>
          <a:bodyPr/>
          <a:lstStyle/>
          <a:p>
            <a:r>
              <a:rPr lang="en-US" altLang="en-US" sz="3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Paul did not advocate celibacy for everyone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741AC211-C10F-4539-A2DB-327FB5C81B3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81000" y="685800"/>
            <a:ext cx="8382000" cy="5715000"/>
          </a:xfrm>
        </p:spPr>
        <p:txBody>
          <a:bodyPr/>
          <a:lstStyle/>
          <a:p>
            <a:pPr marL="341313" indent="-341313">
              <a:spcAft>
                <a:spcPts val="600"/>
              </a:spcAft>
            </a:pPr>
            <a:r>
              <a:rPr lang="en-US" altLang="en-US" dirty="0">
                <a:solidFill>
                  <a:schemeClr val="bg1"/>
                </a:solidFill>
              </a:rPr>
              <a:t>2:</a:t>
            </a:r>
            <a:r>
              <a:rPr lang="en-US" altLang="en-US" dirty="0">
                <a:solidFill>
                  <a:srgbClr val="FFFF99"/>
                </a:solidFill>
              </a:rPr>
              <a:t> each man should have…</a:t>
            </a:r>
          </a:p>
          <a:p>
            <a:pPr marL="341313" indent="-341313">
              <a:spcAft>
                <a:spcPts val="600"/>
              </a:spcAft>
            </a:pPr>
            <a:r>
              <a:rPr lang="en-US" altLang="en-US" sz="3200" dirty="0">
                <a:solidFill>
                  <a:schemeClr val="bg1"/>
                </a:solidFill>
              </a:rPr>
              <a:t>Gn.2:18, </a:t>
            </a:r>
            <a:r>
              <a:rPr lang="en-US" altLang="en-US" sz="3200" i="1" dirty="0">
                <a:solidFill>
                  <a:srgbClr val="FFFF99"/>
                </a:solidFill>
              </a:rPr>
              <a:t>not good… </a:t>
            </a:r>
            <a:endParaRPr lang="en-US" altLang="en-US" sz="3200" dirty="0">
              <a:solidFill>
                <a:srgbClr val="FFFF99"/>
              </a:solidFill>
            </a:endParaRPr>
          </a:p>
          <a:p>
            <a:pPr marL="341313" indent="-341313">
              <a:spcAft>
                <a:spcPts val="0"/>
              </a:spcAft>
            </a:pPr>
            <a:r>
              <a:rPr lang="en-US" altLang="en-US" dirty="0">
                <a:solidFill>
                  <a:schemeClr val="bg1"/>
                </a:solidFill>
              </a:rPr>
              <a:t>Mk.6:17-18 . . . </a:t>
            </a:r>
            <a:r>
              <a:rPr lang="en-US" altLang="en-US" sz="3200" dirty="0">
                <a:solidFill>
                  <a:schemeClr val="bg1"/>
                </a:solidFill>
              </a:rPr>
              <a:t>Jn.4:17-18</a:t>
            </a:r>
          </a:p>
          <a:p>
            <a:pPr marL="741363" lvl="1" indent="-341313">
              <a:spcAft>
                <a:spcPts val="0"/>
              </a:spcAft>
            </a:pPr>
            <a:r>
              <a:rPr lang="en-US" altLang="en-US" sz="3100" dirty="0">
                <a:solidFill>
                  <a:srgbClr val="CCFFFF"/>
                </a:solidFill>
              </a:rPr>
              <a:t>Paul held marriage in highest esteem:</a:t>
            </a:r>
            <a:br>
              <a:rPr lang="en-US" altLang="en-US" sz="3100" dirty="0">
                <a:solidFill>
                  <a:srgbClr val="CCFFFF"/>
                </a:solidFill>
              </a:rPr>
            </a:br>
            <a:r>
              <a:rPr lang="en-US" altLang="en-US" sz="3100" dirty="0">
                <a:solidFill>
                  <a:schemeClr val="bg1"/>
                </a:solidFill>
              </a:rPr>
              <a:t>Ep.5:22-33</a:t>
            </a:r>
          </a:p>
          <a:p>
            <a:pPr marL="1141413" lvl="2" indent="-341313">
              <a:spcAft>
                <a:spcPts val="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1 Tim.5:14 – Therefore I desire that the younger widows marry, bear children, manage the house, give no opportunity to the adversary to speak reproachfully.</a:t>
            </a:r>
          </a:p>
        </p:txBody>
      </p:sp>
    </p:spTree>
    <p:extLst>
      <p:ext uri="{BB962C8B-B14F-4D97-AF65-F5344CB8AC3E}">
        <p14:creationId xmlns:p14="http://schemas.microsoft.com/office/powerpoint/2010/main" val="2674674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1BB42E51-39C0-414A-A134-D61721A83D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" y="0"/>
            <a:ext cx="9052560" cy="685800"/>
          </a:xfrm>
        </p:spPr>
        <p:txBody>
          <a:bodyPr/>
          <a:lstStyle/>
          <a:p>
            <a:r>
              <a:rPr lang="en-US" altLang="en-US" sz="3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Paul did not advocate celibacy for everyone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741AC211-C10F-4539-A2DB-327FB5C81B3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81000" y="685800"/>
            <a:ext cx="8382000" cy="5867400"/>
          </a:xfrm>
        </p:spPr>
        <p:txBody>
          <a:bodyPr/>
          <a:lstStyle/>
          <a:p>
            <a:pPr marL="341313" indent="-341313">
              <a:spcAft>
                <a:spcPts val="600"/>
              </a:spcAft>
            </a:pPr>
            <a:r>
              <a:rPr lang="en-US" altLang="en-US" dirty="0">
                <a:solidFill>
                  <a:schemeClr val="bg1"/>
                </a:solidFill>
              </a:rPr>
              <a:t>2:</a:t>
            </a:r>
            <a:r>
              <a:rPr lang="en-US" altLang="en-US" dirty="0">
                <a:solidFill>
                  <a:srgbClr val="FFFF99"/>
                </a:solidFill>
              </a:rPr>
              <a:t> each man should have…</a:t>
            </a:r>
          </a:p>
          <a:p>
            <a:pPr marL="341313" indent="-341313">
              <a:spcAft>
                <a:spcPts val="600"/>
              </a:spcAft>
            </a:pPr>
            <a:r>
              <a:rPr lang="en-US" altLang="en-US" sz="3200" dirty="0">
                <a:solidFill>
                  <a:srgbClr val="FFFF99"/>
                </a:solidFill>
              </a:rPr>
              <a:t>Gn.2:18, </a:t>
            </a:r>
            <a:r>
              <a:rPr lang="en-US" altLang="en-US" sz="3200" i="1" dirty="0">
                <a:solidFill>
                  <a:srgbClr val="FFFF99"/>
                </a:solidFill>
              </a:rPr>
              <a:t>not good…</a:t>
            </a:r>
            <a:endParaRPr lang="en-US" altLang="en-US" sz="3200" dirty="0">
              <a:solidFill>
                <a:srgbClr val="FFFF99"/>
              </a:solidFill>
            </a:endParaRPr>
          </a:p>
          <a:p>
            <a:pPr marL="341313" indent="-341313">
              <a:spcAft>
                <a:spcPts val="0"/>
              </a:spcAft>
            </a:pPr>
            <a:r>
              <a:rPr lang="en-US" altLang="en-US" dirty="0">
                <a:solidFill>
                  <a:schemeClr val="bg1"/>
                </a:solidFill>
              </a:rPr>
              <a:t>Mk.6:17-18 . . . </a:t>
            </a:r>
            <a:r>
              <a:rPr lang="en-US" altLang="en-US" sz="3200" dirty="0">
                <a:solidFill>
                  <a:schemeClr val="bg1"/>
                </a:solidFill>
              </a:rPr>
              <a:t>Jn.4:17-18</a:t>
            </a:r>
          </a:p>
          <a:p>
            <a:pPr marL="741363" lvl="1" indent="-341313">
              <a:spcAft>
                <a:spcPts val="0"/>
              </a:spcAft>
            </a:pPr>
            <a:r>
              <a:rPr lang="en-US" altLang="en-US" sz="3100" dirty="0">
                <a:solidFill>
                  <a:srgbClr val="CCFFFF"/>
                </a:solidFill>
              </a:rPr>
              <a:t>Paul held marriage in highest esteem:  </a:t>
            </a:r>
            <a:r>
              <a:rPr lang="en-US" altLang="en-US" sz="3100" dirty="0">
                <a:solidFill>
                  <a:schemeClr val="bg1"/>
                </a:solidFill>
              </a:rPr>
              <a:t>Ep.5:22-33</a:t>
            </a:r>
          </a:p>
          <a:p>
            <a:pPr marL="741363" lvl="1" indent="-341313">
              <a:spcAft>
                <a:spcPts val="0"/>
              </a:spcAft>
            </a:pPr>
            <a:r>
              <a:rPr lang="en-US" altLang="en-US" sz="3100" dirty="0">
                <a:solidFill>
                  <a:srgbClr val="CCFFFF"/>
                </a:solidFill>
              </a:rPr>
              <a:t>Apostates forbade marriage:  </a:t>
            </a:r>
            <a:r>
              <a:rPr lang="en-US" altLang="en-US" sz="3100" dirty="0">
                <a:solidFill>
                  <a:schemeClr val="bg1"/>
                </a:solidFill>
              </a:rPr>
              <a:t>1 Tim.4:3 –  forbidding to marry, and commanding to abstain from foods which God created to be received with thanksgiving by those who believe and know the truth.</a:t>
            </a:r>
          </a:p>
        </p:txBody>
      </p:sp>
    </p:spTree>
    <p:extLst>
      <p:ext uri="{BB962C8B-B14F-4D97-AF65-F5344CB8AC3E}">
        <p14:creationId xmlns:p14="http://schemas.microsoft.com/office/powerpoint/2010/main" val="32107538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1BB42E51-39C0-414A-A134-D61721A83D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" y="0"/>
            <a:ext cx="9052560" cy="685800"/>
          </a:xfrm>
        </p:spPr>
        <p:txBody>
          <a:bodyPr/>
          <a:lstStyle/>
          <a:p>
            <a:r>
              <a:rPr lang="en-US" altLang="en-US" sz="3400" dirty="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“Touch”  </a:t>
            </a:r>
            <a:r>
              <a:rPr lang="en-US" altLang="en-US" sz="3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(7:1)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741AC211-C10F-4539-A2DB-327FB5C81B3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87211" y="662710"/>
            <a:ext cx="8382000" cy="5867400"/>
          </a:xfrm>
        </p:spPr>
        <p:txBody>
          <a:bodyPr/>
          <a:lstStyle/>
          <a:p>
            <a:pPr marL="341313" indent="-341313">
              <a:spcAft>
                <a:spcPts val="60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Gen.20:…6, And God said to him in a dream, Yes, I know that you did this in the integrity of your heart. For I also withheld you from sinning against Me; therefore I did not let you </a:t>
            </a:r>
            <a:r>
              <a:rPr lang="en-US" altLang="en-US" sz="3100" dirty="0">
                <a:solidFill>
                  <a:srgbClr val="FFFF99"/>
                </a:solidFill>
              </a:rPr>
              <a:t>touch</a:t>
            </a:r>
            <a:r>
              <a:rPr lang="en-US" altLang="en-US" sz="3100" dirty="0">
                <a:solidFill>
                  <a:schemeClr val="bg1"/>
                </a:solidFill>
              </a:rPr>
              <a:t> her.</a:t>
            </a:r>
          </a:p>
          <a:p>
            <a:pPr marL="341313" indent="-341313">
              <a:spcAft>
                <a:spcPts val="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Prov.6:…29, So is he who goes in to his neighbor’s wife; Whoever </a:t>
            </a:r>
            <a:r>
              <a:rPr lang="en-US" altLang="en-US" sz="3100" dirty="0">
                <a:solidFill>
                  <a:srgbClr val="FFFF99"/>
                </a:solidFill>
              </a:rPr>
              <a:t>touches</a:t>
            </a:r>
            <a:r>
              <a:rPr lang="en-US" altLang="en-US" sz="3100" dirty="0">
                <a:solidFill>
                  <a:schemeClr val="bg1"/>
                </a:solidFill>
              </a:rPr>
              <a:t> her shall not be innocent.</a:t>
            </a:r>
          </a:p>
        </p:txBody>
      </p:sp>
    </p:spTree>
    <p:extLst>
      <p:ext uri="{BB962C8B-B14F-4D97-AF65-F5344CB8AC3E}">
        <p14:creationId xmlns:p14="http://schemas.microsoft.com/office/powerpoint/2010/main" val="3357359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1BB42E51-39C0-414A-A134-D61721A83D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" y="80815"/>
            <a:ext cx="9052560" cy="1066800"/>
          </a:xfrm>
        </p:spPr>
        <p:txBody>
          <a:bodyPr/>
          <a:lstStyle/>
          <a:p>
            <a:r>
              <a:rPr lang="en-US" altLang="en-US" sz="33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“Because of temptation, let each</a:t>
            </a:r>
            <a:br>
              <a:rPr lang="en-US" altLang="en-US" sz="33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altLang="en-US" sz="33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man / woman have... </a:t>
            </a:r>
            <a:r>
              <a:rPr lang="en-US" alt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(imper.)</a:t>
            </a:r>
            <a:r>
              <a:rPr lang="en-US" altLang="en-US" sz="33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own…” </a:t>
            </a:r>
            <a:r>
              <a:rPr lang="en-US" alt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(7:2)</a:t>
            </a:r>
            <a:endParaRPr lang="en-US" altLang="en-US" sz="33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741AC211-C10F-4539-A2DB-327FB5C81B3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81000" y="1253835"/>
            <a:ext cx="8382000" cy="5334000"/>
          </a:xfrm>
        </p:spPr>
        <p:txBody>
          <a:bodyPr/>
          <a:lstStyle/>
          <a:p>
            <a:pPr marL="341313" indent="-341313">
              <a:spcAft>
                <a:spcPts val="600"/>
              </a:spcAft>
            </a:pPr>
            <a:r>
              <a:rPr lang="en-US" altLang="en-US" sz="3100" dirty="0">
                <a:solidFill>
                  <a:srgbClr val="CCFFCC"/>
                </a:solidFill>
              </a:rPr>
              <a:t>Reason:</a:t>
            </a:r>
            <a:r>
              <a:rPr lang="en-US" altLang="en-US" sz="3100" dirty="0">
                <a:solidFill>
                  <a:schemeClr val="bg1"/>
                </a:solidFill>
              </a:rPr>
              <a:t> threat of sexual immorality (ch.5-6)</a:t>
            </a:r>
          </a:p>
          <a:p>
            <a:pPr marL="341313" indent="-341313">
              <a:spcAft>
                <a:spcPts val="600"/>
              </a:spcAft>
            </a:pPr>
            <a:r>
              <a:rPr lang="en-US" altLang="en-US" sz="3100" dirty="0">
                <a:solidFill>
                  <a:srgbClr val="CCFFCC"/>
                </a:solidFill>
              </a:rPr>
              <a:t>Jews: </a:t>
            </a:r>
            <a:r>
              <a:rPr lang="en-US" altLang="en-US" sz="3100" dirty="0">
                <a:solidFill>
                  <a:schemeClr val="bg1"/>
                </a:solidFill>
              </a:rPr>
              <a:t>a man who had not married by age 20 has transgressed the law of God. </a:t>
            </a:r>
          </a:p>
          <a:p>
            <a:pPr marL="341313" indent="-341313">
              <a:spcAft>
                <a:spcPts val="0"/>
              </a:spcAft>
            </a:pPr>
            <a:r>
              <a:rPr lang="en-US" altLang="en-US" sz="3100" dirty="0">
                <a:solidFill>
                  <a:srgbClr val="CCFFCC"/>
                </a:solidFill>
              </a:rPr>
              <a:t>Early marriages were encouraged</a:t>
            </a:r>
          </a:p>
          <a:p>
            <a:pPr marL="741363" lvl="1" indent="-341313">
              <a:spcAft>
                <a:spcPts val="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Girls: 12-13</a:t>
            </a:r>
          </a:p>
          <a:p>
            <a:pPr marL="741363" lvl="1" indent="-341313">
              <a:spcAft>
                <a:spcPts val="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Boys:  18</a:t>
            </a:r>
          </a:p>
          <a:p>
            <a:pPr marL="741363" lvl="1" indent="-341313">
              <a:spcAft>
                <a:spcPts val="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Spartan men:  marry by 30 </a:t>
            </a:r>
          </a:p>
        </p:txBody>
      </p:sp>
    </p:spTree>
    <p:extLst>
      <p:ext uri="{BB962C8B-B14F-4D97-AF65-F5344CB8AC3E}">
        <p14:creationId xmlns:p14="http://schemas.microsoft.com/office/powerpoint/2010/main" val="2884661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1BB42E51-39C0-414A-A134-D61721A83D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" y="34635"/>
            <a:ext cx="9052560" cy="685800"/>
          </a:xfrm>
        </p:spPr>
        <p:txBody>
          <a:bodyPr/>
          <a:lstStyle/>
          <a:p>
            <a:r>
              <a:rPr lang="en-US" altLang="en-US" sz="3300" dirty="0">
                <a:solidFill>
                  <a:srgbClr val="CCFF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Jerome</a:t>
            </a:r>
            <a:r>
              <a:rPr lang="en-US" altLang="en-US" sz="33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(1 Co.7:1)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741AC211-C10F-4539-A2DB-327FB5C81B3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81000" y="685800"/>
            <a:ext cx="8382000" cy="5867400"/>
          </a:xfrm>
        </p:spPr>
        <p:txBody>
          <a:bodyPr/>
          <a:lstStyle/>
          <a:p>
            <a:pPr marL="0" indent="0">
              <a:spcAft>
                <a:spcPts val="0"/>
              </a:spcAft>
              <a:buNone/>
            </a:pPr>
            <a:r>
              <a:rPr lang="en-US" altLang="en-US" sz="3100" dirty="0">
                <a:solidFill>
                  <a:srgbClr val="CCFF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‘</a:t>
            </a:r>
            <a:r>
              <a:rPr lang="en-US" altLang="en-US" dirty="0">
                <a:solidFill>
                  <a:srgbClr val="CCFF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If it’s good not to touch, it must be bad to touch</a:t>
            </a:r>
            <a:r>
              <a:rPr lang="en-US" altLang="en-US" sz="3100" dirty="0">
                <a:solidFill>
                  <a:srgbClr val="CCFF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’   </a:t>
            </a:r>
          </a:p>
          <a:p>
            <a:pPr marL="741363" lvl="1" indent="-341313">
              <a:spcAft>
                <a:spcPts val="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Many in Paul’s day favored asceticism. </a:t>
            </a:r>
          </a:p>
          <a:p>
            <a:pPr marL="741363" lvl="1" indent="-341313">
              <a:spcAft>
                <a:spcPts val="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Apparently some at Corinth shared view.   </a:t>
            </a:r>
          </a:p>
          <a:p>
            <a:pPr marL="341313" indent="-341313">
              <a:spcAft>
                <a:spcPts val="60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Paul does </a:t>
            </a:r>
            <a:r>
              <a:rPr lang="en-US" altLang="en-US" sz="3100" u="sng" dirty="0">
                <a:solidFill>
                  <a:schemeClr val="bg1"/>
                </a:solidFill>
              </a:rPr>
              <a:t>NOT</a:t>
            </a:r>
            <a:r>
              <a:rPr lang="en-US" altLang="en-US" sz="3100" dirty="0">
                <a:solidFill>
                  <a:schemeClr val="bg1"/>
                </a:solidFill>
              </a:rPr>
              <a:t> say celibacy is better than marriage.   </a:t>
            </a:r>
            <a:r>
              <a:rPr lang="en-US" altLang="en-US" sz="3100" dirty="0">
                <a:solidFill>
                  <a:srgbClr val="CCFFFF"/>
                </a:solidFill>
              </a:rPr>
              <a:t>Marriage is good</a:t>
            </a:r>
          </a:p>
          <a:p>
            <a:pPr marL="341313" indent="-341313">
              <a:spcAft>
                <a:spcPts val="0"/>
              </a:spcAft>
            </a:pPr>
            <a:endParaRPr lang="en-US" altLang="en-US" sz="3100" dirty="0">
              <a:solidFill>
                <a:schemeClr val="bg1"/>
              </a:solidFill>
            </a:endParaRPr>
          </a:p>
          <a:p>
            <a:pPr marL="341313" indent="-341313">
              <a:spcAft>
                <a:spcPts val="0"/>
              </a:spcAft>
            </a:pPr>
            <a:endParaRPr lang="en-US" altLang="en-US" sz="3100" dirty="0">
              <a:solidFill>
                <a:schemeClr val="bg1"/>
              </a:solidFill>
            </a:endParaRPr>
          </a:p>
          <a:p>
            <a:pPr marL="341313" indent="-341313">
              <a:spcAft>
                <a:spcPts val="0"/>
              </a:spcAft>
            </a:pPr>
            <a:endParaRPr lang="en-US" altLang="en-US" sz="3100" dirty="0">
              <a:solidFill>
                <a:schemeClr val="bg1"/>
              </a:solidFill>
            </a:endParaRPr>
          </a:p>
          <a:p>
            <a:pPr marL="341313" indent="-341313">
              <a:spcAft>
                <a:spcPts val="0"/>
              </a:spcAft>
            </a:pPr>
            <a:endParaRPr lang="en-US" altLang="en-US" sz="3100" dirty="0">
              <a:solidFill>
                <a:schemeClr val="bg1"/>
              </a:solidFill>
            </a:endParaRPr>
          </a:p>
          <a:p>
            <a:pPr marL="341313" indent="-341313">
              <a:spcAft>
                <a:spcPts val="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Hb.13:4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77DF559B-A66A-40B7-8FE1-E630FB05A277}"/>
              </a:ext>
            </a:extLst>
          </p:cNvPr>
          <p:cNvSpPr/>
          <p:nvPr/>
        </p:nvSpPr>
        <p:spPr>
          <a:xfrm>
            <a:off x="990600" y="3522956"/>
            <a:ext cx="7162800" cy="609600"/>
          </a:xfrm>
          <a:prstGeom prst="rect">
            <a:avLst/>
          </a:prstGeom>
          <a:solidFill>
            <a:srgbClr val="002060"/>
          </a:solidFill>
          <a:ln w="127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/>
              <a:t>RYR: sell all is good; is ownership evil?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9F0A12A-938C-4334-BDAA-91CA8B5EC93F}"/>
              </a:ext>
            </a:extLst>
          </p:cNvPr>
          <p:cNvSpPr/>
          <p:nvPr/>
        </p:nvSpPr>
        <p:spPr>
          <a:xfrm>
            <a:off x="1316182" y="4284956"/>
            <a:ext cx="6511636" cy="609600"/>
          </a:xfrm>
          <a:prstGeom prst="rect">
            <a:avLst/>
          </a:prstGeom>
          <a:solidFill>
            <a:srgbClr val="002060"/>
          </a:solidFill>
          <a:ln w="127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/>
              <a:t>Fasting is good; is eating evil?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BFCA86B-C746-4BCB-ACD8-12C2A99A2698}"/>
              </a:ext>
            </a:extLst>
          </p:cNvPr>
          <p:cNvSpPr/>
          <p:nvPr/>
        </p:nvSpPr>
        <p:spPr>
          <a:xfrm>
            <a:off x="1612166" y="5046956"/>
            <a:ext cx="5919669" cy="609600"/>
          </a:xfrm>
          <a:prstGeom prst="rect">
            <a:avLst/>
          </a:prstGeom>
          <a:solidFill>
            <a:srgbClr val="002060"/>
          </a:solidFill>
          <a:ln w="127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/>
              <a:t>Lk.9:59-60, is burial evil? </a:t>
            </a:r>
          </a:p>
        </p:txBody>
      </p:sp>
    </p:spTree>
    <p:extLst>
      <p:ext uri="{BB962C8B-B14F-4D97-AF65-F5344CB8AC3E}">
        <p14:creationId xmlns:p14="http://schemas.microsoft.com/office/powerpoint/2010/main" val="1339126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</p:bld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1324</TotalTime>
  <Words>1082</Words>
  <Application>Microsoft Office PowerPoint</Application>
  <PresentationFormat>On-screen Show (4:3)</PresentationFormat>
  <Paragraphs>114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Calibri</vt:lpstr>
      <vt:lpstr>Times New Roman</vt:lpstr>
      <vt:lpstr>Wingdings</vt:lpstr>
      <vt:lpstr>1_Default Design</vt:lpstr>
      <vt:lpstr>PowerPoint Presentation</vt:lpstr>
      <vt:lpstr>Corinth wrote Paul with questions, 1 Co.7:1</vt:lpstr>
      <vt:lpstr>PowerPoint Presentation</vt:lpstr>
      <vt:lpstr>Is v.1 a quote from Corinthians to Paul?</vt:lpstr>
      <vt:lpstr>Paul did not advocate celibacy for everyone</vt:lpstr>
      <vt:lpstr>Paul did not advocate celibacy for everyone</vt:lpstr>
      <vt:lpstr>“Touch”  (7:1)</vt:lpstr>
      <vt:lpstr>“Because of temptation, let each man / woman have... (imper.) own…” (7:2)</vt:lpstr>
      <vt:lpstr>Jerome (1 Co.7:1)</vt:lpstr>
      <vt:lpstr>PowerPoint Presentation</vt:lpstr>
      <vt:lpstr>Fornication was (is) a real threat</vt:lpstr>
      <vt:lpstr>All passages stress value of marriage – </vt:lpstr>
      <vt:lpstr>All passages stress value of marriage – </vt:lpstr>
      <vt:lpstr>PowerPoint Presentation</vt:lpstr>
      <vt:lpstr>Coming to terms – </vt:lpstr>
      <vt:lpstr>Apparently some devoted themselves wholly to God, but neglected spouse</vt:lpstr>
      <vt:lpstr>One exception: deprivation is acceptable when . . .</vt:lpstr>
      <vt:lpstr>PowerPoint Presentation</vt:lpstr>
      <vt:lpstr>Concession  (allowance) – v.6</vt:lpstr>
      <vt:lpstr>A gift – v.7</vt:lpstr>
      <vt:lpstr>False estimate of celibacy led to errors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Rick</dc:creator>
  <cp:lastModifiedBy>Ty Johnson</cp:lastModifiedBy>
  <cp:revision>72</cp:revision>
  <dcterms:created xsi:type="dcterms:W3CDTF">2006-09-08T19:51:33Z</dcterms:created>
  <dcterms:modified xsi:type="dcterms:W3CDTF">2022-05-30T15:40:54Z</dcterms:modified>
</cp:coreProperties>
</file>