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05" r:id="rId2"/>
    <p:sldId id="580" r:id="rId3"/>
    <p:sldId id="569" r:id="rId4"/>
    <p:sldId id="610" r:id="rId5"/>
    <p:sldId id="611" r:id="rId6"/>
    <p:sldId id="608" r:id="rId7"/>
    <p:sldId id="623" r:id="rId8"/>
    <p:sldId id="619" r:id="rId9"/>
    <p:sldId id="622" r:id="rId10"/>
    <p:sldId id="612" r:id="rId11"/>
    <p:sldId id="620" r:id="rId12"/>
    <p:sldId id="613" r:id="rId13"/>
    <p:sldId id="614" r:id="rId14"/>
    <p:sldId id="603" r:id="rId15"/>
    <p:sldId id="615" r:id="rId16"/>
    <p:sldId id="616" r:id="rId17"/>
    <p:sldId id="617" r:id="rId18"/>
    <p:sldId id="582" r:id="rId19"/>
    <p:sldId id="618" r:id="rId20"/>
    <p:sldId id="62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99FF33"/>
    <a:srgbClr val="CCFFFF"/>
    <a:srgbClr val="CCFFCC"/>
    <a:srgbClr val="FF3300"/>
    <a:srgbClr val="C0C0C0"/>
    <a:srgbClr val="EAEAEA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623" autoAdjust="0"/>
    <p:restoredTop sz="94660"/>
  </p:normalViewPr>
  <p:slideViewPr>
    <p:cSldViewPr showGuides="1">
      <p:cViewPr varScale="1">
        <p:scale>
          <a:sx n="82" d="100"/>
          <a:sy n="82" d="100"/>
        </p:scale>
        <p:origin x="115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6353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2534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87536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17362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48228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85449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99396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95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2905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1671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2319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3324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9792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7716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4255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4427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077959" y="990600"/>
            <a:ext cx="4999405" cy="1371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2700">
            <a:solidFill>
              <a:srgbClr val="99FF3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Authority –</a:t>
            </a:r>
            <a:br>
              <a:rPr lang="en-US" sz="3800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Becoming a Christian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2800" dirty="0">
                <a:solidFill>
                  <a:srgbClr val="99FF33"/>
                </a:solidFill>
              </a:rPr>
              <a:t>1. </a:t>
            </a:r>
            <a:r>
              <a:rPr lang="en-US" altLang="en-US" sz="3600" dirty="0">
                <a:solidFill>
                  <a:srgbClr val="FFFFCC"/>
                </a:solidFill>
              </a:rPr>
              <a:t>Baptizing them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486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‘Into’ the name of the Godhead (ASV; ESV).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“</a:t>
            </a:r>
            <a:r>
              <a:rPr lang="en-US" altLang="en-US" sz="3200" u="sng" dirty="0">
                <a:solidFill>
                  <a:schemeClr val="bg1"/>
                </a:solidFill>
              </a:rPr>
              <a:t>Of</a:t>
            </a:r>
            <a:r>
              <a:rPr lang="en-US" altLang="en-US" sz="3200" dirty="0">
                <a:solidFill>
                  <a:schemeClr val="bg1"/>
                </a:solidFill>
              </a:rPr>
              <a:t>”: belong to; ownership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Cannot be Paul’s disciple unless…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BA160C0-BF5E-4424-9B13-BD0CA1EA5315}"/>
              </a:ext>
            </a:extLst>
          </p:cNvPr>
          <p:cNvSpPr/>
          <p:nvPr/>
        </p:nvSpPr>
        <p:spPr>
          <a:xfrm>
            <a:off x="304800" y="1524000"/>
            <a:ext cx="8534400" cy="16002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rgbClr val="CCFFFF"/>
                </a:solidFill>
              </a:rPr>
              <a:t>“Now I say this, that each of you says, “I am </a:t>
            </a:r>
            <a:r>
              <a:rPr lang="en-US" sz="3100" u="sng" dirty="0">
                <a:solidFill>
                  <a:srgbClr val="CCFFFF"/>
                </a:solidFill>
              </a:rPr>
              <a:t>of</a:t>
            </a:r>
            <a:r>
              <a:rPr lang="en-US" sz="3100" dirty="0">
                <a:solidFill>
                  <a:srgbClr val="CCFFFF"/>
                </a:solidFill>
              </a:rPr>
              <a:t> Paul,” or “I am </a:t>
            </a:r>
            <a:r>
              <a:rPr lang="en-US" sz="3100" u="sng" dirty="0">
                <a:solidFill>
                  <a:srgbClr val="CCFFFF"/>
                </a:solidFill>
              </a:rPr>
              <a:t>of</a:t>
            </a:r>
            <a:r>
              <a:rPr lang="en-US" sz="3100" dirty="0">
                <a:solidFill>
                  <a:srgbClr val="CCFFFF"/>
                </a:solidFill>
              </a:rPr>
              <a:t> Apollos,” or “I am </a:t>
            </a:r>
            <a:r>
              <a:rPr lang="en-US" sz="3100" u="sng" dirty="0">
                <a:solidFill>
                  <a:srgbClr val="CCFFFF"/>
                </a:solidFill>
              </a:rPr>
              <a:t>of</a:t>
            </a:r>
            <a:r>
              <a:rPr lang="en-US" sz="3100" dirty="0">
                <a:solidFill>
                  <a:srgbClr val="CCFFFF"/>
                </a:solidFill>
              </a:rPr>
              <a:t> Cephas,” or “I am </a:t>
            </a:r>
            <a:r>
              <a:rPr lang="en-US" sz="3100" u="sng" dirty="0">
                <a:solidFill>
                  <a:srgbClr val="CCFFFF"/>
                </a:solidFill>
              </a:rPr>
              <a:t>of</a:t>
            </a:r>
            <a:r>
              <a:rPr lang="en-US" sz="3100" dirty="0">
                <a:solidFill>
                  <a:srgbClr val="CCFFFF"/>
                </a:solidFill>
              </a:rPr>
              <a:t> Christ.” </a:t>
            </a:r>
            <a:r>
              <a:rPr lang="en-US" sz="2400" dirty="0">
                <a:solidFill>
                  <a:schemeClr val="bg1"/>
                </a:solidFill>
              </a:rPr>
              <a:t>– 1 Co.1:12.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287727-A697-43AC-BA33-3AF7D6BAE535}"/>
              </a:ext>
            </a:extLst>
          </p:cNvPr>
          <p:cNvSpPr/>
          <p:nvPr/>
        </p:nvSpPr>
        <p:spPr>
          <a:xfrm>
            <a:off x="304800" y="4038600"/>
            <a:ext cx="8534400" cy="16002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rgbClr val="CCFFFF"/>
                </a:solidFill>
              </a:rPr>
              <a:t>“Is Christ divided?  Was Paul </a:t>
            </a:r>
            <a:r>
              <a:rPr lang="en-US" sz="3100" u="sng" dirty="0">
                <a:solidFill>
                  <a:srgbClr val="CCFFFF"/>
                </a:solidFill>
              </a:rPr>
              <a:t>crucified for you</a:t>
            </a:r>
            <a:r>
              <a:rPr lang="en-US" sz="3100" dirty="0">
                <a:solidFill>
                  <a:srgbClr val="CCFFFF"/>
                </a:solidFill>
              </a:rPr>
              <a:t>?  Or were you </a:t>
            </a:r>
            <a:r>
              <a:rPr lang="en-US" sz="3100" u="sng" dirty="0">
                <a:solidFill>
                  <a:srgbClr val="CCFFFF"/>
                </a:solidFill>
              </a:rPr>
              <a:t>baptized in the name of Paul</a:t>
            </a:r>
            <a:r>
              <a:rPr lang="en-US" sz="3100" dirty="0">
                <a:solidFill>
                  <a:srgbClr val="CCFFFF"/>
                </a:solidFill>
              </a:rPr>
              <a:t>?” </a:t>
            </a:r>
            <a:br>
              <a:rPr lang="en-US" sz="3100" dirty="0">
                <a:solidFill>
                  <a:srgbClr val="CCFFFF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– 1 Co.1:13.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78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2800" dirty="0">
                <a:solidFill>
                  <a:srgbClr val="99FF33"/>
                </a:solidFill>
              </a:rPr>
              <a:t>1. </a:t>
            </a:r>
            <a:r>
              <a:rPr lang="en-US" altLang="en-US" sz="3600" dirty="0">
                <a:solidFill>
                  <a:srgbClr val="FFFFCC"/>
                </a:solidFill>
              </a:rPr>
              <a:t>Baptizing them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‘Into’ the name of the Godhead (ASV; ESV).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Baptism ‘into Moses’ transferred Israel from Pharaoh’s dominion to Moses’ leadership.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One solemn act severed them forever from Egypt and made them people of God.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Mt.28:19… One solemn act . . 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BA160C0-BF5E-4424-9B13-BD0CA1EA5315}"/>
              </a:ext>
            </a:extLst>
          </p:cNvPr>
          <p:cNvSpPr/>
          <p:nvPr/>
        </p:nvSpPr>
        <p:spPr>
          <a:xfrm>
            <a:off x="762000" y="1524000"/>
            <a:ext cx="7620000" cy="12192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rgbClr val="CCFFFF"/>
                </a:solidFill>
              </a:rPr>
              <a:t>“All were baptized </a:t>
            </a:r>
            <a:r>
              <a:rPr lang="en-US" sz="3100" u="sng" dirty="0">
                <a:solidFill>
                  <a:srgbClr val="CCFFFF"/>
                </a:solidFill>
              </a:rPr>
              <a:t>into Moses</a:t>
            </a:r>
            <a:r>
              <a:rPr lang="en-US" sz="3100" dirty="0">
                <a:solidFill>
                  <a:srgbClr val="CCFFFF"/>
                </a:solidFill>
              </a:rPr>
              <a:t> in the cloud</a:t>
            </a:r>
            <a:br>
              <a:rPr lang="en-US" sz="3100" dirty="0">
                <a:solidFill>
                  <a:srgbClr val="CCFFFF"/>
                </a:solidFill>
              </a:rPr>
            </a:br>
            <a:r>
              <a:rPr lang="en-US" sz="3100" dirty="0">
                <a:solidFill>
                  <a:srgbClr val="CCFFFF"/>
                </a:solidFill>
              </a:rPr>
              <a:t>and in the sea”</a:t>
            </a:r>
            <a:r>
              <a:rPr lang="en-US" sz="3000" dirty="0">
                <a:solidFill>
                  <a:srgbClr val="CCFFFF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– 1 Co.10:2.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85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2800" dirty="0">
                <a:solidFill>
                  <a:srgbClr val="99FF33"/>
                </a:solidFill>
              </a:rPr>
              <a:t>2. </a:t>
            </a:r>
            <a:r>
              <a:rPr lang="en-US" altLang="en-US" sz="3600" dirty="0">
                <a:solidFill>
                  <a:srgbClr val="FFFFCC"/>
                </a:solidFill>
              </a:rPr>
              <a:t>Teaching them, </a:t>
            </a:r>
            <a:r>
              <a:rPr lang="en-US" altLang="en-US" sz="3200" dirty="0">
                <a:solidFill>
                  <a:schemeClr val="bg1"/>
                </a:solidFill>
              </a:rPr>
              <a:t>20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Baptism is the beginning, followed by lifelong responsibility to grow in the faith.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“Therefore take heed to yourselves and to all the flock, among which the Holy Spirit has made you overseers, to </a:t>
            </a:r>
            <a:r>
              <a:rPr lang="en-US" altLang="en-US" sz="3000" u="sng" dirty="0">
                <a:solidFill>
                  <a:srgbClr val="FFFFCC"/>
                </a:solidFill>
              </a:rPr>
              <a:t>shepherd</a:t>
            </a:r>
            <a:r>
              <a:rPr lang="en-US" altLang="en-US" sz="3000" dirty="0">
                <a:solidFill>
                  <a:srgbClr val="FFFFCC"/>
                </a:solidFill>
              </a:rPr>
              <a:t> the church of God which He purchased with His own blood” </a:t>
            </a:r>
            <a:br>
              <a:rPr lang="en-US" altLang="en-US" sz="3000" dirty="0">
                <a:solidFill>
                  <a:srgbClr val="FFFFCC"/>
                </a:solidFill>
              </a:rPr>
            </a:br>
            <a:r>
              <a:rPr lang="en-US" altLang="en-US" sz="2400" dirty="0">
                <a:solidFill>
                  <a:schemeClr val="bg1"/>
                </a:solidFill>
              </a:rPr>
              <a:t>– Ac.20:28.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“As newborn babes, </a:t>
            </a:r>
            <a:r>
              <a:rPr lang="en-US" altLang="en-US" sz="3000" u="sng" dirty="0">
                <a:solidFill>
                  <a:srgbClr val="FFFFCC"/>
                </a:solidFill>
              </a:rPr>
              <a:t>desire</a:t>
            </a:r>
            <a:r>
              <a:rPr lang="en-US" altLang="en-US" sz="3000" dirty="0">
                <a:solidFill>
                  <a:srgbClr val="FFFFCC"/>
                </a:solidFill>
              </a:rPr>
              <a:t> the pure </a:t>
            </a:r>
            <a:r>
              <a:rPr lang="en-US" altLang="en-US" sz="3000" u="sng" dirty="0">
                <a:solidFill>
                  <a:srgbClr val="FFFFCC"/>
                </a:solidFill>
              </a:rPr>
              <a:t>milk</a:t>
            </a:r>
            <a:r>
              <a:rPr lang="en-US" altLang="en-US" sz="3000" dirty="0">
                <a:solidFill>
                  <a:srgbClr val="FFFFCC"/>
                </a:solidFill>
              </a:rPr>
              <a:t> of the word, that you may grow thereby” </a:t>
            </a:r>
            <a:r>
              <a:rPr lang="en-US" altLang="en-US" sz="2400" dirty="0">
                <a:solidFill>
                  <a:schemeClr val="bg1"/>
                </a:solidFill>
              </a:rPr>
              <a:t>– 1 Pt.2:2.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BA160C0-BF5E-4424-9B13-BD0CA1EA5315}"/>
              </a:ext>
            </a:extLst>
          </p:cNvPr>
          <p:cNvSpPr/>
          <p:nvPr/>
        </p:nvSpPr>
        <p:spPr>
          <a:xfrm>
            <a:off x="876692" y="838200"/>
            <a:ext cx="7391400" cy="12192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rgbClr val="CCFFFF"/>
                </a:solidFill>
              </a:rPr>
              <a:t>“Teaching them to observe all things that</a:t>
            </a:r>
            <a:br>
              <a:rPr lang="en-US" sz="3100" dirty="0">
                <a:solidFill>
                  <a:srgbClr val="CCFFFF"/>
                </a:solidFill>
              </a:rPr>
            </a:br>
            <a:r>
              <a:rPr lang="en-US" sz="3100" dirty="0">
                <a:solidFill>
                  <a:srgbClr val="CCFFFF"/>
                </a:solidFill>
              </a:rPr>
              <a:t>I have commanded you…”</a:t>
            </a:r>
            <a:r>
              <a:rPr lang="en-US" sz="3000" dirty="0">
                <a:solidFill>
                  <a:srgbClr val="CCFFFF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– Mt.28:20.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12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462B15-C177-4830-8A9D-852BF3676F73}"/>
              </a:ext>
            </a:extLst>
          </p:cNvPr>
          <p:cNvSpPr/>
          <p:nvPr/>
        </p:nvSpPr>
        <p:spPr>
          <a:xfrm>
            <a:off x="2110242" y="457200"/>
            <a:ext cx="4923516" cy="533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sz="2400" dirty="0">
                <a:solidFill>
                  <a:schemeClr val="bg1"/>
                </a:solidFill>
              </a:rPr>
              <a:t>. Examination of Mt.28:19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ADB9C6-98EB-44FF-990D-06970D147BA2}"/>
              </a:ext>
            </a:extLst>
          </p:cNvPr>
          <p:cNvSpPr/>
          <p:nvPr/>
        </p:nvSpPr>
        <p:spPr>
          <a:xfrm>
            <a:off x="1295400" y="1219200"/>
            <a:ext cx="6553200" cy="1676400"/>
          </a:xfrm>
          <a:prstGeom prst="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</a:t>
            </a:r>
            <a:r>
              <a:rPr lang="en-US" sz="3600" dirty="0">
                <a:solidFill>
                  <a:srgbClr val="CCFFFF"/>
                </a:solidFill>
              </a:rPr>
              <a:t>. </a:t>
            </a:r>
            <a:r>
              <a:rPr lang="en-US" sz="3600" dirty="0">
                <a:solidFill>
                  <a:srgbClr val="FFFF99"/>
                </a:solidFill>
              </a:rPr>
              <a:t>Examination of Mk.16:15-16</a:t>
            </a:r>
          </a:p>
        </p:txBody>
      </p:sp>
    </p:spTree>
    <p:extLst>
      <p:ext uri="{BB962C8B-B14F-4D97-AF65-F5344CB8AC3E}">
        <p14:creationId xmlns:p14="http://schemas.microsoft.com/office/powerpoint/2010/main" val="1640001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</a:rPr>
              <a:t>Mk.16:15-16 – Context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4102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CCFFCC"/>
                </a:solidFill>
              </a:rPr>
              <a:t>15a: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u="sng" dirty="0">
                <a:solidFill>
                  <a:schemeClr val="bg1"/>
                </a:solidFill>
              </a:rPr>
              <a:t>all</a:t>
            </a:r>
            <a:r>
              <a:rPr lang="en-US" altLang="en-US" sz="3100" dirty="0">
                <a:solidFill>
                  <a:schemeClr val="bg1"/>
                </a:solidFill>
              </a:rPr>
              <a:t> the world…</a:t>
            </a:r>
            <a:r>
              <a:rPr lang="en-US" altLang="en-US" sz="3100" u="sng" dirty="0">
                <a:solidFill>
                  <a:schemeClr val="bg1"/>
                </a:solidFill>
              </a:rPr>
              <a:t>every</a:t>
            </a:r>
            <a:r>
              <a:rPr lang="en-US" altLang="en-US" sz="3100" dirty="0">
                <a:solidFill>
                  <a:schemeClr val="bg1"/>
                </a:solidFill>
              </a:rPr>
              <a:t> creature.    Mt.10:5-6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15b:</a:t>
            </a:r>
            <a:r>
              <a:rPr lang="en-US" altLang="en-US" sz="3100" dirty="0">
                <a:solidFill>
                  <a:schemeClr val="bg1"/>
                </a:solidFill>
              </a:rPr>
              <a:t>  preach gospel: good news of salvation through Christ – </a:t>
            </a:r>
          </a:p>
          <a:p>
            <a:pPr marL="574675" lvl="1" indent="-292100"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u="sng" dirty="0">
                <a:solidFill>
                  <a:srgbClr val="FFFF99"/>
                </a:solidFill>
              </a:rPr>
              <a:t>Not</a:t>
            </a:r>
            <a:r>
              <a:rPr lang="en-US" altLang="en-US" sz="3100" dirty="0">
                <a:solidFill>
                  <a:srgbClr val="FFFF99"/>
                </a:solidFill>
              </a:rPr>
              <a:t> direct operation of Holy Spirit.  </a:t>
            </a:r>
            <a:r>
              <a:rPr lang="en-US" altLang="en-US" sz="3100" dirty="0">
                <a:solidFill>
                  <a:schemeClr val="bg1"/>
                </a:solidFill>
              </a:rPr>
              <a:t>Jn.16:13</a:t>
            </a:r>
            <a:r>
              <a:rPr lang="en-US" altLang="en-US" sz="2700" dirty="0">
                <a:solidFill>
                  <a:schemeClr val="bg1"/>
                </a:solidFill>
              </a:rPr>
              <a:t> </a:t>
            </a:r>
          </a:p>
          <a:p>
            <a:pPr marL="574675" lvl="1" indent="-292100"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u="sng" dirty="0">
                <a:solidFill>
                  <a:srgbClr val="FFFF99"/>
                </a:solidFill>
              </a:rPr>
              <a:t>Not</a:t>
            </a:r>
            <a:r>
              <a:rPr lang="en-US" altLang="en-US" sz="3100" dirty="0">
                <a:solidFill>
                  <a:srgbClr val="FFFF99"/>
                </a:solidFill>
              </a:rPr>
              <a:t> determined by feelings.  </a:t>
            </a:r>
            <a:r>
              <a:rPr lang="en-US" altLang="en-US" sz="3100" dirty="0">
                <a:solidFill>
                  <a:schemeClr val="bg1"/>
                </a:solidFill>
              </a:rPr>
              <a:t>Jg.8:11</a:t>
            </a:r>
          </a:p>
          <a:p>
            <a:pPr marL="574675" lvl="1" indent="-2921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u="sng" dirty="0">
                <a:solidFill>
                  <a:srgbClr val="FFFF99"/>
                </a:solidFill>
              </a:rPr>
              <a:t>Not</a:t>
            </a:r>
            <a:r>
              <a:rPr lang="en-US" altLang="en-US" sz="3100" dirty="0">
                <a:solidFill>
                  <a:srgbClr val="FFFF99"/>
                </a:solidFill>
              </a:rPr>
              <a:t> dependent on personal miraculous experience.   </a:t>
            </a:r>
            <a:r>
              <a:rPr lang="en-US" altLang="en-US" sz="3100" dirty="0">
                <a:solidFill>
                  <a:schemeClr val="bg1"/>
                </a:solidFill>
              </a:rPr>
              <a:t>Ac.8</a:t>
            </a:r>
          </a:p>
          <a:p>
            <a:pPr marL="974725" lvl="2" indent="-2921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Simon had no power to work miracles </a:t>
            </a:r>
          </a:p>
          <a:p>
            <a:pPr marL="974725" lvl="2" indent="-2921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He certainly saw miracles in others</a:t>
            </a:r>
          </a:p>
          <a:p>
            <a:pPr marL="914400" lvl="2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87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</a:rPr>
              <a:t>Mk.16:15-16 – Context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715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16a: “He . . . will be saved” – </a:t>
            </a:r>
            <a:r>
              <a:rPr lang="en-US" altLang="en-US" sz="3100" u="sng" dirty="0">
                <a:solidFill>
                  <a:schemeClr val="bg1"/>
                </a:solidFill>
              </a:rPr>
              <a:t>what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i="1" u="sng" dirty="0">
                <a:solidFill>
                  <a:schemeClr val="bg1"/>
                </a:solidFill>
              </a:rPr>
              <a:t>he</a:t>
            </a:r>
            <a:r>
              <a:rPr lang="en-US" altLang="en-US" sz="3100" dirty="0">
                <a:solidFill>
                  <a:schemeClr val="bg1"/>
                </a:solidFill>
              </a:rPr>
              <a:t>? 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Two conditions:  </a:t>
            </a:r>
            <a:r>
              <a:rPr lang="en-US" altLang="en-US" sz="3100" b="1" baseline="30000" dirty="0">
                <a:solidFill>
                  <a:srgbClr val="CCFFFF"/>
                </a:solidFill>
              </a:rPr>
              <a:t>1</a:t>
            </a:r>
            <a:r>
              <a:rPr lang="en-US" altLang="en-US" sz="3100" dirty="0">
                <a:solidFill>
                  <a:schemeClr val="bg1"/>
                </a:solidFill>
              </a:rPr>
              <a:t>believes;  </a:t>
            </a:r>
            <a:r>
              <a:rPr lang="en-US" altLang="en-US" sz="3100" b="1" baseline="30000" dirty="0">
                <a:solidFill>
                  <a:srgbClr val="CCFFFF"/>
                </a:solidFill>
              </a:rPr>
              <a:t>2</a:t>
            </a:r>
            <a:r>
              <a:rPr lang="en-US" altLang="en-US" sz="3100" dirty="0">
                <a:solidFill>
                  <a:schemeClr val="bg1"/>
                </a:solidFill>
              </a:rPr>
              <a:t>is baptized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General Motors announces:  “whoever believes and is baptized will receive a new car; those who do not believe will not receive one.”    </a:t>
            </a:r>
            <a:r>
              <a:rPr lang="en-US" altLang="en-US" sz="3100" dirty="0">
                <a:solidFill>
                  <a:schemeClr val="bg1"/>
                </a:solidFill>
              </a:rPr>
              <a:t>How would you react?  </a:t>
            </a:r>
          </a:p>
          <a:p>
            <a:pPr marL="687388" lvl="1" indent="-34766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900" dirty="0">
                <a:solidFill>
                  <a:schemeClr val="bg1"/>
                </a:solidFill>
              </a:rPr>
              <a:t>Expect car on faith alone</a:t>
            </a:r>
          </a:p>
          <a:p>
            <a:pPr marL="687388" lvl="1" indent="-34766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900" dirty="0">
                <a:solidFill>
                  <a:schemeClr val="bg1"/>
                </a:solidFill>
              </a:rPr>
              <a:t>Reject baptism (earning)</a:t>
            </a:r>
          </a:p>
          <a:p>
            <a:pPr marL="687388" lvl="1" indent="-34766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900" dirty="0">
                <a:solidFill>
                  <a:schemeClr val="bg1"/>
                </a:solidFill>
              </a:rPr>
              <a:t>Argue with the ad (</a:t>
            </a:r>
            <a:r>
              <a:rPr lang="en-US" altLang="en-US" sz="2900" i="1" dirty="0">
                <a:solidFill>
                  <a:schemeClr val="bg1"/>
                </a:solidFill>
              </a:rPr>
              <a:t>second half</a:t>
            </a:r>
            <a:r>
              <a:rPr lang="en-US" altLang="en-US" sz="2900" dirty="0">
                <a:solidFill>
                  <a:schemeClr val="bg1"/>
                </a:solidFill>
              </a:rPr>
              <a:t>)</a:t>
            </a:r>
          </a:p>
          <a:p>
            <a:pPr marL="687388" lvl="1" indent="-34766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900" dirty="0">
                <a:solidFill>
                  <a:schemeClr val="bg1"/>
                </a:solidFill>
              </a:rPr>
              <a:t>Appeal to your father’s car</a:t>
            </a:r>
          </a:p>
          <a:p>
            <a:pPr marL="687388" lvl="1" indent="-34766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900" dirty="0">
                <a:solidFill>
                  <a:schemeClr val="bg1"/>
                </a:solidFill>
              </a:rPr>
              <a:t>Claim the car unconditionally</a:t>
            </a:r>
          </a:p>
          <a:p>
            <a:pPr lvl="1"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§"/>
            </a:pPr>
            <a:endParaRPr lang="en-US" altLang="en-US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15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</a:rPr>
              <a:t>Mk.16:15-16 – Context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715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What kind of salvation?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“Baptism is figurative salvation”</a:t>
            </a:r>
          </a:p>
          <a:p>
            <a:pPr lvl="2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But baptism is joined to belief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Ac.14:27, </a:t>
            </a:r>
            <a:r>
              <a:rPr lang="en-US" sz="3000" dirty="0">
                <a:solidFill>
                  <a:srgbClr val="FFFFCC"/>
                </a:solidFill>
              </a:rPr>
              <a:t>Now when they had come and gathered the church together, they reported all that God had done with them, and that He had opened the </a:t>
            </a:r>
            <a:r>
              <a:rPr lang="en-US" sz="3000" u="sng" dirty="0">
                <a:solidFill>
                  <a:srgbClr val="FFFFCC"/>
                </a:solidFill>
              </a:rPr>
              <a:t>door of faith</a:t>
            </a:r>
            <a:r>
              <a:rPr lang="en-US" sz="3000" dirty="0">
                <a:solidFill>
                  <a:srgbClr val="FFFFCC"/>
                </a:solidFill>
              </a:rPr>
              <a:t> to the Gentiles.</a:t>
            </a:r>
          </a:p>
          <a:p>
            <a:pPr lvl="2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</a:rPr>
              <a:t>“Door of faith” is figurative…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Does this make </a:t>
            </a:r>
            <a:r>
              <a:rPr lang="en-US" altLang="en-US" sz="3000" u="sng" dirty="0">
                <a:solidFill>
                  <a:schemeClr val="bg1"/>
                </a:solidFill>
              </a:rPr>
              <a:t>faith</a:t>
            </a:r>
            <a:r>
              <a:rPr lang="en-US" altLang="en-US" sz="3000" dirty="0">
                <a:solidFill>
                  <a:schemeClr val="bg1"/>
                </a:solidFill>
              </a:rPr>
              <a:t> unnecessary?</a:t>
            </a:r>
          </a:p>
          <a:p>
            <a:pPr lvl="1"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§"/>
            </a:pPr>
            <a:endParaRPr lang="en-US" altLang="en-US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53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462B15-C177-4830-8A9D-852BF3676F73}"/>
              </a:ext>
            </a:extLst>
          </p:cNvPr>
          <p:cNvSpPr/>
          <p:nvPr/>
        </p:nvSpPr>
        <p:spPr>
          <a:xfrm>
            <a:off x="2110242" y="457200"/>
            <a:ext cx="4923516" cy="533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sz="2400" dirty="0">
                <a:solidFill>
                  <a:schemeClr val="bg1"/>
                </a:solidFill>
              </a:rPr>
              <a:t>. Examination of Mt.28:19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ADB9C6-98EB-44FF-990D-06970D147BA2}"/>
              </a:ext>
            </a:extLst>
          </p:cNvPr>
          <p:cNvSpPr/>
          <p:nvPr/>
        </p:nvSpPr>
        <p:spPr>
          <a:xfrm>
            <a:off x="1295400" y="1847654"/>
            <a:ext cx="6553200" cy="1676400"/>
          </a:xfrm>
          <a:prstGeom prst="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</a:t>
            </a:r>
            <a:r>
              <a:rPr lang="en-US" sz="3600" dirty="0">
                <a:solidFill>
                  <a:srgbClr val="CCFFFF"/>
                </a:solidFill>
              </a:rPr>
              <a:t>. </a:t>
            </a:r>
            <a:r>
              <a:rPr lang="en-US" sz="3600" dirty="0">
                <a:solidFill>
                  <a:srgbClr val="FFFF99"/>
                </a:solidFill>
              </a:rPr>
              <a:t>Examination of Ac.2:38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C72E8A-C0FA-40E5-8094-60A4BA941C16}"/>
              </a:ext>
            </a:extLst>
          </p:cNvPr>
          <p:cNvSpPr/>
          <p:nvPr/>
        </p:nvSpPr>
        <p:spPr>
          <a:xfrm>
            <a:off x="2114746" y="1143000"/>
            <a:ext cx="4923516" cy="533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</a:t>
            </a:r>
            <a:r>
              <a:rPr lang="en-US" sz="2400" dirty="0">
                <a:solidFill>
                  <a:schemeClr val="bg1"/>
                </a:solidFill>
              </a:rPr>
              <a:t>. Examination of Mk.16:16</a:t>
            </a:r>
          </a:p>
        </p:txBody>
      </p:sp>
    </p:spTree>
    <p:extLst>
      <p:ext uri="{BB962C8B-B14F-4D97-AF65-F5344CB8AC3E}">
        <p14:creationId xmlns:p14="http://schemas.microsoft.com/office/powerpoint/2010/main" val="2609444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</a:rPr>
              <a:t>Acts 2:38 – Context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838200"/>
            <a:ext cx="8610600" cy="5486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Remission (forgiveness) of sins [Mt.26:28] –  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He died for all, Hb.2:9.  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Lk.3:3, baptism of John?   (7:29-30)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Ac.2:38, repentance and baptism…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Cure for arthritis:  </a:t>
            </a:r>
            <a:r>
              <a:rPr lang="en-US" altLang="en-US" sz="3100" baseline="30000" dirty="0">
                <a:solidFill>
                  <a:srgbClr val="FFC000"/>
                </a:solidFill>
              </a:rPr>
              <a:t>1</a:t>
            </a:r>
            <a:r>
              <a:rPr lang="en-US" altLang="en-US" sz="3100" dirty="0">
                <a:solidFill>
                  <a:schemeClr val="bg1"/>
                </a:solidFill>
              </a:rPr>
              <a:t>Drink mineral waters; </a:t>
            </a:r>
            <a:r>
              <a:rPr lang="en-US" altLang="en-US" sz="3100" baseline="30000" dirty="0">
                <a:solidFill>
                  <a:srgbClr val="FFC000"/>
                </a:solidFill>
              </a:rPr>
              <a:t>2</a:t>
            </a:r>
            <a:r>
              <a:rPr lang="en-US" altLang="en-US" sz="3100" dirty="0">
                <a:solidFill>
                  <a:schemeClr val="bg1"/>
                </a:solidFill>
              </a:rPr>
              <a:t>Bathe in waters…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58085B-26FB-4ACF-A434-3B0EAE2B2660}"/>
              </a:ext>
            </a:extLst>
          </p:cNvPr>
          <p:cNvSpPr/>
          <p:nvPr/>
        </p:nvSpPr>
        <p:spPr>
          <a:xfrm>
            <a:off x="1219200" y="4572000"/>
            <a:ext cx="6705600" cy="17526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en-US" sz="2800" dirty="0">
                <a:solidFill>
                  <a:srgbClr val="FFFF00"/>
                </a:solidFill>
              </a:rPr>
              <a:t>Blood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solidFill>
                  <a:srgbClr val="FFFF00"/>
                </a:solidFill>
              </a:rPr>
              <a:t>Repent</a:t>
            </a:r>
            <a:r>
              <a:rPr lang="en-US" sz="2800" dirty="0"/>
              <a:t>    </a:t>
            </a:r>
            <a:r>
              <a:rPr lang="en-US" sz="4000" dirty="0"/>
              <a:t>}</a:t>
            </a:r>
            <a:r>
              <a:rPr lang="en-US" sz="4800" dirty="0"/>
              <a:t> </a:t>
            </a:r>
            <a:r>
              <a:rPr lang="en-US" sz="4000" dirty="0"/>
              <a:t> </a:t>
            </a:r>
            <a:r>
              <a:rPr lang="en-US" sz="3200" dirty="0"/>
              <a:t>for forgiveness of sins</a:t>
            </a:r>
          </a:p>
          <a:p>
            <a:pPr>
              <a:spcBef>
                <a:spcPts val="600"/>
              </a:spcBef>
            </a:pPr>
            <a:r>
              <a:rPr lang="en-US" sz="2800" dirty="0">
                <a:solidFill>
                  <a:srgbClr val="FFFF00"/>
                </a:solidFill>
              </a:rPr>
              <a:t>Baptism</a:t>
            </a:r>
          </a:p>
        </p:txBody>
      </p:sp>
    </p:spTree>
    <p:extLst>
      <p:ext uri="{BB962C8B-B14F-4D97-AF65-F5344CB8AC3E}">
        <p14:creationId xmlns:p14="http://schemas.microsoft.com/office/powerpoint/2010/main" val="368842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</a:rPr>
              <a:t>Acts 2:38 – Context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838200"/>
            <a:ext cx="8610600" cy="5334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Remission (forgiveness) of sins = washing away sins, Ac.22:16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Saul already believed / repented . . . but still had sins to wash away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Recalls other washings – 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2 Kings 5</a:t>
            </a:r>
            <a:r>
              <a:rPr lang="en-US" altLang="en-US" sz="2700" dirty="0">
                <a:solidFill>
                  <a:schemeClr val="bg1"/>
                </a:solidFill>
              </a:rPr>
              <a:t> 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Jn.9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Ep.5:26</a:t>
            </a:r>
          </a:p>
        </p:txBody>
      </p:sp>
    </p:spTree>
    <p:extLst>
      <p:ext uri="{BB962C8B-B14F-4D97-AF65-F5344CB8AC3E}">
        <p14:creationId xmlns:p14="http://schemas.microsoft.com/office/powerpoint/2010/main" val="387017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462B15-C177-4830-8A9D-852BF3676F73}"/>
              </a:ext>
            </a:extLst>
          </p:cNvPr>
          <p:cNvSpPr/>
          <p:nvPr/>
        </p:nvSpPr>
        <p:spPr>
          <a:xfrm>
            <a:off x="1295400" y="457200"/>
            <a:ext cx="6553200" cy="1676400"/>
          </a:xfrm>
          <a:prstGeom prst="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sz="3600" dirty="0">
                <a:solidFill>
                  <a:srgbClr val="CCFFFF"/>
                </a:solidFill>
              </a:rPr>
              <a:t>. </a:t>
            </a:r>
            <a:r>
              <a:rPr lang="en-US" sz="3600" dirty="0">
                <a:solidFill>
                  <a:srgbClr val="FFFF99"/>
                </a:solidFill>
              </a:rPr>
              <a:t>Examination of Mt.28:19</a:t>
            </a:r>
          </a:p>
        </p:txBody>
      </p:sp>
    </p:spTree>
    <p:extLst>
      <p:ext uri="{BB962C8B-B14F-4D97-AF65-F5344CB8AC3E}">
        <p14:creationId xmlns:p14="http://schemas.microsoft.com/office/powerpoint/2010/main" val="3370191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</a:rPr>
              <a:t>Does purpose matter?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1143000"/>
            <a:ext cx="8610600" cy="5334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1 Co.11:20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Proper elements, right time, right action, but NOT Lord’s supper.   Why?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Ac.19:1-7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Proper subjects, element, action, desire sincerity… but not correct baptism.   Why?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2615F50-BBE0-46A1-AC5B-11DC7A4BD669}"/>
              </a:ext>
            </a:extLst>
          </p:cNvPr>
          <p:cNvSpPr/>
          <p:nvPr/>
        </p:nvSpPr>
        <p:spPr>
          <a:xfrm>
            <a:off x="2971800" y="4724400"/>
            <a:ext cx="3200400" cy="76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Wrong Purpose</a:t>
            </a:r>
          </a:p>
        </p:txBody>
      </p:sp>
    </p:spTree>
    <p:extLst>
      <p:ext uri="{BB962C8B-B14F-4D97-AF65-F5344CB8AC3E}">
        <p14:creationId xmlns:p14="http://schemas.microsoft.com/office/powerpoint/2010/main" val="231875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Mt.28:16-20 – Context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3340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CCFFCC"/>
                </a:solidFill>
              </a:rPr>
              <a:t>16: </a:t>
            </a:r>
            <a:r>
              <a:rPr lang="en-US" altLang="en-US" dirty="0">
                <a:solidFill>
                  <a:schemeClr val="bg1"/>
                </a:solidFill>
              </a:rPr>
              <a:t>twelve . . . now eleven.     Galilee, 7, 10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CCFFCC"/>
                </a:solidFill>
              </a:rPr>
              <a:t>17a: </a:t>
            </a:r>
            <a:r>
              <a:rPr lang="en-US" altLang="en-US" dirty="0">
                <a:solidFill>
                  <a:schemeClr val="bg1"/>
                </a:solidFill>
              </a:rPr>
              <a:t>worshipped Him . . .  (as women, v.9)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CCFFCC"/>
                </a:solidFill>
              </a:rPr>
              <a:t>17b: </a:t>
            </a:r>
            <a:r>
              <a:rPr lang="en-US" altLang="en-US" dirty="0">
                <a:solidFill>
                  <a:schemeClr val="bg1"/>
                </a:solidFill>
              </a:rPr>
              <a:t>some doubted. 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Two from Emmaus, Lk.24:16…31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Honesty of one: Thomas, Jn.20:24…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Five hundred at once, 1 Co.15:6  (Mt.28?)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787D66-4628-45CE-A92E-438144003B1B}"/>
              </a:ext>
            </a:extLst>
          </p:cNvPr>
          <p:cNvSpPr/>
          <p:nvPr/>
        </p:nvSpPr>
        <p:spPr>
          <a:xfrm>
            <a:off x="1143000" y="4572000"/>
            <a:ext cx="6858000" cy="1905000"/>
          </a:xfrm>
          <a:prstGeom prst="rect">
            <a:avLst/>
          </a:prstGeom>
          <a:solidFill>
            <a:schemeClr val="tx1"/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rgbClr val="CC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After that He appeared to more than five hundred brethren at one time, most of whom remain until now, but some have fallen asleep</a:t>
            </a:r>
            <a:r>
              <a:rPr lang="en-US" sz="1800" dirty="0">
                <a:solidFill>
                  <a:srgbClr val="CC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 NASB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19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Mt.28:16-20 – Context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6388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rgbClr val="CCFFCC"/>
                </a:solidFill>
              </a:rPr>
              <a:t>18a: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i="1" dirty="0">
                <a:solidFill>
                  <a:srgbClr val="CCFFFF"/>
                </a:solidFill>
              </a:rPr>
              <a:t>all authority</a:t>
            </a:r>
            <a:r>
              <a:rPr lang="en-US" altLang="en-US" dirty="0">
                <a:solidFill>
                  <a:srgbClr val="CCFFFF"/>
                </a:solidFill>
              </a:rPr>
              <a:t>:</a:t>
            </a:r>
            <a:r>
              <a:rPr lang="en-US" altLang="en-US" i="1" dirty="0">
                <a:solidFill>
                  <a:srgbClr val="CCFFFF"/>
                </a:solidFill>
              </a:rPr>
              <a:t>  </a:t>
            </a:r>
            <a:r>
              <a:rPr lang="en-US" altLang="en-US" dirty="0">
                <a:solidFill>
                  <a:schemeClr val="bg1"/>
                </a:solidFill>
              </a:rPr>
              <a:t>(heaven + earth)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Lord has right to command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Command (authority) not from man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Baptism is ‘heaven’s idea’</a:t>
            </a:r>
          </a:p>
          <a:p>
            <a:pPr lvl="2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Jesus had authority on earth, Mt.7:29</a:t>
            </a:r>
          </a:p>
          <a:p>
            <a:pPr lvl="2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Expanded to universal (all) authority – heaven and earth  [universal]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CCFFCC"/>
                </a:solidFill>
              </a:rPr>
              <a:t>18b: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i="1" dirty="0">
                <a:solidFill>
                  <a:srgbClr val="CCFFFF"/>
                </a:solidFill>
              </a:rPr>
              <a:t>has been given</a:t>
            </a:r>
            <a:r>
              <a:rPr lang="en-US" altLang="en-US" dirty="0">
                <a:solidFill>
                  <a:srgbClr val="CCFFFF"/>
                </a:solidFill>
              </a:rPr>
              <a:t>:</a:t>
            </a:r>
            <a:r>
              <a:rPr lang="en-US" altLang="en-US" dirty="0">
                <a:solidFill>
                  <a:schemeClr val="bg1"/>
                </a:solidFill>
              </a:rPr>
              <a:t>  </a:t>
            </a:r>
            <a:r>
              <a:rPr lang="en-US" altLang="en-US" sz="3100" dirty="0">
                <a:solidFill>
                  <a:schemeClr val="bg1"/>
                </a:solidFill>
              </a:rPr>
              <a:t>anticipates coronation at Father’s right hand, Ac.2:…33-36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He delegates authority to apostles (19:28)</a:t>
            </a:r>
          </a:p>
        </p:txBody>
      </p:sp>
    </p:spTree>
    <p:extLst>
      <p:ext uri="{BB962C8B-B14F-4D97-AF65-F5344CB8AC3E}">
        <p14:creationId xmlns:p14="http://schemas.microsoft.com/office/powerpoint/2010/main" val="294760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Mt.28:16-20 – Context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6388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rgbClr val="CCFFCC"/>
                </a:solidFill>
              </a:rPr>
              <a:t>19:</a:t>
            </a:r>
            <a:r>
              <a:rPr lang="en-US" altLang="en-US" dirty="0">
                <a:solidFill>
                  <a:schemeClr val="bg1"/>
                </a:solidFill>
              </a:rPr>
              <a:t> make disciples of all nations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Disciple: one who stands in relation to another as pupil . . .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Disciples impart instruction in way of salvation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Discipleship requires two duties – </a:t>
            </a:r>
          </a:p>
          <a:p>
            <a:pPr marL="914400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C000"/>
                </a:solidFill>
              </a:rPr>
              <a:t>1. </a:t>
            </a:r>
            <a:r>
              <a:rPr lang="en-US" altLang="en-US" sz="3100" dirty="0">
                <a:solidFill>
                  <a:srgbClr val="CCFFFF"/>
                </a:solidFill>
              </a:rPr>
              <a:t>baptism</a:t>
            </a:r>
          </a:p>
          <a:p>
            <a:pPr marL="914400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C000"/>
                </a:solidFill>
              </a:rPr>
              <a:t>2. </a:t>
            </a:r>
            <a:r>
              <a:rPr lang="en-US" altLang="en-US" sz="3100" dirty="0">
                <a:solidFill>
                  <a:srgbClr val="CCFFFF"/>
                </a:solidFill>
              </a:rPr>
              <a:t>teaching</a:t>
            </a:r>
            <a:r>
              <a:rPr lang="en-US" altLang="en-US" sz="27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648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2800" dirty="0">
                <a:solidFill>
                  <a:srgbClr val="99FF33"/>
                </a:solidFill>
              </a:rPr>
              <a:t>1. </a:t>
            </a:r>
            <a:r>
              <a:rPr lang="en-US" altLang="en-US" sz="3600" dirty="0">
                <a:solidFill>
                  <a:srgbClr val="FFFFCC"/>
                </a:solidFill>
              </a:rPr>
              <a:t>Baptizing them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334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Immersion, Ro.6:4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Sprinkling / pouring are </a:t>
            </a:r>
            <a:r>
              <a:rPr lang="en-US" altLang="en-US" sz="3100" u="sng" dirty="0">
                <a:solidFill>
                  <a:srgbClr val="CCFFCC"/>
                </a:solidFill>
              </a:rPr>
              <a:t>human</a:t>
            </a:r>
            <a:r>
              <a:rPr lang="en-US" altLang="en-US" sz="3100" dirty="0">
                <a:solidFill>
                  <a:srgbClr val="CCFFCC"/>
                </a:solidFill>
              </a:rPr>
              <a:t> inventions that began years later.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Baptism was administered by men (therefore, in water).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Purpose of baptism: disciples make disciples by baptism.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57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2800" dirty="0">
                <a:solidFill>
                  <a:srgbClr val="99FF33"/>
                </a:solidFill>
              </a:rPr>
              <a:t>1. </a:t>
            </a:r>
            <a:r>
              <a:rPr lang="en-US" altLang="en-US" sz="3600" dirty="0">
                <a:solidFill>
                  <a:srgbClr val="FFFFCC"/>
                </a:solidFill>
              </a:rPr>
              <a:t>Baptizing them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334000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NT uses </a:t>
            </a:r>
            <a:r>
              <a:rPr lang="en-US" altLang="en-US" sz="3100" i="1" dirty="0">
                <a:solidFill>
                  <a:srgbClr val="CCFFFF"/>
                </a:solidFill>
              </a:rPr>
              <a:t>‘disciple’ </a:t>
            </a:r>
            <a:r>
              <a:rPr lang="en-US" altLang="en-US" sz="3100" dirty="0">
                <a:solidFill>
                  <a:srgbClr val="CCFFFF"/>
                </a:solidFill>
              </a:rPr>
              <a:t>as</a:t>
            </a:r>
            <a:r>
              <a:rPr lang="en-US" altLang="en-US" sz="3100" i="1" dirty="0">
                <a:solidFill>
                  <a:srgbClr val="CCFFFF"/>
                </a:solidFill>
              </a:rPr>
              <a:t> </a:t>
            </a:r>
            <a:r>
              <a:rPr lang="en-US" altLang="en-US" sz="3100" dirty="0">
                <a:solidFill>
                  <a:srgbClr val="CCFFFF"/>
                </a:solidFill>
              </a:rPr>
              <a:t>t.t.</a:t>
            </a:r>
            <a:r>
              <a:rPr lang="en-US" altLang="en-US" sz="3100" i="1" dirty="0">
                <a:solidFill>
                  <a:srgbClr val="CCFFFF"/>
                </a:solidFill>
              </a:rPr>
              <a:t> for Christian . . . </a:t>
            </a:r>
            <a:endParaRPr lang="en-US" altLang="en-US" sz="32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Disciples of John, Mt.9:14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Disciples of Pharisees, Mt.22:15-16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Disciples of Moses, Jn.9:28</a:t>
            </a:r>
          </a:p>
          <a:p>
            <a:pPr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Disciples of Jesus, Jn.8:31…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Mt.28:19, make disciples, baptizing them…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Ac.19:1, 9, illustrates…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2307377-625F-44F3-BC75-E4EA642973AD}"/>
              </a:ext>
            </a:extLst>
          </p:cNvPr>
          <p:cNvSpPr/>
          <p:nvPr/>
        </p:nvSpPr>
        <p:spPr>
          <a:xfrm>
            <a:off x="1738508" y="5105400"/>
            <a:ext cx="5667768" cy="990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3100" dirty="0">
                <a:solidFill>
                  <a:schemeClr val="bg1"/>
                </a:solidFill>
              </a:rPr>
              <a:t>baptism is the point at which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one becomes a Christian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95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2800" dirty="0">
                <a:solidFill>
                  <a:srgbClr val="99FF33"/>
                </a:solidFill>
              </a:rPr>
              <a:t>1. </a:t>
            </a:r>
            <a:r>
              <a:rPr lang="en-US" altLang="en-US" sz="3600" dirty="0">
                <a:solidFill>
                  <a:srgbClr val="FFFFCC"/>
                </a:solidFill>
              </a:rPr>
              <a:t>Baptizing them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Baptism is ‘into’ the name of the Godhead  </a:t>
            </a:r>
            <a:r>
              <a:rPr lang="en-US" altLang="en-US" sz="2400" dirty="0">
                <a:solidFill>
                  <a:schemeClr val="bg1"/>
                </a:solidFill>
              </a:rPr>
              <a:t>(ASV;  ESV)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altLang="en-US" sz="28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altLang="en-US" sz="28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altLang="en-US" sz="28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altLang="en-US" sz="28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altLang="en-US" sz="28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BA160C0-BF5E-4424-9B13-BD0CA1EA5315}"/>
              </a:ext>
            </a:extLst>
          </p:cNvPr>
          <p:cNvSpPr/>
          <p:nvPr/>
        </p:nvSpPr>
        <p:spPr>
          <a:xfrm>
            <a:off x="732935" y="1981200"/>
            <a:ext cx="7696200" cy="21336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rgbClr val="CCFFFF"/>
                </a:solidFill>
              </a:rPr>
              <a:t>“Through baptism [into the name] those who are baptized become the possession of and come under the dedicated protection of the one whose name they bear” </a:t>
            </a:r>
            <a:r>
              <a:rPr lang="en-US" sz="2000" dirty="0">
                <a:solidFill>
                  <a:schemeClr val="bg1"/>
                </a:solidFill>
              </a:rPr>
              <a:t>– BDAG</a:t>
            </a:r>
            <a:r>
              <a:rPr lang="en-US" sz="2000" dirty="0">
                <a:solidFill>
                  <a:srgbClr val="CCFFFF"/>
                </a:solidFill>
              </a:rPr>
              <a:t> </a:t>
            </a:r>
            <a:endParaRPr lang="en-US" sz="20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40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2800" dirty="0">
                <a:solidFill>
                  <a:srgbClr val="99FF33"/>
                </a:solidFill>
              </a:rPr>
              <a:t>1. </a:t>
            </a:r>
            <a:r>
              <a:rPr lang="en-US" altLang="en-US" sz="3600" dirty="0">
                <a:solidFill>
                  <a:srgbClr val="FFFFCC"/>
                </a:solidFill>
              </a:rPr>
              <a:t>Baptizing them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Baptism is ‘into’ the name of the Godhead  </a:t>
            </a:r>
            <a:r>
              <a:rPr lang="en-US" altLang="en-US" sz="2400" dirty="0">
                <a:solidFill>
                  <a:schemeClr val="bg1"/>
                </a:solidFill>
              </a:rPr>
              <a:t>(ASV;  ESV)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altLang="en-US" sz="28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altLang="en-US" sz="28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altLang="en-US" sz="28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altLang="en-US" sz="28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altLang="en-US" sz="28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Significance: </a:t>
            </a:r>
            <a:r>
              <a:rPr lang="en-US" altLang="en-US" sz="3100" dirty="0">
                <a:solidFill>
                  <a:srgbClr val="FFFFCC"/>
                </a:solidFill>
              </a:rPr>
              <a:t>Godhead does not possess anyone until he is baptized into their Name</a:t>
            </a:r>
            <a:endParaRPr lang="en-US" altLang="en-US" sz="2800" dirty="0">
              <a:solidFill>
                <a:srgbClr val="FFFFCC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BA160C0-BF5E-4424-9B13-BD0CA1EA5315}"/>
              </a:ext>
            </a:extLst>
          </p:cNvPr>
          <p:cNvSpPr/>
          <p:nvPr/>
        </p:nvSpPr>
        <p:spPr>
          <a:xfrm>
            <a:off x="685800" y="1981200"/>
            <a:ext cx="7772400" cy="22860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chemeClr val="bg1"/>
                </a:solidFill>
              </a:rPr>
              <a:t>Late 1800s: Adolf </a:t>
            </a:r>
            <a:r>
              <a:rPr lang="en-US" sz="3000" dirty="0" err="1">
                <a:solidFill>
                  <a:schemeClr val="bg1"/>
                </a:solidFill>
              </a:rPr>
              <a:t>Deissmann</a:t>
            </a:r>
            <a:r>
              <a:rPr lang="en-US" sz="3000" dirty="0">
                <a:solidFill>
                  <a:schemeClr val="bg1"/>
                </a:solidFill>
              </a:rPr>
              <a:t> found piece of pottery with this phrase: </a:t>
            </a:r>
            <a:r>
              <a:rPr lang="en-US" sz="3000" dirty="0">
                <a:solidFill>
                  <a:srgbClr val="CCFFFF"/>
                </a:solidFill>
              </a:rPr>
              <a:t>an order to official of state granary to transfer wheat </a:t>
            </a:r>
            <a:r>
              <a:rPr lang="en-US" sz="3000" u="sng" dirty="0">
                <a:solidFill>
                  <a:srgbClr val="CCFFFF"/>
                </a:solidFill>
              </a:rPr>
              <a:t>to another person’s account</a:t>
            </a:r>
            <a:r>
              <a:rPr lang="en-US" sz="2000" dirty="0">
                <a:solidFill>
                  <a:schemeClr val="bg1"/>
                </a:solidFill>
              </a:rPr>
              <a:t>  – LAE</a:t>
            </a:r>
            <a:r>
              <a:rPr lang="en-US" sz="2000" u="sng" dirty="0">
                <a:solidFill>
                  <a:srgbClr val="CCFFFF"/>
                </a:solidFill>
              </a:rPr>
              <a:t> </a:t>
            </a:r>
            <a:endParaRPr lang="en-US" sz="20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2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6676</TotalTime>
  <Words>1192</Words>
  <Application>Microsoft Office PowerPoint</Application>
  <PresentationFormat>On-screen Show (4:3)</PresentationFormat>
  <Paragraphs>160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Verdana</vt:lpstr>
      <vt:lpstr>Wingdings</vt:lpstr>
      <vt:lpstr>Default Design</vt:lpstr>
      <vt:lpstr>PowerPoint Presentation</vt:lpstr>
      <vt:lpstr>PowerPoint Presentation</vt:lpstr>
      <vt:lpstr>Mt.28:16-20 – Context </vt:lpstr>
      <vt:lpstr>Mt.28:16-20 – Context </vt:lpstr>
      <vt:lpstr>Mt.28:16-20 – Context </vt:lpstr>
      <vt:lpstr>1. Baptizing them</vt:lpstr>
      <vt:lpstr>1. Baptizing them</vt:lpstr>
      <vt:lpstr>1. Baptizing them</vt:lpstr>
      <vt:lpstr>1. Baptizing them</vt:lpstr>
      <vt:lpstr>1. Baptizing them</vt:lpstr>
      <vt:lpstr>1. Baptizing them</vt:lpstr>
      <vt:lpstr>2. Teaching them, 20</vt:lpstr>
      <vt:lpstr>PowerPoint Presentation</vt:lpstr>
      <vt:lpstr>Mk.16:15-16 – Context </vt:lpstr>
      <vt:lpstr>Mk.16:15-16 – Context </vt:lpstr>
      <vt:lpstr>Mk.16:15-16 – Context </vt:lpstr>
      <vt:lpstr>PowerPoint Presentation</vt:lpstr>
      <vt:lpstr>Acts 2:38 – Context </vt:lpstr>
      <vt:lpstr>Acts 2:38 – Context </vt:lpstr>
      <vt:lpstr>Does purpose matter?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577</cp:revision>
  <dcterms:created xsi:type="dcterms:W3CDTF">2004-01-08T21:08:14Z</dcterms:created>
  <dcterms:modified xsi:type="dcterms:W3CDTF">2022-07-02T18:59:05Z</dcterms:modified>
</cp:coreProperties>
</file>