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41" r:id="rId2"/>
    <p:sldId id="258" r:id="rId3"/>
    <p:sldId id="543" r:id="rId4"/>
    <p:sldId id="544" r:id="rId5"/>
    <p:sldId id="650" r:id="rId6"/>
    <p:sldId id="651" r:id="rId7"/>
    <p:sldId id="653" r:id="rId8"/>
    <p:sldId id="668" r:id="rId9"/>
    <p:sldId id="669" r:id="rId10"/>
    <p:sldId id="654" r:id="rId11"/>
    <p:sldId id="655" r:id="rId12"/>
    <p:sldId id="656" r:id="rId13"/>
    <p:sldId id="657" r:id="rId14"/>
    <p:sldId id="658" r:id="rId15"/>
    <p:sldId id="635" r:id="rId16"/>
    <p:sldId id="667" r:id="rId17"/>
    <p:sldId id="659" r:id="rId18"/>
    <p:sldId id="660" r:id="rId19"/>
    <p:sldId id="665" r:id="rId20"/>
    <p:sldId id="661" r:id="rId21"/>
    <p:sldId id="663" r:id="rId22"/>
    <p:sldId id="670" r:id="rId23"/>
    <p:sldId id="671" r:id="rId24"/>
    <p:sldId id="666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CC99"/>
    <a:srgbClr val="66CCFF"/>
    <a:srgbClr val="FF3300"/>
    <a:srgbClr val="FFFFCC"/>
    <a:srgbClr val="CCFFFF"/>
    <a:srgbClr val="FFFF99"/>
    <a:srgbClr val="FFCC00"/>
    <a:srgbClr val="CC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027" autoAdjust="0"/>
    <p:restoredTop sz="94660"/>
  </p:normalViewPr>
  <p:slideViewPr>
    <p:cSldViewPr showGuides="1">
      <p:cViewPr varScale="1">
        <p:scale>
          <a:sx n="87" d="100"/>
          <a:sy n="87" d="100"/>
        </p:scale>
        <p:origin x="1219" y="6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0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2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0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259DB44-E7FB-4639-98C3-0335F6FD610A}"/>
              </a:ext>
            </a:extLst>
          </p:cNvPr>
          <p:cNvSpPr/>
          <p:nvPr/>
        </p:nvSpPr>
        <p:spPr>
          <a:xfrm>
            <a:off x="1864066" y="685800"/>
            <a:ext cx="5415868" cy="129540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CCFFFF"/>
                </a:solidFill>
              </a:rPr>
              <a:t>Mandates to the Married</a:t>
            </a:r>
          </a:p>
          <a:p>
            <a:pPr algn="ctr"/>
            <a:r>
              <a:rPr lang="en-US" sz="2600" dirty="0">
                <a:solidFill>
                  <a:schemeClr val="bg1"/>
                </a:solidFill>
              </a:rPr>
              <a:t>(1 Corinthians 7:15-16)</a:t>
            </a:r>
          </a:p>
        </p:txBody>
      </p:sp>
    </p:spTree>
    <p:extLst>
      <p:ext uri="{BB962C8B-B14F-4D97-AF65-F5344CB8AC3E}">
        <p14:creationId xmlns:p14="http://schemas.microsoft.com/office/powerpoint/2010/main" val="2133740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Adultery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1699" y="685800"/>
            <a:ext cx="8417512" cy="5715000"/>
          </a:xfrm>
          <a:solidFill>
            <a:schemeClr val="tx1"/>
          </a:solidFill>
        </p:spPr>
        <p:txBody>
          <a:bodyPr/>
          <a:lstStyle/>
          <a:p>
            <a:pPr marL="230188" indent="-230188">
              <a:spcAft>
                <a:spcPts val="300"/>
              </a:spcAft>
            </a:pPr>
            <a:r>
              <a:rPr lang="en-US" altLang="en-US" sz="3000" dirty="0">
                <a:solidFill>
                  <a:srgbClr val="FFFFCC"/>
                </a:solidFill>
              </a:rPr>
              <a:t>Some consider adultery a one-time action – not a state in which one lives</a:t>
            </a:r>
          </a:p>
          <a:p>
            <a:pPr marL="230188" indent="-230188">
              <a:spcAft>
                <a:spcPts val="300"/>
              </a:spcAft>
            </a:pPr>
            <a:r>
              <a:rPr lang="en-US" altLang="en-US" sz="3000" dirty="0">
                <a:solidFill>
                  <a:srgbClr val="FFFFCC"/>
                </a:solidFill>
              </a:rPr>
              <a:t>False inference: </a:t>
            </a:r>
            <a:r>
              <a:rPr lang="en-US" altLang="en-US" sz="3000" dirty="0">
                <a:solidFill>
                  <a:schemeClr val="bg1"/>
                </a:solidFill>
              </a:rPr>
              <a:t>one can repent of the ‘act’ of adultery, then remain with spouse of his choice</a:t>
            </a:r>
          </a:p>
          <a:p>
            <a:pPr marL="230188" indent="-230188">
              <a:spcAft>
                <a:spcPts val="3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Contrast way the word was used – </a:t>
            </a:r>
          </a:p>
          <a:p>
            <a:pPr marL="630238" lvl="1" indent="-230188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Mt.12</a:t>
            </a:r>
            <a:r>
              <a:rPr lang="en-US" altLang="en-US" sz="3100" baseline="30000" dirty="0">
                <a:solidFill>
                  <a:schemeClr val="bg1"/>
                </a:solidFill>
              </a:rPr>
              <a:t>39</a:t>
            </a:r>
            <a:r>
              <a:rPr lang="en-US" altLang="en-US" sz="3100" dirty="0">
                <a:solidFill>
                  <a:schemeClr val="bg1"/>
                </a:solidFill>
              </a:rPr>
              <a:t> An evil and </a:t>
            </a:r>
            <a:r>
              <a:rPr lang="en-US" altLang="en-US" sz="3100" dirty="0">
                <a:solidFill>
                  <a:srgbClr val="FFCC99"/>
                </a:solidFill>
              </a:rPr>
              <a:t>adulterous</a:t>
            </a:r>
            <a:r>
              <a:rPr lang="en-US" altLang="en-US" sz="3100" dirty="0">
                <a:solidFill>
                  <a:schemeClr val="bg1"/>
                </a:solidFill>
              </a:rPr>
              <a:t> generation seeks after a sign, and no sign will be given to it except the sign of the prophet Jonah.</a:t>
            </a:r>
          </a:p>
          <a:p>
            <a:pPr marL="630238" lvl="1" indent="-230188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Ja.4</a:t>
            </a:r>
            <a:r>
              <a:rPr lang="en-US" altLang="en-US" sz="3100" baseline="30000" dirty="0">
                <a:solidFill>
                  <a:schemeClr val="bg1"/>
                </a:solidFill>
              </a:rPr>
              <a:t>4</a:t>
            </a:r>
            <a:r>
              <a:rPr lang="en-US" altLang="en-US" sz="3100" dirty="0">
                <a:solidFill>
                  <a:schemeClr val="bg1"/>
                </a:solidFill>
              </a:rPr>
              <a:t> Adulterers and </a:t>
            </a:r>
            <a:r>
              <a:rPr lang="en-US" altLang="en-US" sz="3100" dirty="0">
                <a:solidFill>
                  <a:srgbClr val="FFCC99"/>
                </a:solidFill>
              </a:rPr>
              <a:t>adulteresses</a:t>
            </a:r>
            <a:r>
              <a:rPr lang="en-US" altLang="en-US" sz="3100" dirty="0">
                <a:solidFill>
                  <a:schemeClr val="bg1"/>
                </a:solidFill>
              </a:rPr>
              <a:t>!  Do you not know that friendship with the world is enmity with God?</a:t>
            </a:r>
          </a:p>
        </p:txBody>
      </p:sp>
    </p:spTree>
    <p:extLst>
      <p:ext uri="{BB962C8B-B14F-4D97-AF65-F5344CB8AC3E}">
        <p14:creationId xmlns:p14="http://schemas.microsoft.com/office/powerpoint/2010/main" val="376745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Adultery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3244" y="685800"/>
            <a:ext cx="8417512" cy="5715000"/>
          </a:xfrm>
          <a:solidFill>
            <a:schemeClr val="tx1"/>
          </a:solidFill>
        </p:spPr>
        <p:txBody>
          <a:bodyPr/>
          <a:lstStyle/>
          <a:p>
            <a:pPr marL="230188" indent="-230188">
              <a:spcAft>
                <a:spcPts val="300"/>
              </a:spcAft>
            </a:pPr>
            <a:r>
              <a:rPr lang="en-US" altLang="en-US" sz="3000" dirty="0">
                <a:solidFill>
                  <a:srgbClr val="FFFFCC"/>
                </a:solidFill>
              </a:rPr>
              <a:t>Some consider adultery a one-time action – not a state in which one lives</a:t>
            </a:r>
          </a:p>
          <a:p>
            <a:pPr marL="230188" indent="-230188">
              <a:spcAft>
                <a:spcPts val="300"/>
              </a:spcAft>
            </a:pPr>
            <a:r>
              <a:rPr lang="en-US" altLang="en-US" sz="3000" dirty="0">
                <a:solidFill>
                  <a:srgbClr val="FFFFCC"/>
                </a:solidFill>
              </a:rPr>
              <a:t>False inference: </a:t>
            </a:r>
            <a:r>
              <a:rPr lang="en-US" altLang="en-US" sz="3000" dirty="0">
                <a:solidFill>
                  <a:schemeClr val="bg1"/>
                </a:solidFill>
              </a:rPr>
              <a:t>one can repent of the ‘act’ of adultery, then remain with spouse of his choice</a:t>
            </a:r>
          </a:p>
          <a:p>
            <a:pPr marL="230188" indent="-230188">
              <a:spcAft>
                <a:spcPts val="3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Contrast way the word was used – </a:t>
            </a:r>
          </a:p>
          <a:p>
            <a:pPr marL="630238" lvl="1" indent="-230188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2 Pt.2</a:t>
            </a:r>
            <a:r>
              <a:rPr lang="en-US" altLang="en-US" sz="3100" baseline="30000" dirty="0">
                <a:solidFill>
                  <a:schemeClr val="bg1"/>
                </a:solidFill>
              </a:rPr>
              <a:t>14</a:t>
            </a:r>
            <a:r>
              <a:rPr lang="en-US" altLang="en-US" sz="3100" dirty="0">
                <a:solidFill>
                  <a:schemeClr val="bg1"/>
                </a:solidFill>
              </a:rPr>
              <a:t> having eyes full of </a:t>
            </a:r>
            <a:r>
              <a:rPr lang="en-US" altLang="en-US" sz="3100" dirty="0">
                <a:solidFill>
                  <a:srgbClr val="FFCC99"/>
                </a:solidFill>
              </a:rPr>
              <a:t>adultery</a:t>
            </a:r>
            <a:r>
              <a:rPr lang="en-US" altLang="en-US" sz="3100" dirty="0">
                <a:solidFill>
                  <a:schemeClr val="bg1"/>
                </a:solidFill>
              </a:rPr>
              <a:t> and that cannot cease from sin…</a:t>
            </a:r>
          </a:p>
        </p:txBody>
      </p:sp>
    </p:spTree>
    <p:extLst>
      <p:ext uri="{BB962C8B-B14F-4D97-AF65-F5344CB8AC3E}">
        <p14:creationId xmlns:p14="http://schemas.microsoft.com/office/powerpoint/2010/main" val="640214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Adultery defined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3244" y="685800"/>
            <a:ext cx="8417512" cy="5715000"/>
          </a:xfrm>
          <a:solidFill>
            <a:schemeClr val="tx1"/>
          </a:solidFill>
        </p:spPr>
        <p:txBody>
          <a:bodyPr/>
          <a:lstStyle/>
          <a:p>
            <a:pPr marL="230188" indent="-230188">
              <a:spcAft>
                <a:spcPts val="300"/>
              </a:spcAft>
            </a:pPr>
            <a:r>
              <a:rPr lang="en-US" altLang="en-US" sz="3000" dirty="0">
                <a:solidFill>
                  <a:srgbClr val="FFFFCC"/>
                </a:solidFill>
              </a:rPr>
              <a:t>Bound to one, joined to another.</a:t>
            </a:r>
          </a:p>
          <a:p>
            <a:pPr marL="230188" indent="-230188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Ro.7</a:t>
            </a:r>
            <a:r>
              <a:rPr lang="en-US" altLang="en-US" sz="3100" baseline="30000" dirty="0">
                <a:solidFill>
                  <a:srgbClr val="CCFFFF"/>
                </a:solidFill>
              </a:rPr>
              <a:t>2</a:t>
            </a:r>
            <a:r>
              <a:rPr lang="en-US" altLang="en-US" sz="3100" dirty="0">
                <a:solidFill>
                  <a:schemeClr val="bg1"/>
                </a:solidFill>
              </a:rPr>
              <a:t> For the woman who has a husband is </a:t>
            </a:r>
            <a:r>
              <a:rPr lang="en-US" altLang="en-US" sz="3100" u="sng" dirty="0">
                <a:solidFill>
                  <a:schemeClr val="bg1"/>
                </a:solidFill>
              </a:rPr>
              <a:t>bound by the law</a:t>
            </a:r>
            <a:r>
              <a:rPr lang="en-US" altLang="en-US" sz="3100" dirty="0">
                <a:solidFill>
                  <a:schemeClr val="bg1"/>
                </a:solidFill>
              </a:rPr>
              <a:t> to her husband </a:t>
            </a:r>
            <a:r>
              <a:rPr lang="en-US" altLang="en-US" sz="3100" u="sng" dirty="0">
                <a:solidFill>
                  <a:schemeClr val="bg1"/>
                </a:solidFill>
              </a:rPr>
              <a:t>as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u="sng" dirty="0">
                <a:solidFill>
                  <a:schemeClr val="bg1"/>
                </a:solidFill>
              </a:rPr>
              <a:t>long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u="sng" dirty="0">
                <a:solidFill>
                  <a:schemeClr val="bg1"/>
                </a:solidFill>
              </a:rPr>
              <a:t>as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u="sng" dirty="0">
                <a:solidFill>
                  <a:schemeClr val="bg1"/>
                </a:solidFill>
              </a:rPr>
              <a:t>he lives</a:t>
            </a:r>
            <a:r>
              <a:rPr lang="en-US" altLang="en-US" sz="3100" dirty="0">
                <a:solidFill>
                  <a:schemeClr val="bg1"/>
                </a:solidFill>
              </a:rPr>
              <a:t>.   But if the husband </a:t>
            </a:r>
            <a:r>
              <a:rPr lang="en-US" altLang="en-US" sz="3100" u="sng" dirty="0">
                <a:solidFill>
                  <a:schemeClr val="bg1"/>
                </a:solidFill>
              </a:rPr>
              <a:t>dies</a:t>
            </a:r>
            <a:r>
              <a:rPr lang="en-US" altLang="en-US" sz="3100" dirty="0">
                <a:solidFill>
                  <a:schemeClr val="bg1"/>
                </a:solidFill>
              </a:rPr>
              <a:t>, she is </a:t>
            </a:r>
            <a:r>
              <a:rPr lang="en-US" altLang="en-US" sz="3100" u="sng" dirty="0">
                <a:solidFill>
                  <a:schemeClr val="bg1"/>
                </a:solidFill>
              </a:rPr>
              <a:t>released</a:t>
            </a:r>
            <a:r>
              <a:rPr lang="en-US" altLang="en-US" sz="3100" dirty="0">
                <a:solidFill>
                  <a:schemeClr val="bg1"/>
                </a:solidFill>
              </a:rPr>
              <a:t> from the law of her husband.  </a:t>
            </a:r>
            <a:r>
              <a:rPr lang="en-US" altLang="en-US" sz="3100" baseline="30000" dirty="0">
                <a:solidFill>
                  <a:srgbClr val="CCFFFF"/>
                </a:solidFill>
              </a:rPr>
              <a:t>3</a:t>
            </a:r>
            <a:r>
              <a:rPr lang="en-US" altLang="en-US" sz="3100" dirty="0">
                <a:solidFill>
                  <a:schemeClr val="bg1"/>
                </a:solidFill>
              </a:rPr>
              <a:t> So then if, </a:t>
            </a:r>
            <a:r>
              <a:rPr lang="en-US" altLang="en-US" sz="3100" u="sng" dirty="0">
                <a:solidFill>
                  <a:schemeClr val="bg1"/>
                </a:solidFill>
              </a:rPr>
              <a:t>while her husband lives</a:t>
            </a:r>
            <a:r>
              <a:rPr lang="en-US" altLang="en-US" sz="3100" dirty="0">
                <a:solidFill>
                  <a:schemeClr val="bg1"/>
                </a:solidFill>
              </a:rPr>
              <a:t>, </a:t>
            </a:r>
            <a:r>
              <a:rPr lang="en-US" altLang="en-US" sz="3100" u="sng" dirty="0">
                <a:solidFill>
                  <a:schemeClr val="bg1"/>
                </a:solidFill>
              </a:rPr>
              <a:t>she marries another man</a:t>
            </a:r>
            <a:r>
              <a:rPr lang="en-US" altLang="en-US" sz="3100" dirty="0">
                <a:solidFill>
                  <a:schemeClr val="bg1"/>
                </a:solidFill>
              </a:rPr>
              <a:t>, she will be called an </a:t>
            </a:r>
            <a:r>
              <a:rPr lang="en-US" altLang="en-US" sz="3100" dirty="0">
                <a:solidFill>
                  <a:srgbClr val="FFCC99"/>
                </a:solidFill>
              </a:rPr>
              <a:t>adulteress</a:t>
            </a:r>
            <a:r>
              <a:rPr lang="en-US" altLang="en-US" sz="3100" dirty="0">
                <a:solidFill>
                  <a:schemeClr val="bg1"/>
                </a:solidFill>
              </a:rPr>
              <a:t>; but </a:t>
            </a:r>
            <a:r>
              <a:rPr lang="en-US" altLang="en-US" sz="3100" u="sng" dirty="0">
                <a:solidFill>
                  <a:schemeClr val="bg1"/>
                </a:solidFill>
              </a:rPr>
              <a:t>if her husband dies</a:t>
            </a:r>
            <a:r>
              <a:rPr lang="en-US" altLang="en-US" sz="3100" dirty="0">
                <a:solidFill>
                  <a:schemeClr val="bg1"/>
                </a:solidFill>
              </a:rPr>
              <a:t>, she is free from that law, so that she is </a:t>
            </a:r>
            <a:r>
              <a:rPr lang="en-US" altLang="en-US" sz="3100" u="sng" dirty="0">
                <a:solidFill>
                  <a:schemeClr val="bg1"/>
                </a:solidFill>
              </a:rPr>
              <a:t>no adulteress</a:t>
            </a:r>
            <a:r>
              <a:rPr lang="en-US" altLang="en-US" sz="3100" dirty="0">
                <a:solidFill>
                  <a:schemeClr val="bg1"/>
                </a:solidFill>
              </a:rPr>
              <a:t>, though she has married another man.</a:t>
            </a:r>
          </a:p>
          <a:p>
            <a:pPr marL="0" indent="0">
              <a:spcAft>
                <a:spcPts val="3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70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Adultery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3244" y="685800"/>
            <a:ext cx="8417512" cy="5715000"/>
          </a:xfrm>
          <a:solidFill>
            <a:schemeClr val="tx1"/>
          </a:solidFill>
        </p:spPr>
        <p:txBody>
          <a:bodyPr/>
          <a:lstStyle/>
          <a:p>
            <a:pPr marL="230188" indent="-230188">
              <a:spcAft>
                <a:spcPts val="300"/>
              </a:spcAft>
            </a:pPr>
            <a:r>
              <a:rPr lang="en-US" altLang="en-US" sz="3000" dirty="0">
                <a:solidFill>
                  <a:srgbClr val="FFFFCC"/>
                </a:solidFill>
              </a:rPr>
              <a:t>Statement of fact:</a:t>
            </a:r>
          </a:p>
          <a:p>
            <a:pPr marL="230188" indent="-230188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Col.3</a:t>
            </a:r>
            <a:r>
              <a:rPr lang="en-US" altLang="en-US" sz="3100" baseline="30000" dirty="0">
                <a:solidFill>
                  <a:srgbClr val="CCFFFF"/>
                </a:solidFill>
              </a:rPr>
              <a:t>5</a:t>
            </a:r>
            <a:r>
              <a:rPr lang="en-US" altLang="en-US" sz="3100" dirty="0">
                <a:solidFill>
                  <a:schemeClr val="bg1"/>
                </a:solidFill>
              </a:rPr>
              <a:t> Therefore put to death your members which are on the earth: </a:t>
            </a:r>
            <a:r>
              <a:rPr lang="en-US" altLang="en-US" sz="3100" dirty="0">
                <a:solidFill>
                  <a:srgbClr val="FFCC99"/>
                </a:solidFill>
              </a:rPr>
              <a:t>fornication</a:t>
            </a:r>
            <a:r>
              <a:rPr lang="en-US" altLang="en-US" sz="3100" dirty="0">
                <a:solidFill>
                  <a:schemeClr val="bg1"/>
                </a:solidFill>
              </a:rPr>
              <a:t>, unclean-ness, passion, evil desire, and covetousness, which is idolatry.  </a:t>
            </a:r>
            <a:r>
              <a:rPr lang="en-US" altLang="en-US" sz="3100" baseline="30000" dirty="0">
                <a:solidFill>
                  <a:srgbClr val="CCFFFF"/>
                </a:solidFill>
              </a:rPr>
              <a:t>6</a:t>
            </a:r>
            <a:r>
              <a:rPr lang="en-US" altLang="en-US" sz="3100" dirty="0">
                <a:solidFill>
                  <a:schemeClr val="bg1"/>
                </a:solidFill>
              </a:rPr>
              <a:t> Because of these things the wrath of God is coming upon the sons of disobedience, </a:t>
            </a:r>
            <a:r>
              <a:rPr lang="en-US" altLang="en-US" sz="3100" baseline="30000" dirty="0">
                <a:solidFill>
                  <a:srgbClr val="CCFFFF"/>
                </a:solidFill>
              </a:rPr>
              <a:t>7</a:t>
            </a:r>
            <a:r>
              <a:rPr lang="en-US" altLang="en-US" sz="3100" dirty="0">
                <a:solidFill>
                  <a:srgbClr val="CCFFFF"/>
                </a:solidFill>
              </a:rPr>
              <a:t> </a:t>
            </a:r>
            <a:r>
              <a:rPr lang="en-US" altLang="en-US" sz="3100" dirty="0">
                <a:solidFill>
                  <a:srgbClr val="FFCC99"/>
                </a:solidFill>
              </a:rPr>
              <a:t>in which </a:t>
            </a:r>
            <a:r>
              <a:rPr lang="en-US" altLang="en-US" sz="3100" dirty="0">
                <a:solidFill>
                  <a:schemeClr val="bg1"/>
                </a:solidFill>
              </a:rPr>
              <a:t>you yourselves once </a:t>
            </a:r>
            <a:r>
              <a:rPr lang="en-US" altLang="en-US" sz="3100" u="sng" dirty="0">
                <a:solidFill>
                  <a:srgbClr val="FFCC99"/>
                </a:solidFill>
              </a:rPr>
              <a:t>walked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CC99"/>
                </a:solidFill>
              </a:rPr>
              <a:t>when you </a:t>
            </a:r>
            <a:r>
              <a:rPr lang="en-US" altLang="en-US" sz="3100" u="sng" dirty="0">
                <a:solidFill>
                  <a:srgbClr val="FFCC99"/>
                </a:solidFill>
              </a:rPr>
              <a:t>lived</a:t>
            </a:r>
            <a:r>
              <a:rPr lang="en-US" altLang="en-US" sz="3100" dirty="0">
                <a:solidFill>
                  <a:srgbClr val="FFCC99"/>
                </a:solidFill>
              </a:rPr>
              <a:t> </a:t>
            </a:r>
            <a:r>
              <a:rPr lang="en-US" altLang="en-US" sz="3100" u="sng" dirty="0">
                <a:solidFill>
                  <a:srgbClr val="FFCC99"/>
                </a:solidFill>
              </a:rPr>
              <a:t>in</a:t>
            </a:r>
            <a:r>
              <a:rPr lang="en-US" altLang="en-US" sz="3100" dirty="0">
                <a:solidFill>
                  <a:srgbClr val="FFCC99"/>
                </a:solidFill>
              </a:rPr>
              <a:t> </a:t>
            </a:r>
            <a:r>
              <a:rPr lang="en-US" altLang="en-US" sz="3100" u="sng" dirty="0">
                <a:solidFill>
                  <a:srgbClr val="FFCC99"/>
                </a:solidFill>
              </a:rPr>
              <a:t>them</a:t>
            </a:r>
          </a:p>
          <a:p>
            <a:pPr marL="0" indent="0">
              <a:spcAft>
                <a:spcPts val="3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858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1883447" y="838200"/>
            <a:ext cx="5387243" cy="53340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Why are these issues so serious?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A892D0-A28B-426C-8CF4-A01C8727F118}"/>
              </a:ext>
            </a:extLst>
          </p:cNvPr>
          <p:cNvSpPr/>
          <p:nvPr/>
        </p:nvSpPr>
        <p:spPr>
          <a:xfrm>
            <a:off x="629182" y="1524000"/>
            <a:ext cx="7887462" cy="13716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en-US" sz="3600" kern="0" dirty="0">
                <a:solidFill>
                  <a:srgbClr val="66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  <a:t>What to do about mixed marriage with unwilling mate?  </a:t>
            </a:r>
            <a:r>
              <a:rPr lang="en-US" sz="32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(15-16)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096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838200"/>
          </a:xfrm>
        </p:spPr>
        <p:txBody>
          <a:bodyPr/>
          <a:lstStyle/>
          <a:p>
            <a:r>
              <a:rPr lang="en-US" altLang="en-US" sz="31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12: unbeliever </a:t>
            </a:r>
            <a:r>
              <a:rPr lang="en-US" altLang="en-US" sz="31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agrees</a:t>
            </a:r>
            <a:r>
              <a:rPr lang="en-US" altLang="en-US" sz="31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to live with believer…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382000" cy="5638800"/>
          </a:xfrm>
        </p:spPr>
        <p:txBody>
          <a:bodyPr/>
          <a:lstStyle/>
          <a:p>
            <a:pPr marL="230188" indent="-230188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15: will </a:t>
            </a:r>
            <a:r>
              <a:rPr lang="en-US" altLang="en-US" sz="3100" u="sng" dirty="0">
                <a:solidFill>
                  <a:schemeClr val="bg1"/>
                </a:solidFill>
              </a:rPr>
              <a:t>NOT</a:t>
            </a:r>
            <a:r>
              <a:rPr lang="en-US" altLang="en-US" sz="3100" dirty="0">
                <a:solidFill>
                  <a:schemeClr val="bg1"/>
                </a:solidFill>
              </a:rPr>
              <a:t> stay.</a:t>
            </a:r>
          </a:p>
          <a:p>
            <a:pPr marL="630238" lvl="1" indent="-230188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If unbeliever leaves, let him leave.</a:t>
            </a:r>
          </a:p>
          <a:p>
            <a:pPr marL="230188" indent="-230188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If forced to choose between Lord and mate, choose Lord.  </a:t>
            </a:r>
          </a:p>
          <a:p>
            <a:pPr marL="230188" indent="-230188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If divorce is unavoidable (</a:t>
            </a:r>
            <a:r>
              <a:rPr lang="en-US" altLang="en-US" sz="3100" i="1" dirty="0">
                <a:solidFill>
                  <a:srgbClr val="FFFFCC"/>
                </a:solidFill>
              </a:rPr>
              <a:t>mate insists on leaving</a:t>
            </a:r>
            <a:r>
              <a:rPr lang="en-US" altLang="en-US" sz="3100" dirty="0">
                <a:solidFill>
                  <a:schemeClr val="bg1"/>
                </a:solidFill>
              </a:rPr>
              <a:t>), there is no authority for either to marry another  [</a:t>
            </a:r>
            <a:r>
              <a:rPr lang="en-US" altLang="en-US" sz="3100" i="1" dirty="0">
                <a:solidFill>
                  <a:srgbClr val="CCFFCC"/>
                </a:solidFill>
              </a:rPr>
              <a:t>she did not put him away for fornication</a:t>
            </a:r>
            <a:r>
              <a:rPr lang="en-US" altLang="en-US" sz="3100" dirty="0">
                <a:solidFill>
                  <a:schemeClr val="bg1"/>
                </a:solidFill>
              </a:rPr>
              <a:t>, Mt.19:9].</a:t>
            </a:r>
          </a:p>
          <a:p>
            <a:pPr marL="230188" indent="-230188">
              <a:spcAft>
                <a:spcPts val="0"/>
              </a:spcAft>
            </a:pPr>
            <a:r>
              <a:rPr lang="en-US" altLang="en-US" sz="3100" u="sng" dirty="0">
                <a:solidFill>
                  <a:schemeClr val="bg1"/>
                </a:solidFill>
              </a:rPr>
              <a:t>Only</a:t>
            </a:r>
            <a:r>
              <a:rPr lang="en-US" altLang="en-US" sz="3100" dirty="0">
                <a:solidFill>
                  <a:schemeClr val="bg1"/>
                </a:solidFill>
              </a:rPr>
              <a:t> way for innocent put away one to be married:  </a:t>
            </a:r>
            <a:r>
              <a:rPr lang="en-US" altLang="en-US" sz="2400" dirty="0">
                <a:solidFill>
                  <a:srgbClr val="FFC000"/>
                </a:solidFill>
              </a:rPr>
              <a:t>1. </a:t>
            </a:r>
            <a:r>
              <a:rPr lang="en-US" altLang="en-US" sz="3100" dirty="0">
                <a:solidFill>
                  <a:srgbClr val="CCFFFF"/>
                </a:solidFill>
              </a:rPr>
              <a:t>Reconcile, or </a:t>
            </a:r>
            <a:r>
              <a:rPr lang="en-US" altLang="en-US" sz="2400" dirty="0">
                <a:solidFill>
                  <a:srgbClr val="FFC000"/>
                </a:solidFill>
              </a:rPr>
              <a:t>2. </a:t>
            </a:r>
            <a:r>
              <a:rPr lang="en-US" altLang="en-US" sz="3100" dirty="0">
                <a:solidFill>
                  <a:srgbClr val="CCFFFF"/>
                </a:solidFill>
              </a:rPr>
              <a:t>Death of spouse.  </a:t>
            </a:r>
          </a:p>
        </p:txBody>
      </p:sp>
    </p:spTree>
    <p:extLst>
      <p:ext uri="{BB962C8B-B14F-4D97-AF65-F5344CB8AC3E}">
        <p14:creationId xmlns:p14="http://schemas.microsoft.com/office/powerpoint/2010/main" val="11550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8382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“The believer is </a:t>
            </a:r>
            <a:r>
              <a:rPr lang="en-US" altLang="en-US" sz="3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</a:t>
            </a:r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under </a:t>
            </a:r>
            <a:r>
              <a:rPr lang="en-US" altLang="en-US" sz="3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bondage</a:t>
            </a:r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382000" cy="5638800"/>
          </a:xfrm>
        </p:spPr>
        <p:txBody>
          <a:bodyPr/>
          <a:lstStyle/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This is </a:t>
            </a:r>
            <a:r>
              <a:rPr lang="en-US" altLang="en-US" sz="3100" u="sng" dirty="0">
                <a:solidFill>
                  <a:schemeClr val="bg1"/>
                </a:solidFill>
              </a:rPr>
              <a:t>not</a:t>
            </a:r>
            <a:r>
              <a:rPr lang="en-US" altLang="en-US" sz="3100" dirty="0">
                <a:solidFill>
                  <a:schemeClr val="bg1"/>
                </a:solidFill>
              </a:rPr>
              <a:t> the </a:t>
            </a:r>
            <a:r>
              <a:rPr lang="en-US" altLang="en-US" sz="3100" u="sng" dirty="0">
                <a:solidFill>
                  <a:srgbClr val="CCFFCC"/>
                </a:solidFill>
              </a:rPr>
              <a:t>different word </a:t>
            </a:r>
            <a:r>
              <a:rPr lang="en-US" altLang="en-US" sz="3100" dirty="0">
                <a:solidFill>
                  <a:srgbClr val="FFCC99"/>
                </a:solidFill>
              </a:rPr>
              <a:t>‘bound’</a:t>
            </a:r>
            <a:r>
              <a:rPr lang="en-US" altLang="en-US" sz="3100" dirty="0">
                <a:solidFill>
                  <a:schemeClr val="bg1"/>
                </a:solidFill>
              </a:rPr>
              <a:t> (in vv. 27, 39; Ro.7:2-3)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Believer is still </a:t>
            </a:r>
            <a:r>
              <a:rPr lang="en-US" altLang="en-US" sz="3100" u="sng" dirty="0">
                <a:solidFill>
                  <a:schemeClr val="bg1"/>
                </a:solidFill>
              </a:rPr>
              <a:t>bound by the marriage covenant</a:t>
            </a:r>
            <a:r>
              <a:rPr lang="en-US" altLang="en-US" sz="3100" dirty="0">
                <a:solidFill>
                  <a:schemeClr val="bg1"/>
                </a:solidFill>
              </a:rPr>
              <a:t> even if s/he is deserted.  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The word binds people </a:t>
            </a:r>
            <a:r>
              <a:rPr lang="en-US" altLang="en-US" sz="3100" u="sng" dirty="0">
                <a:solidFill>
                  <a:schemeClr val="bg1"/>
                </a:solidFill>
              </a:rPr>
              <a:t>whether the relationship remains or not</a:t>
            </a:r>
            <a:r>
              <a:rPr lang="en-US" altLang="en-US" sz="3100" dirty="0">
                <a:solidFill>
                  <a:schemeClr val="bg1"/>
                </a:solidFill>
              </a:rPr>
              <a:t>  (Ro.7).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Though all contact is broken with former mate, neither is free to remarry another; those who remarry are adulterers. 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[Vine, </a:t>
            </a:r>
            <a:r>
              <a:rPr lang="en-US" altLang="en-US" sz="3100" i="1" dirty="0">
                <a:solidFill>
                  <a:srgbClr val="CCFFCC"/>
                </a:solidFill>
              </a:rPr>
              <a:t>bind</a:t>
            </a:r>
            <a:r>
              <a:rPr lang="en-US" altLang="en-US" sz="3100" dirty="0">
                <a:solidFill>
                  <a:schemeClr val="bg1"/>
                </a:solidFill>
              </a:rPr>
              <a:t>]</a:t>
            </a:r>
            <a:endParaRPr lang="en-US" altLang="en-US" sz="31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12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8382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“The believer is </a:t>
            </a:r>
            <a:r>
              <a:rPr lang="en-US" altLang="en-US" sz="3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</a:t>
            </a:r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under bondage”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382000" cy="5638800"/>
          </a:xfrm>
        </p:spPr>
        <p:txBody>
          <a:bodyPr/>
          <a:lstStyle/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This </a:t>
            </a:r>
            <a:r>
              <a:rPr lang="en-US" altLang="en-US" sz="3100" u="sng" dirty="0">
                <a:solidFill>
                  <a:schemeClr val="bg1"/>
                </a:solidFill>
              </a:rPr>
              <a:t>is</a:t>
            </a:r>
            <a:r>
              <a:rPr lang="en-US" altLang="en-US" sz="3100" dirty="0">
                <a:solidFill>
                  <a:schemeClr val="bg1"/>
                </a:solidFill>
              </a:rPr>
              <a:t> the word </a:t>
            </a:r>
            <a:r>
              <a:rPr lang="en-US" altLang="en-US" sz="3100" dirty="0">
                <a:solidFill>
                  <a:srgbClr val="66CCFF"/>
                </a:solidFill>
              </a:rPr>
              <a:t>‘bondage’</a:t>
            </a:r>
            <a:r>
              <a:rPr lang="en-US" altLang="en-US" sz="3100" dirty="0">
                <a:solidFill>
                  <a:srgbClr val="FF3300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(v.15)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Bondage requires contact with the person that one is bound to…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Here, one is </a:t>
            </a:r>
            <a:r>
              <a:rPr lang="en-US" altLang="en-US" sz="3100" dirty="0">
                <a:solidFill>
                  <a:srgbClr val="66CCFF"/>
                </a:solidFill>
              </a:rPr>
              <a:t>‘</a:t>
            </a:r>
            <a:r>
              <a:rPr lang="en-US" altLang="en-US" sz="3100" b="1" i="1" u="sng" dirty="0">
                <a:solidFill>
                  <a:srgbClr val="66CCFF"/>
                </a:solidFill>
              </a:rPr>
              <a:t>not</a:t>
            </a:r>
            <a:r>
              <a:rPr lang="en-US" altLang="en-US" sz="3100" i="1" dirty="0">
                <a:solidFill>
                  <a:srgbClr val="66CCFF"/>
                </a:solidFill>
              </a:rPr>
              <a:t> under bondage</a:t>
            </a:r>
            <a:r>
              <a:rPr lang="en-US" altLang="en-US" sz="3100" dirty="0">
                <a:solidFill>
                  <a:srgbClr val="66CCFF"/>
                </a:solidFill>
              </a:rPr>
              <a:t>’  </a:t>
            </a:r>
          </a:p>
          <a:p>
            <a:pPr marL="1141413" lvl="2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ESV: </a:t>
            </a:r>
            <a:r>
              <a:rPr lang="en-US" altLang="en-US" sz="3100" dirty="0">
                <a:solidFill>
                  <a:srgbClr val="66CCFF"/>
                </a:solidFill>
              </a:rPr>
              <a:t>enslaved</a:t>
            </a:r>
            <a:r>
              <a:rPr lang="en-US" altLang="en-US" sz="3100" dirty="0">
                <a:solidFill>
                  <a:schemeClr val="bg1"/>
                </a:solidFill>
              </a:rPr>
              <a:t>.    [Vine, </a:t>
            </a:r>
            <a:r>
              <a:rPr lang="en-US" altLang="en-US" sz="3100" dirty="0">
                <a:solidFill>
                  <a:srgbClr val="66CCFF"/>
                </a:solidFill>
              </a:rPr>
              <a:t>bondage</a:t>
            </a:r>
            <a:r>
              <a:rPr lang="en-US" altLang="en-US" sz="3100" dirty="0">
                <a:solidFill>
                  <a:schemeClr val="bg1"/>
                </a:solidFill>
              </a:rPr>
              <a:t>]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Def.: make a </a:t>
            </a:r>
            <a:r>
              <a:rPr lang="en-US" altLang="en-US" sz="3100" u="sng" dirty="0">
                <a:solidFill>
                  <a:schemeClr val="bg1"/>
                </a:solidFill>
              </a:rPr>
              <a:t>slave</a:t>
            </a:r>
            <a:r>
              <a:rPr lang="en-US" altLang="en-US" sz="3100" dirty="0">
                <a:solidFill>
                  <a:schemeClr val="bg1"/>
                </a:solidFill>
              </a:rPr>
              <a:t> of; reduce to bondage (v.</a:t>
            </a:r>
            <a:r>
              <a:rPr lang="en-US" altLang="en-US" sz="3100" u="sng" dirty="0">
                <a:solidFill>
                  <a:schemeClr val="bg1"/>
                </a:solidFill>
              </a:rPr>
              <a:t>23</a:t>
            </a:r>
            <a:r>
              <a:rPr lang="en-US" altLang="en-US" sz="3100" dirty="0">
                <a:solidFill>
                  <a:schemeClr val="bg1"/>
                </a:solidFill>
              </a:rPr>
              <a:t>: </a:t>
            </a:r>
            <a:r>
              <a:rPr lang="en-US" altLang="en-US" sz="3100" i="1" u="sng" dirty="0">
                <a:solidFill>
                  <a:schemeClr val="bg1"/>
                </a:solidFill>
              </a:rPr>
              <a:t>slaves</a:t>
            </a:r>
            <a:r>
              <a:rPr lang="en-US" altLang="en-US" sz="3100" dirty="0">
                <a:solidFill>
                  <a:schemeClr val="bg1"/>
                </a:solidFill>
              </a:rPr>
              <a:t>) – </a:t>
            </a:r>
            <a:r>
              <a:rPr lang="en-US" altLang="en-US" sz="3100" dirty="0">
                <a:solidFill>
                  <a:srgbClr val="CCFFFF"/>
                </a:solidFill>
              </a:rPr>
              <a:t>“You were bought at a price; do not become </a:t>
            </a:r>
            <a:r>
              <a:rPr lang="en-US" altLang="en-US" sz="3100" u="sng" dirty="0">
                <a:solidFill>
                  <a:srgbClr val="CCFFFF"/>
                </a:solidFill>
              </a:rPr>
              <a:t>slaves</a:t>
            </a:r>
            <a:r>
              <a:rPr lang="en-US" altLang="en-US" sz="3100" dirty="0">
                <a:solidFill>
                  <a:srgbClr val="CCFFFF"/>
                </a:solidFill>
              </a:rPr>
              <a:t> of men.”</a:t>
            </a:r>
          </a:p>
        </p:txBody>
      </p:sp>
    </p:spTree>
    <p:extLst>
      <p:ext uri="{BB962C8B-B14F-4D97-AF65-F5344CB8AC3E}">
        <p14:creationId xmlns:p14="http://schemas.microsoft.com/office/powerpoint/2010/main" val="316675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8382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“The believer is </a:t>
            </a:r>
            <a:r>
              <a:rPr lang="en-US" altLang="en-US" sz="3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</a:t>
            </a:r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under </a:t>
            </a:r>
            <a:r>
              <a:rPr lang="en-US" altLang="en-US" sz="3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bondage</a:t>
            </a:r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382000" cy="5638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</a:rPr>
              <a:t>Bondage:</a:t>
            </a:r>
            <a:r>
              <a:rPr lang="en-US" altLang="en-US" sz="3100" dirty="0">
                <a:solidFill>
                  <a:schemeClr val="bg1"/>
                </a:solidFill>
              </a:rPr>
              <a:t> eight times in NT.   Short list – 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Ac.7:6</a:t>
            </a:r>
            <a:r>
              <a:rPr lang="en-US" altLang="en-US" sz="3100" dirty="0">
                <a:solidFill>
                  <a:schemeClr val="bg1"/>
                </a:solidFill>
              </a:rPr>
              <a:t>  Israel in Egypt; bondage ceased at exodus.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Ro.6:18, 22</a:t>
            </a:r>
            <a:r>
              <a:rPr lang="en-US" altLang="en-US" sz="3100" dirty="0">
                <a:solidFill>
                  <a:schemeClr val="bg1"/>
                </a:solidFill>
              </a:rPr>
              <a:t>  became slaves of righteous-ness and of God.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1 Co.9:19</a:t>
            </a:r>
            <a:r>
              <a:rPr lang="en-US" altLang="en-US" sz="3100" dirty="0">
                <a:solidFill>
                  <a:schemeClr val="bg1"/>
                </a:solidFill>
              </a:rPr>
              <a:t>  slave / servant to all – Paul accommodated himself to social / personal circumstances of people he tried to teach.   Cf. Ro.1:14-15.</a:t>
            </a:r>
          </a:p>
        </p:txBody>
      </p:sp>
    </p:spTree>
    <p:extLst>
      <p:ext uri="{BB962C8B-B14F-4D97-AF65-F5344CB8AC3E}">
        <p14:creationId xmlns:p14="http://schemas.microsoft.com/office/powerpoint/2010/main" val="201069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76200"/>
            <a:ext cx="9052560" cy="8382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There were circumstances when</a:t>
            </a:r>
            <a:b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Paul’s bondage ceased –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382000" cy="54864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Ac.13:…44-46  (= Mt.10:1-15)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 Co.7:15 – </a:t>
            </a:r>
            <a:r>
              <a:rPr lang="en-US" altLang="en-US" sz="3100" i="1" dirty="0">
                <a:solidFill>
                  <a:srgbClr val="FFCC99"/>
                </a:solidFill>
              </a:rPr>
              <a:t>not a slave </a:t>
            </a:r>
            <a:r>
              <a:rPr lang="en-US" altLang="en-US" sz="3100" dirty="0">
                <a:solidFill>
                  <a:schemeClr val="bg1"/>
                </a:solidFill>
              </a:rPr>
              <a:t>to unbelieving spouse who wants to leave.   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Can’t prevent divorce; still no authority for remarriage  [v.11 still applies].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ESV: </a:t>
            </a:r>
            <a:r>
              <a:rPr lang="en-US" altLang="en-US" sz="3100" i="1" dirty="0">
                <a:solidFill>
                  <a:srgbClr val="FFCC99"/>
                </a:solidFill>
              </a:rPr>
              <a:t>not enslaved</a:t>
            </a:r>
            <a:endParaRPr lang="en-US" altLang="en-US" sz="3100" i="1" dirty="0">
              <a:solidFill>
                <a:schemeClr val="bg1"/>
              </a:solidFill>
            </a:endParaRP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YLT: </a:t>
            </a:r>
            <a:r>
              <a:rPr lang="en-US" altLang="en-US" sz="3100" i="1" dirty="0">
                <a:solidFill>
                  <a:srgbClr val="FFCC99"/>
                </a:solidFill>
              </a:rPr>
              <a:t>not under servitude</a:t>
            </a:r>
          </a:p>
        </p:txBody>
      </p:sp>
    </p:spTree>
    <p:extLst>
      <p:ext uri="{BB962C8B-B14F-4D97-AF65-F5344CB8AC3E}">
        <p14:creationId xmlns:p14="http://schemas.microsoft.com/office/powerpoint/2010/main" val="422913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Spiritual minds seek to save the lost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Gal.6</a:t>
            </a:r>
            <a:r>
              <a:rPr lang="en-US" altLang="en-US" sz="3100" baseline="30000" dirty="0">
                <a:solidFill>
                  <a:schemeClr val="bg1"/>
                </a:solidFill>
              </a:rPr>
              <a:t>1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CC"/>
                </a:solidFill>
              </a:rPr>
              <a:t>Brethren, if a man is overtaken in any trespass, you who are spiritual restore such a one in a spirit of gentleness, </a:t>
            </a:r>
            <a:r>
              <a:rPr lang="en-US" altLang="en-US" sz="3100" dirty="0" err="1">
                <a:solidFill>
                  <a:srgbClr val="FFFFCC"/>
                </a:solidFill>
              </a:rPr>
              <a:t>consid-ering</a:t>
            </a:r>
            <a:r>
              <a:rPr lang="en-US" altLang="en-US" sz="3100" dirty="0">
                <a:solidFill>
                  <a:srgbClr val="FFFFCC"/>
                </a:solidFill>
              </a:rPr>
              <a:t> yourself lest you also be tempted.</a:t>
            </a:r>
          </a:p>
          <a:p>
            <a:pPr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1 Co.5</a:t>
            </a:r>
            <a:r>
              <a:rPr lang="en-US" altLang="en-US" sz="3100" baseline="30000" dirty="0">
                <a:solidFill>
                  <a:schemeClr val="bg1"/>
                </a:solidFill>
              </a:rPr>
              <a:t>5</a:t>
            </a:r>
            <a:r>
              <a:rPr lang="en-US" altLang="en-US" sz="3100" dirty="0">
                <a:solidFill>
                  <a:schemeClr val="bg1"/>
                </a:solidFill>
              </a:rPr>
              <a:t>  </a:t>
            </a:r>
            <a:r>
              <a:rPr lang="en-US" altLang="en-US" sz="3100" dirty="0">
                <a:solidFill>
                  <a:srgbClr val="FFFFCC"/>
                </a:solidFill>
              </a:rPr>
              <a:t>deliver such a one to Satan for the destruction of the flesh, that his spirit may be saved in the day of the Lord Jesus.</a:t>
            </a:r>
          </a:p>
          <a:p>
            <a:pPr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7</a:t>
            </a:r>
            <a:r>
              <a:rPr lang="en-US" altLang="en-US" sz="3100" baseline="30000" dirty="0">
                <a:solidFill>
                  <a:schemeClr val="bg1"/>
                </a:solidFill>
              </a:rPr>
              <a:t>16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CC"/>
                </a:solidFill>
              </a:rPr>
              <a:t>For how do you know, O wife, whether you will save your husband? Or how do you know, O husband, whether you will save your wife?</a:t>
            </a:r>
          </a:p>
          <a:p>
            <a:pPr marL="0" indent="0">
              <a:lnSpc>
                <a:spcPct val="90000"/>
              </a:lnSpc>
              <a:spcAft>
                <a:spcPts val="8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8382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“The believer is </a:t>
            </a:r>
            <a:r>
              <a:rPr lang="en-US" altLang="en-US" sz="3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</a:t>
            </a:r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under bondage”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382000" cy="5638800"/>
          </a:xfrm>
        </p:spPr>
        <p:txBody>
          <a:bodyPr/>
          <a:lstStyle/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Perfect tense:  present state resulting from past action </a:t>
            </a:r>
            <a:r>
              <a:rPr lang="en-US" altLang="en-US" sz="2400" dirty="0">
                <a:solidFill>
                  <a:schemeClr val="bg1"/>
                </a:solidFill>
              </a:rPr>
              <a:t>– </a:t>
            </a:r>
            <a:r>
              <a:rPr lang="en-US" altLang="en-US" sz="2600" dirty="0">
                <a:solidFill>
                  <a:schemeClr val="bg1"/>
                </a:solidFill>
              </a:rPr>
              <a:t>(cf. 2 Tim.1:12) </a:t>
            </a:r>
          </a:p>
          <a:p>
            <a:pPr marL="741363" lvl="1" indent="-341313">
              <a:spcBef>
                <a:spcPts val="60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Believer</a:t>
            </a:r>
            <a:r>
              <a:rPr lang="en-US" altLang="en-US" sz="3100" dirty="0">
                <a:solidFill>
                  <a:srgbClr val="FFFFCC"/>
                </a:solidFill>
              </a:rPr>
              <a:t> </a:t>
            </a:r>
            <a:r>
              <a:rPr lang="en-US" altLang="en-US" sz="3100" u="sng" dirty="0">
                <a:solidFill>
                  <a:srgbClr val="FFFFCC"/>
                </a:solidFill>
              </a:rPr>
              <a:t>was not</a:t>
            </a:r>
            <a:r>
              <a:rPr lang="en-US" altLang="en-US" sz="3100" dirty="0">
                <a:solidFill>
                  <a:srgbClr val="FFFFCC"/>
                </a:solidFill>
              </a:rPr>
              <a:t> in bondage </a:t>
            </a:r>
            <a:r>
              <a:rPr lang="en-US" altLang="en-US" sz="3100" dirty="0">
                <a:solidFill>
                  <a:schemeClr val="bg1"/>
                </a:solidFill>
              </a:rPr>
              <a:t>(before the departure)…and </a:t>
            </a:r>
            <a:r>
              <a:rPr lang="en-US" altLang="en-US" sz="3100" u="sng" dirty="0">
                <a:solidFill>
                  <a:srgbClr val="FFFFCC"/>
                </a:solidFill>
              </a:rPr>
              <a:t>not</a:t>
            </a:r>
            <a:r>
              <a:rPr lang="en-US" altLang="en-US" sz="3100" dirty="0">
                <a:solidFill>
                  <a:srgbClr val="FFFFCC"/>
                </a:solidFill>
              </a:rPr>
              <a:t> in bondage </a:t>
            </a:r>
            <a:r>
              <a:rPr lang="en-US" altLang="en-US" sz="3100" dirty="0">
                <a:solidFill>
                  <a:schemeClr val="bg1"/>
                </a:solidFill>
              </a:rPr>
              <a:t>(after it)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But they were married.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Therefore the bondage here is </a:t>
            </a:r>
            <a:r>
              <a:rPr lang="en-US" altLang="en-US" sz="3100" u="sng" dirty="0">
                <a:solidFill>
                  <a:schemeClr val="bg1"/>
                </a:solidFill>
              </a:rPr>
              <a:t>not</a:t>
            </a:r>
            <a:r>
              <a:rPr lang="en-US" altLang="en-US" sz="3100" dirty="0">
                <a:solidFill>
                  <a:schemeClr val="bg1"/>
                </a:solidFill>
              </a:rPr>
              <a:t> the marriage.  </a:t>
            </a:r>
            <a:r>
              <a:rPr lang="en-US" altLang="en-US" sz="3100" dirty="0">
                <a:solidFill>
                  <a:srgbClr val="FFFFCC"/>
                </a:solidFill>
              </a:rPr>
              <a:t>[They were not in bondage</a:t>
            </a:r>
            <a:br>
              <a:rPr lang="en-US" altLang="en-US" sz="3100" dirty="0">
                <a:solidFill>
                  <a:srgbClr val="FFFFCC"/>
                </a:solidFill>
              </a:rPr>
            </a:br>
            <a:r>
              <a:rPr lang="en-US" altLang="en-US" sz="3100" dirty="0">
                <a:solidFill>
                  <a:srgbClr val="FFFFCC"/>
                </a:solidFill>
              </a:rPr>
              <a:t>as a slave.]</a:t>
            </a:r>
          </a:p>
        </p:txBody>
      </p:sp>
    </p:spTree>
    <p:extLst>
      <p:ext uri="{BB962C8B-B14F-4D97-AF65-F5344CB8AC3E}">
        <p14:creationId xmlns:p14="http://schemas.microsoft.com/office/powerpoint/2010/main" val="322191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8382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“The believer is </a:t>
            </a:r>
            <a:r>
              <a:rPr lang="en-US" altLang="en-US" sz="3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</a:t>
            </a:r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under bondage”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382000" cy="5638800"/>
          </a:xfrm>
        </p:spPr>
        <p:txBody>
          <a:bodyPr/>
          <a:lstStyle/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“…in such cases”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100" u="sng" dirty="0">
                <a:solidFill>
                  <a:schemeClr val="bg1"/>
                </a:solidFill>
              </a:rPr>
              <a:t>Opposite</a:t>
            </a:r>
            <a:r>
              <a:rPr lang="en-US" altLang="en-US" sz="3100" dirty="0">
                <a:solidFill>
                  <a:schemeClr val="bg1"/>
                </a:solidFill>
              </a:rPr>
              <a:t> of 12-13: this </a:t>
            </a:r>
            <a:r>
              <a:rPr lang="en-US" altLang="en-US" sz="3100" u="sng" dirty="0">
                <a:solidFill>
                  <a:schemeClr val="bg1"/>
                </a:solidFill>
              </a:rPr>
              <a:t>unbeliever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u="sng" dirty="0">
                <a:solidFill>
                  <a:schemeClr val="bg1"/>
                </a:solidFill>
              </a:rPr>
              <a:t>leaves</a:t>
            </a:r>
            <a:r>
              <a:rPr lang="en-US" altLang="en-US" sz="3100" dirty="0">
                <a:solidFill>
                  <a:schemeClr val="bg1"/>
                </a:solidFill>
              </a:rPr>
              <a:t> because of believing spouse’s faith. 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Passage does </a:t>
            </a:r>
            <a:r>
              <a:rPr lang="en-US" altLang="en-US" sz="3100" b="1" u="sng" dirty="0">
                <a:solidFill>
                  <a:schemeClr val="bg1"/>
                </a:solidFill>
              </a:rPr>
              <a:t>not</a:t>
            </a:r>
            <a:r>
              <a:rPr lang="en-US" altLang="en-US" sz="3100" dirty="0">
                <a:solidFill>
                  <a:schemeClr val="bg1"/>
                </a:solidFill>
              </a:rPr>
              <a:t> say the desertion gives a “</a:t>
            </a:r>
            <a:r>
              <a:rPr lang="en-US" altLang="en-US" sz="3100" dirty="0">
                <a:solidFill>
                  <a:srgbClr val="FFFFCC"/>
                </a:solidFill>
              </a:rPr>
              <a:t>Pauline privilege</a:t>
            </a:r>
            <a:r>
              <a:rPr lang="en-US" altLang="en-US" sz="3100" dirty="0">
                <a:solidFill>
                  <a:schemeClr val="bg1"/>
                </a:solidFill>
              </a:rPr>
              <a:t>” to the believer to remarry another.</a:t>
            </a:r>
            <a:endParaRPr lang="en-US" altLang="en-US" sz="31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45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8382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Verse 16 – </a:t>
            </a:r>
            <a:endParaRPr lang="en-US" altLang="en-US" sz="3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382000" cy="5638800"/>
          </a:xfrm>
        </p:spPr>
        <p:txBody>
          <a:bodyPr/>
          <a:lstStyle/>
          <a:p>
            <a:pPr marL="341313" indent="-341313">
              <a:spcBef>
                <a:spcPts val="600"/>
              </a:spcBef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Subject: effort to save the unbeliever.</a:t>
            </a:r>
          </a:p>
          <a:p>
            <a:pPr marL="341313" indent="-341313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Two possible views – </a:t>
            </a:r>
          </a:p>
          <a:p>
            <a:pPr marL="746125" lvl="1" indent="-3460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66CCFF"/>
                </a:solidFill>
              </a:rPr>
              <a:t>1. </a:t>
            </a:r>
            <a:r>
              <a:rPr lang="en-US" altLang="en-US" sz="3100" dirty="0">
                <a:solidFill>
                  <a:srgbClr val="FFFFCC"/>
                </a:solidFill>
              </a:rPr>
              <a:t>To promote peace, accept the unbeliever’s decision to leave.  </a:t>
            </a:r>
          </a:p>
          <a:p>
            <a:pPr marL="1030288" lvl="2" indent="-284163">
              <a:spcAft>
                <a:spcPts val="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Believer is not bound to renounce the faith for sake of the unbeliever </a:t>
            </a:r>
            <a:r>
              <a:rPr lang="en-US" altLang="en-US" dirty="0">
                <a:solidFill>
                  <a:schemeClr val="bg1"/>
                </a:solidFill>
              </a:rPr>
              <a:t>– </a:t>
            </a:r>
            <a:r>
              <a:rPr lang="en-US" altLang="en-US" dirty="0" err="1">
                <a:solidFill>
                  <a:schemeClr val="bg1"/>
                </a:solidFill>
              </a:rPr>
              <a:t>Bengel</a:t>
            </a:r>
            <a:r>
              <a:rPr lang="en-US" altLang="en-US" sz="3000" dirty="0">
                <a:solidFill>
                  <a:schemeClr val="bg1"/>
                </a:solidFill>
              </a:rPr>
              <a:t>.</a:t>
            </a:r>
          </a:p>
          <a:p>
            <a:pPr marL="1030288" lvl="2" indent="-284163">
              <a:spcAft>
                <a:spcPts val="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This would imply that the Corinthians wanted to save the marriage.</a:t>
            </a:r>
          </a:p>
          <a:p>
            <a:pPr marL="1030288" lvl="2" indent="-284163">
              <a:spcAft>
                <a:spcPts val="0"/>
              </a:spcAft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09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8382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Verse 16 – </a:t>
            </a:r>
            <a:endParaRPr lang="en-US" altLang="en-US" sz="3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382000" cy="5638800"/>
          </a:xfrm>
        </p:spPr>
        <p:txBody>
          <a:bodyPr/>
          <a:lstStyle/>
          <a:p>
            <a:pPr marL="341313" indent="-341313">
              <a:spcBef>
                <a:spcPts val="600"/>
              </a:spcBef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Subject: effort to save the unbeliever.</a:t>
            </a:r>
          </a:p>
          <a:p>
            <a:pPr marL="341313" indent="-341313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Two possible views – </a:t>
            </a:r>
          </a:p>
          <a:p>
            <a:pPr marL="746125" lvl="1" indent="-3460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66CCFF"/>
                </a:solidFill>
              </a:rPr>
              <a:t>1. </a:t>
            </a:r>
            <a:r>
              <a:rPr lang="en-US" altLang="en-US" sz="3100" dirty="0">
                <a:solidFill>
                  <a:srgbClr val="FFFFCC"/>
                </a:solidFill>
              </a:rPr>
              <a:t>To promote peace, accept the unbeliever’s decision to leave.  </a:t>
            </a:r>
          </a:p>
          <a:p>
            <a:pPr marL="746125" lvl="1" indent="-346075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66CCFF"/>
                </a:solidFill>
              </a:rPr>
              <a:t>2. </a:t>
            </a:r>
            <a:r>
              <a:rPr lang="en-US" altLang="en-US" sz="3100" dirty="0">
                <a:solidFill>
                  <a:srgbClr val="FFFFCC"/>
                </a:solidFill>
              </a:rPr>
              <a:t>To promote peace, put up with the unbe-</a:t>
            </a:r>
            <a:r>
              <a:rPr lang="en-US" altLang="en-US" sz="3100" dirty="0" err="1">
                <a:solidFill>
                  <a:srgbClr val="FFFFCC"/>
                </a:solidFill>
              </a:rPr>
              <a:t>liever</a:t>
            </a:r>
            <a:r>
              <a:rPr lang="en-US" altLang="en-US" sz="3100" dirty="0">
                <a:solidFill>
                  <a:srgbClr val="FFFFCC"/>
                </a:solidFill>
              </a:rPr>
              <a:t> in the hope that you can lead him to the Lord.</a:t>
            </a:r>
          </a:p>
          <a:p>
            <a:pPr marL="1030288" lvl="2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May imply a difficult marriage.</a:t>
            </a:r>
          </a:p>
        </p:txBody>
      </p:sp>
    </p:spTree>
    <p:extLst>
      <p:ext uri="{BB962C8B-B14F-4D97-AF65-F5344CB8AC3E}">
        <p14:creationId xmlns:p14="http://schemas.microsoft.com/office/powerpoint/2010/main" val="147201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8382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Conclusion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382000" cy="56388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When divorce is not permitted, neither is remarriage (Ro.7:3).  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“Christ’s law forbids putting away (1 Co.7: 10ff) but does not forbid the one put away to accept dismissal”</a:t>
            </a:r>
            <a:r>
              <a:rPr lang="en-US" altLang="en-US" sz="2700" dirty="0">
                <a:solidFill>
                  <a:schemeClr val="bg1"/>
                </a:solidFill>
              </a:rPr>
              <a:t> </a:t>
            </a:r>
            <a:r>
              <a:rPr lang="en-US" altLang="en-US" sz="2000" dirty="0">
                <a:solidFill>
                  <a:schemeClr val="bg1"/>
                </a:solidFill>
              </a:rPr>
              <a:t>– Findlay.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V. 11 – remain unmarried or be reconciled…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One who reaches a conclusion without proper biblical evidence leaves himself without a right to object to any position.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“I believe” often means “I want.”</a:t>
            </a:r>
            <a:r>
              <a:rPr lang="en-US" altLang="en-US" sz="2700" dirty="0">
                <a:solidFill>
                  <a:schemeClr val="bg1"/>
                </a:solidFill>
              </a:rPr>
              <a:t>  </a:t>
            </a:r>
            <a:endParaRPr lang="en-US" altLang="en-US" sz="27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29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633337" y="838200"/>
            <a:ext cx="7887462" cy="13716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lang="en-US" sz="3600" kern="0" dirty="0">
                <a:solidFill>
                  <a:srgbClr val="66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  <a:t>Why are these issues so serious?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37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Souls at stake…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715000"/>
          </a:xfrm>
        </p:spPr>
        <p:txBody>
          <a:bodyPr/>
          <a:lstStyle/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Jn.8</a:t>
            </a:r>
            <a:r>
              <a:rPr lang="en-US" altLang="en-US" sz="3100" baseline="30000" dirty="0">
                <a:solidFill>
                  <a:schemeClr val="bg1"/>
                </a:solidFill>
              </a:rPr>
              <a:t>31</a:t>
            </a:r>
            <a:r>
              <a:rPr lang="en-US" altLang="en-US" sz="3100" dirty="0">
                <a:solidFill>
                  <a:schemeClr val="bg1"/>
                </a:solidFill>
              </a:rPr>
              <a:t> </a:t>
            </a:r>
            <a:r>
              <a:rPr lang="en-US" altLang="en-US" sz="3100" dirty="0">
                <a:solidFill>
                  <a:srgbClr val="CCFFFF"/>
                </a:solidFill>
              </a:rPr>
              <a:t>Then Jesus said to those Jews who believed Him, “If you abide in My word, you are My disciples indeed.  </a:t>
            </a:r>
            <a:r>
              <a:rPr lang="en-US" altLang="en-US" sz="3100" baseline="30000" dirty="0">
                <a:solidFill>
                  <a:schemeClr val="bg1"/>
                </a:solidFill>
              </a:rPr>
              <a:t>32</a:t>
            </a:r>
            <a:r>
              <a:rPr lang="en-US" altLang="en-US" sz="3100" dirty="0">
                <a:solidFill>
                  <a:schemeClr val="bg1"/>
                </a:solidFill>
              </a:rPr>
              <a:t> </a:t>
            </a:r>
            <a:r>
              <a:rPr lang="en-US" altLang="en-US" sz="3100" dirty="0">
                <a:solidFill>
                  <a:srgbClr val="CCFFFF"/>
                </a:solidFill>
              </a:rPr>
              <a:t>And you shall know the truth, and the truth shall make you free.”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False doctrine leads to wrong practices.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741363" lvl="1" indent="-341313">
              <a:spcAft>
                <a:spcPts val="0"/>
              </a:spcAft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95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Stinking thinking abounds…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7150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School:</a:t>
            </a:r>
            <a:r>
              <a:rPr lang="en-US" altLang="en-US" sz="3100" dirty="0">
                <a:solidFill>
                  <a:schemeClr val="bg1"/>
                </a:solidFill>
              </a:rPr>
              <a:t> we are animals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Peers: </a:t>
            </a:r>
            <a:r>
              <a:rPr lang="en-US" altLang="en-US" sz="3100" dirty="0">
                <a:solidFill>
                  <a:schemeClr val="bg1"/>
                </a:solidFill>
              </a:rPr>
              <a:t>every is doing ‘it’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Parents:</a:t>
            </a:r>
            <a:r>
              <a:rPr lang="en-US" altLang="en-US" sz="3100" dirty="0">
                <a:solidFill>
                  <a:schemeClr val="bg1"/>
                </a:solidFill>
              </a:rPr>
              <a:t> TV, electronics, books, magazines … much of it blasphemes; some tolerate it as entertainment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Christians</a:t>
            </a:r>
            <a:r>
              <a:rPr lang="en-US" altLang="en-US" sz="3100" baseline="30000" dirty="0">
                <a:solidFill>
                  <a:schemeClr val="bg1"/>
                </a:solidFill>
              </a:rPr>
              <a:t>(?)</a:t>
            </a:r>
            <a:r>
              <a:rPr lang="en-US" altLang="en-US" sz="3100" dirty="0">
                <a:solidFill>
                  <a:srgbClr val="FFFFCC"/>
                </a:solidFill>
              </a:rPr>
              <a:t>: </a:t>
            </a:r>
            <a:r>
              <a:rPr lang="en-US" altLang="en-US" sz="3100" dirty="0">
                <a:solidFill>
                  <a:schemeClr val="bg1"/>
                </a:solidFill>
              </a:rPr>
              <a:t>some add to problem, not </a:t>
            </a:r>
            <a:r>
              <a:rPr lang="en-US" altLang="en-US" sz="3100" dirty="0" err="1">
                <a:solidFill>
                  <a:schemeClr val="bg1"/>
                </a:solidFill>
              </a:rPr>
              <a:t>solu-tion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741363" lvl="1" indent="-341313">
              <a:spcAft>
                <a:spcPts val="0"/>
              </a:spcAft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92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Mt.19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71500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Perversions of scripture common in Lord’s day</a:t>
            </a: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sz="2800" dirty="0">
                <a:solidFill>
                  <a:srgbClr val="CCFFFF"/>
                </a:solidFill>
              </a:rPr>
              <a:t>3:</a:t>
            </a:r>
            <a:r>
              <a:rPr lang="en-US" altLang="en-US" sz="3100" dirty="0">
                <a:solidFill>
                  <a:schemeClr val="bg1"/>
                </a:solidFill>
              </a:rPr>
              <a:t> what a question . . .  (4-6)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sz="2800" dirty="0">
                <a:solidFill>
                  <a:srgbClr val="CCFFFF"/>
                </a:solidFill>
              </a:rPr>
              <a:t>7:</a:t>
            </a:r>
            <a:r>
              <a:rPr lang="en-US" altLang="en-US" sz="3100" dirty="0">
                <a:solidFill>
                  <a:schemeClr val="bg1"/>
                </a:solidFill>
              </a:rPr>
              <a:t> what a perversion . . 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800" dirty="0">
                <a:solidFill>
                  <a:srgbClr val="CCFFFF"/>
                </a:solidFill>
              </a:rPr>
              <a:t>8-9:</a:t>
            </a:r>
            <a:r>
              <a:rPr lang="en-US" altLang="en-US" sz="3100" dirty="0">
                <a:solidFill>
                  <a:schemeClr val="bg1"/>
                </a:solidFill>
              </a:rPr>
              <a:t> Jesus found it necessary to . . .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Refute their error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Reply / replace with truth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2800" dirty="0">
                <a:solidFill>
                  <a:srgbClr val="CCFFFF"/>
                </a:solidFill>
              </a:rPr>
              <a:t>10-12:</a:t>
            </a:r>
            <a:r>
              <a:rPr lang="en-US" altLang="en-US" dirty="0">
                <a:solidFill>
                  <a:schemeClr val="bg1"/>
                </a:solidFill>
              </a:rPr>
              <a:t> pervasive perversions: even disciples are affected.   Leads to fornication, </a:t>
            </a:r>
            <a:r>
              <a:rPr lang="en-US" altLang="en-US" dirty="0" err="1">
                <a:solidFill>
                  <a:schemeClr val="bg1"/>
                </a:solidFill>
              </a:rPr>
              <a:t>immor-ality</a:t>
            </a:r>
            <a:r>
              <a:rPr lang="en-US" altLang="en-US" dirty="0">
                <a:solidFill>
                  <a:schemeClr val="bg1"/>
                </a:solidFill>
              </a:rPr>
              <a:t>, frivolous divorce</a:t>
            </a:r>
          </a:p>
        </p:txBody>
      </p:sp>
    </p:spTree>
    <p:extLst>
      <p:ext uri="{BB962C8B-B14F-4D97-AF65-F5344CB8AC3E}">
        <p14:creationId xmlns:p14="http://schemas.microsoft.com/office/powerpoint/2010/main" val="142348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Pt.3:16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685800"/>
            <a:ext cx="8534400" cy="5715000"/>
          </a:xfrm>
        </p:spPr>
        <p:txBody>
          <a:bodyPr/>
          <a:lstStyle/>
          <a:p>
            <a:pPr marL="457200" lvl="1" indent="-45720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Perversions lead to serious consequences – </a:t>
            </a:r>
          </a:p>
          <a:p>
            <a:pPr marL="457200" lvl="1" indent="-45720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66CCFF"/>
                </a:solidFill>
              </a:rPr>
              <a:t>1.</a:t>
            </a:r>
            <a:r>
              <a:rPr lang="en-US" altLang="en-US" sz="3100" dirty="0">
                <a:solidFill>
                  <a:schemeClr val="bg1"/>
                </a:solidFill>
              </a:rPr>
              <a:t> Fornication.</a:t>
            </a:r>
          </a:p>
          <a:p>
            <a:pPr marL="457200" lvl="1" indent="-45720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66CCFF"/>
                </a:solidFill>
              </a:rPr>
              <a:t>2.</a:t>
            </a:r>
            <a:r>
              <a:rPr lang="en-US" altLang="en-US" sz="3100" dirty="0">
                <a:solidFill>
                  <a:schemeClr val="bg1"/>
                </a:solidFill>
              </a:rPr>
              <a:t> Living together.</a:t>
            </a:r>
          </a:p>
          <a:p>
            <a:pPr marL="457200" lvl="1" indent="-45720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66CCFF"/>
                </a:solidFill>
              </a:rPr>
              <a:t>3. </a:t>
            </a:r>
            <a:r>
              <a:rPr lang="en-US" altLang="en-US" sz="3100" dirty="0">
                <a:solidFill>
                  <a:schemeClr val="bg1"/>
                </a:solidFill>
              </a:rPr>
              <a:t>Frivolous divorce.</a:t>
            </a:r>
          </a:p>
          <a:p>
            <a:pPr marL="457200" lvl="1" indent="-45720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16873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Attitudes and actions show contempt for...</a:t>
            </a:r>
            <a:endParaRPr lang="en-US" altLang="en-US" sz="3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685800"/>
            <a:ext cx="8534400" cy="5715000"/>
          </a:xfrm>
        </p:spPr>
        <p:txBody>
          <a:bodyPr/>
          <a:lstStyle/>
          <a:p>
            <a:pPr marL="457200" lvl="1" indent="-457200">
              <a:spcAft>
                <a:spcPts val="800"/>
              </a:spcAft>
              <a:buNone/>
            </a:pPr>
            <a:r>
              <a:rPr lang="en-US" altLang="en-US" sz="2400" dirty="0">
                <a:solidFill>
                  <a:srgbClr val="FFCC99"/>
                </a:solidFill>
              </a:rPr>
              <a:t>1.</a:t>
            </a:r>
            <a:r>
              <a:rPr lang="en-US" altLang="en-US" sz="3100" dirty="0">
                <a:solidFill>
                  <a:srgbClr val="FFCC99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God’s law.   Mal.2:14-16</a:t>
            </a:r>
          </a:p>
          <a:p>
            <a:pPr marL="457200" lvl="1" indent="-457200">
              <a:spcAft>
                <a:spcPts val="800"/>
              </a:spcAft>
              <a:buNone/>
            </a:pPr>
            <a:r>
              <a:rPr lang="en-US" altLang="en-US" sz="2400" dirty="0">
                <a:solidFill>
                  <a:srgbClr val="FFCC99"/>
                </a:solidFill>
              </a:rPr>
              <a:t>2.</a:t>
            </a:r>
            <a:r>
              <a:rPr lang="en-US" altLang="en-US" sz="3100" dirty="0">
                <a:solidFill>
                  <a:srgbClr val="FFCC99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Personal responsibility.   Ep.5:22ff.</a:t>
            </a:r>
          </a:p>
          <a:p>
            <a:pPr marL="457200" lvl="1" indent="-457200">
              <a:spcAft>
                <a:spcPts val="800"/>
              </a:spcAft>
              <a:buNone/>
            </a:pPr>
            <a:r>
              <a:rPr lang="en-US" altLang="en-US" sz="2400" dirty="0">
                <a:solidFill>
                  <a:srgbClr val="FFCC99"/>
                </a:solidFill>
              </a:rPr>
              <a:t>3. </a:t>
            </a:r>
            <a:r>
              <a:rPr lang="en-US" altLang="en-US" sz="3100" dirty="0">
                <a:solidFill>
                  <a:schemeClr val="bg1"/>
                </a:solidFill>
              </a:rPr>
              <a:t>Mate’s destiny.   Mt.5:32</a:t>
            </a:r>
          </a:p>
          <a:p>
            <a:pPr marL="457200" lvl="1" indent="-457200">
              <a:spcAft>
                <a:spcPts val="800"/>
              </a:spcAft>
              <a:buNone/>
            </a:pPr>
            <a:r>
              <a:rPr lang="en-US" altLang="en-US" sz="2400" dirty="0">
                <a:solidFill>
                  <a:srgbClr val="FFCC99"/>
                </a:solidFill>
              </a:rPr>
              <a:t>4.</a:t>
            </a:r>
            <a:r>
              <a:rPr lang="en-US" altLang="en-US" sz="3100" dirty="0">
                <a:solidFill>
                  <a:srgbClr val="FFCC99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Own destiny.   Mt.5:32; 18:6-7; 19:9.</a:t>
            </a:r>
          </a:p>
          <a:p>
            <a:pPr marL="400050" lvl="1" indent="-400050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FFCC99"/>
                </a:solidFill>
              </a:rPr>
              <a:t>5.</a:t>
            </a:r>
            <a:r>
              <a:rPr lang="en-US" altLang="en-US" sz="3100" dirty="0">
                <a:solidFill>
                  <a:srgbClr val="FFCC99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Lord’s name.   Ro.2:22 </a:t>
            </a:r>
            <a:r>
              <a:rPr lang="en-US" altLang="en-US" sz="3100" dirty="0">
                <a:solidFill>
                  <a:srgbClr val="FFFFCC"/>
                </a:solidFill>
              </a:rPr>
              <a:t>You who say, “Do not commit adultery,” do you commit adultery?  </a:t>
            </a:r>
            <a:r>
              <a:rPr lang="en-US" altLang="en-US" sz="3100" dirty="0">
                <a:solidFill>
                  <a:schemeClr val="bg1"/>
                </a:solidFill>
              </a:rPr>
              <a:t>… 24 </a:t>
            </a:r>
            <a:r>
              <a:rPr lang="en-US" altLang="en-US" sz="3100" dirty="0">
                <a:solidFill>
                  <a:srgbClr val="FFFFCC"/>
                </a:solidFill>
              </a:rPr>
              <a:t>For “the name of God is blasphemed among the Gentiles because of you,” as it is written.</a:t>
            </a:r>
          </a:p>
          <a:p>
            <a:pPr marL="457200" lvl="1" indent="-457200">
              <a:spcAft>
                <a:spcPts val="4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457200" lvl="1" indent="-457200">
              <a:spcAft>
                <a:spcPts val="4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57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Pt.3:16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685800"/>
            <a:ext cx="8534400" cy="5715000"/>
          </a:xfrm>
        </p:spPr>
        <p:txBody>
          <a:bodyPr/>
          <a:lstStyle/>
          <a:p>
            <a:pPr marL="457200" lvl="1" indent="-45720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Perversions lead to serious consequences – </a:t>
            </a:r>
          </a:p>
          <a:p>
            <a:pPr marL="457200" lvl="1" indent="-45720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66CCFF"/>
                </a:solidFill>
              </a:rPr>
              <a:t>1.</a:t>
            </a:r>
            <a:r>
              <a:rPr lang="en-US" altLang="en-US" sz="3100" dirty="0">
                <a:solidFill>
                  <a:schemeClr val="bg1"/>
                </a:solidFill>
              </a:rPr>
              <a:t> Fornication.</a:t>
            </a:r>
          </a:p>
          <a:p>
            <a:pPr marL="457200" lvl="1" indent="-45720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66CCFF"/>
                </a:solidFill>
              </a:rPr>
              <a:t>2.</a:t>
            </a:r>
            <a:r>
              <a:rPr lang="en-US" altLang="en-US" sz="3100" dirty="0">
                <a:solidFill>
                  <a:schemeClr val="bg1"/>
                </a:solidFill>
              </a:rPr>
              <a:t> Living together.</a:t>
            </a:r>
          </a:p>
          <a:p>
            <a:pPr marL="457200" lvl="1" indent="-45720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66CCFF"/>
                </a:solidFill>
              </a:rPr>
              <a:t>3. </a:t>
            </a:r>
            <a:r>
              <a:rPr lang="en-US" altLang="en-US" sz="3100" dirty="0">
                <a:solidFill>
                  <a:schemeClr val="bg1"/>
                </a:solidFill>
              </a:rPr>
              <a:t>Frivolous divorce.</a:t>
            </a:r>
          </a:p>
          <a:p>
            <a:pPr marL="457200" lvl="1" indent="-45720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66CCFF"/>
                </a:solidFill>
              </a:rPr>
              <a:t>4.</a:t>
            </a:r>
            <a:r>
              <a:rPr lang="en-US" altLang="en-US" sz="3100" dirty="0">
                <a:solidFill>
                  <a:schemeClr val="bg1"/>
                </a:solidFill>
              </a:rPr>
              <a:t> Adultery.</a:t>
            </a:r>
          </a:p>
          <a:p>
            <a:pPr marL="457200" lvl="1" indent="-45720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22684845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2786</TotalTime>
  <Words>1487</Words>
  <Application>Microsoft Office PowerPoint</Application>
  <PresentationFormat>On-screen Show (4:3)</PresentationFormat>
  <Paragraphs>116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Times New Roman</vt:lpstr>
      <vt:lpstr>Wingdings</vt:lpstr>
      <vt:lpstr>1_Default Design</vt:lpstr>
      <vt:lpstr>PowerPoint Presentation</vt:lpstr>
      <vt:lpstr>Spiritual minds seek to save the lost </vt:lpstr>
      <vt:lpstr>PowerPoint Presentation</vt:lpstr>
      <vt:lpstr>Souls at stake…</vt:lpstr>
      <vt:lpstr>Stinking thinking abounds…</vt:lpstr>
      <vt:lpstr>Mt.19</vt:lpstr>
      <vt:lpstr>2 Pt.3:16</vt:lpstr>
      <vt:lpstr>Attitudes and actions show contempt for...</vt:lpstr>
      <vt:lpstr>2 Pt.3:16</vt:lpstr>
      <vt:lpstr>Adultery</vt:lpstr>
      <vt:lpstr>Adultery</vt:lpstr>
      <vt:lpstr>Adultery defined</vt:lpstr>
      <vt:lpstr>Adultery</vt:lpstr>
      <vt:lpstr>PowerPoint Presentation</vt:lpstr>
      <vt:lpstr>12: unbeliever agrees to live with believer…</vt:lpstr>
      <vt:lpstr>“The believer is not under bondage”</vt:lpstr>
      <vt:lpstr>“The believer is not under bondage”</vt:lpstr>
      <vt:lpstr>“The believer is not under bondage”</vt:lpstr>
      <vt:lpstr>There were circumstances when Paul’s bondage ceased – </vt:lpstr>
      <vt:lpstr>“The believer is not under bondage”</vt:lpstr>
      <vt:lpstr>“The believer is not under bondage”</vt:lpstr>
      <vt:lpstr>Verse 16 – </vt:lpstr>
      <vt:lpstr>Verse 16 – </vt:lpstr>
      <vt:lpstr>Conclusion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86</cp:revision>
  <dcterms:created xsi:type="dcterms:W3CDTF">2006-09-08T19:51:33Z</dcterms:created>
  <dcterms:modified xsi:type="dcterms:W3CDTF">2022-07-02T19:03:22Z</dcterms:modified>
</cp:coreProperties>
</file>