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5"/>
  </p:notesMasterIdLst>
  <p:sldIdLst>
    <p:sldId id="305" r:id="rId3"/>
    <p:sldId id="374" r:id="rId4"/>
    <p:sldId id="479" r:id="rId5"/>
    <p:sldId id="480" r:id="rId6"/>
    <p:sldId id="481" r:id="rId7"/>
    <p:sldId id="373" r:id="rId8"/>
    <p:sldId id="476" r:id="rId9"/>
    <p:sldId id="482" r:id="rId10"/>
    <p:sldId id="483" r:id="rId11"/>
    <p:sldId id="429" r:id="rId12"/>
    <p:sldId id="484" r:id="rId13"/>
    <p:sldId id="485" r:id="rId14"/>
    <p:sldId id="465" r:id="rId15"/>
    <p:sldId id="492" r:id="rId16"/>
    <p:sldId id="473" r:id="rId17"/>
    <p:sldId id="486" r:id="rId18"/>
    <p:sldId id="488" r:id="rId19"/>
    <p:sldId id="474" r:id="rId20"/>
    <p:sldId id="487" r:id="rId21"/>
    <p:sldId id="489" r:id="rId22"/>
    <p:sldId id="490" r:id="rId23"/>
    <p:sldId id="491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FFCC99"/>
    <a:srgbClr val="CCFFCC"/>
    <a:srgbClr val="FFFFCC"/>
    <a:srgbClr val="C0C0C0"/>
    <a:srgbClr val="800000"/>
    <a:srgbClr val="DDDDDD"/>
    <a:srgbClr val="CCEC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707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821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0207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85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694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035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5909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254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798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36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587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802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5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997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4380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rgbClr val="002060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Greatest Day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Women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Mary: one of last at the cross, first at the tomb  (19:25;  20:1)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one loved Jesus more than Mary Magdalene. 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20:1, early, still dark = fourth watch of the night – 3-6 a.m.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Our motivation?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Hell?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Duty?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Family?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Love? 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Jn.4:19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Love:  57 times in John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Love obeys:  Jn.14:15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13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561970" y="533400"/>
            <a:ext cx="4021707" cy="4572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 day of life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C52200D-2910-4654-BB80-05B5EC65BF7D}"/>
              </a:ext>
            </a:extLst>
          </p:cNvPr>
          <p:cNvSpPr/>
          <p:nvPr/>
        </p:nvSpPr>
        <p:spPr bwMode="auto">
          <a:xfrm>
            <a:off x="1899658" y="1735479"/>
            <a:ext cx="5352893" cy="988867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 day of faith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AFDF1AA-5F04-40B8-A289-FAB09F00BA2A}"/>
              </a:ext>
            </a:extLst>
          </p:cNvPr>
          <p:cNvSpPr/>
          <p:nvPr/>
        </p:nvSpPr>
        <p:spPr bwMode="auto">
          <a:xfrm>
            <a:off x="2562519" y="1124146"/>
            <a:ext cx="4021707" cy="4572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 day of love</a:t>
            </a:r>
          </a:p>
        </p:txBody>
      </p:sp>
    </p:spTree>
    <p:extLst>
      <p:ext uri="{BB962C8B-B14F-4D97-AF65-F5344CB8AC3E}">
        <p14:creationId xmlns:p14="http://schemas.microsoft.com/office/powerpoint/2010/main" val="1427007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“Dead men stay dead…”?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rgbClr val="FFFFCC"/>
                </a:solidFill>
                <a:ea typeface="Verdana" panose="020B0604030504040204" pitchFamily="34" charset="0"/>
              </a:rPr>
              <a:t>National Geographic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rgbClr val="FFFFCC"/>
                </a:solidFill>
                <a:ea typeface="Verdana" panose="020B0604030504040204" pitchFamily="34" charset="0"/>
              </a:rPr>
              <a:t>Jesus Seminar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rgbClr val="FFFFCC"/>
                </a:solidFill>
                <a:ea typeface="Verdana" panose="020B0604030504040204" pitchFamily="34" charset="0"/>
              </a:rPr>
              <a:t>Disciples 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</a:rPr>
              <a:t>(hiding, Jn.20:19)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</a:rPr>
              <a:t>Peter / John ran to tomb.  Jn.20:8-9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100" kern="0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100" kern="0" dirty="0">
              <a:solidFill>
                <a:schemeClr val="bg1"/>
              </a:solidFill>
              <a:ea typeface="Verdana" panose="020B0604030504040204" pitchFamily="34" charset="0"/>
            </a:endParaRPr>
          </a:p>
          <a:p>
            <a:pPr marL="457200" lvl="1" indent="0">
              <a:spcAft>
                <a:spcPts val="400"/>
              </a:spcAft>
              <a:buNone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8E0178-F25F-40C9-9132-B6B73201227A}"/>
              </a:ext>
            </a:extLst>
          </p:cNvPr>
          <p:cNvSpPr/>
          <p:nvPr/>
        </p:nvSpPr>
        <p:spPr>
          <a:xfrm>
            <a:off x="676373" y="3295454"/>
            <a:ext cx="2418762" cy="457200"/>
          </a:xfrm>
          <a:prstGeom prst="rect">
            <a:avLst/>
          </a:prstGeom>
          <a:solidFill>
            <a:srgbClr val="00206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aseline="30000" dirty="0">
                <a:solidFill>
                  <a:srgbClr val="FFC000"/>
                </a:solidFill>
              </a:rPr>
              <a:t>1</a:t>
            </a:r>
            <a:r>
              <a:rPr lang="en-US" dirty="0"/>
              <a:t> </a:t>
            </a:r>
            <a:r>
              <a:rPr lang="en-US" sz="3000" dirty="0">
                <a:solidFill>
                  <a:srgbClr val="FFFF00"/>
                </a:solidFill>
              </a:rPr>
              <a:t>tomb open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58B27C-A81E-4529-8337-06D0AA3C0EA8}"/>
              </a:ext>
            </a:extLst>
          </p:cNvPr>
          <p:cNvSpPr/>
          <p:nvPr/>
        </p:nvSpPr>
        <p:spPr>
          <a:xfrm>
            <a:off x="3104562" y="3295454"/>
            <a:ext cx="2485535" cy="457200"/>
          </a:xfrm>
          <a:prstGeom prst="rect">
            <a:avLst/>
          </a:prstGeom>
          <a:solidFill>
            <a:srgbClr val="00206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aseline="30000" dirty="0">
                <a:solidFill>
                  <a:srgbClr val="FFC000"/>
                </a:solidFill>
              </a:rPr>
              <a:t>2</a:t>
            </a:r>
            <a:r>
              <a:rPr lang="en-US" dirty="0"/>
              <a:t> </a:t>
            </a:r>
            <a:r>
              <a:rPr lang="en-US" sz="3000" dirty="0">
                <a:solidFill>
                  <a:srgbClr val="FFFF00"/>
                </a:solidFill>
              </a:rPr>
              <a:t>tomb empty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785D2E-145A-4B49-A67F-5C079EA3C57B}"/>
              </a:ext>
            </a:extLst>
          </p:cNvPr>
          <p:cNvSpPr/>
          <p:nvPr/>
        </p:nvSpPr>
        <p:spPr>
          <a:xfrm>
            <a:off x="5599524" y="3296238"/>
            <a:ext cx="2829611" cy="457200"/>
          </a:xfrm>
          <a:prstGeom prst="rect">
            <a:avLst/>
          </a:prstGeom>
          <a:solidFill>
            <a:srgbClr val="00206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aseline="30000" dirty="0">
                <a:solidFill>
                  <a:srgbClr val="FFC000"/>
                </a:solidFill>
              </a:rPr>
              <a:t>3</a:t>
            </a:r>
            <a:r>
              <a:rPr lang="en-US" dirty="0"/>
              <a:t> </a:t>
            </a:r>
            <a:r>
              <a:rPr lang="en-US" sz="3000" dirty="0">
                <a:solidFill>
                  <a:srgbClr val="FFFF00"/>
                </a:solidFill>
              </a:rPr>
              <a:t>clothes folded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F69904-409E-46CE-A821-9F8BF06876C1}"/>
              </a:ext>
            </a:extLst>
          </p:cNvPr>
          <p:cNvSpPr/>
          <p:nvPr/>
        </p:nvSpPr>
        <p:spPr>
          <a:xfrm>
            <a:off x="676373" y="3885416"/>
            <a:ext cx="2421898" cy="457200"/>
          </a:xfrm>
          <a:prstGeom prst="rect">
            <a:avLst/>
          </a:prstGeom>
          <a:solidFill>
            <a:srgbClr val="00206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aseline="30000" dirty="0">
                <a:solidFill>
                  <a:srgbClr val="FFC000"/>
                </a:solidFill>
              </a:rPr>
              <a:t>1</a:t>
            </a:r>
            <a:r>
              <a:rPr lang="en-US" dirty="0"/>
              <a:t> </a:t>
            </a:r>
            <a:r>
              <a:rPr lang="en-US" sz="3000" dirty="0">
                <a:solidFill>
                  <a:srgbClr val="FFFF00"/>
                </a:solidFill>
              </a:rPr>
              <a:t>John saw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5F2D37-337F-47EB-9564-E10E948A9F8A}"/>
              </a:ext>
            </a:extLst>
          </p:cNvPr>
          <p:cNvSpPr/>
          <p:nvPr/>
        </p:nvSpPr>
        <p:spPr>
          <a:xfrm>
            <a:off x="3104562" y="3885416"/>
            <a:ext cx="2488671" cy="457200"/>
          </a:xfrm>
          <a:prstGeom prst="rect">
            <a:avLst/>
          </a:prstGeom>
          <a:solidFill>
            <a:srgbClr val="00206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aseline="30000" dirty="0">
                <a:solidFill>
                  <a:srgbClr val="FFC000"/>
                </a:solidFill>
              </a:rPr>
              <a:t>2</a:t>
            </a:r>
            <a:r>
              <a:rPr lang="en-US" dirty="0"/>
              <a:t> </a:t>
            </a:r>
            <a:r>
              <a:rPr lang="en-US" sz="3000" dirty="0">
                <a:solidFill>
                  <a:srgbClr val="FFFF00"/>
                </a:solidFill>
              </a:rPr>
              <a:t>believed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C12E2A-8EF8-48B2-9F69-1FE9511663F8}"/>
              </a:ext>
            </a:extLst>
          </p:cNvPr>
          <p:cNvSpPr/>
          <p:nvPr/>
        </p:nvSpPr>
        <p:spPr>
          <a:xfrm>
            <a:off x="5599524" y="3886200"/>
            <a:ext cx="2832747" cy="457200"/>
          </a:xfrm>
          <a:prstGeom prst="rect">
            <a:avLst/>
          </a:prstGeom>
          <a:solidFill>
            <a:srgbClr val="002060"/>
          </a:solidFill>
          <a:ln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aseline="30000" dirty="0">
                <a:solidFill>
                  <a:srgbClr val="FFC000"/>
                </a:solidFill>
              </a:rPr>
              <a:t>3</a:t>
            </a:r>
            <a:r>
              <a:rPr lang="en-US" dirty="0"/>
              <a:t> </a:t>
            </a:r>
            <a:r>
              <a:rPr lang="en-US" sz="3000" dirty="0">
                <a:solidFill>
                  <a:srgbClr val="FFFF00"/>
                </a:solidFill>
              </a:rPr>
              <a:t>unexpected</a:t>
            </a:r>
          </a:p>
        </p:txBody>
      </p:sp>
    </p:spTree>
    <p:extLst>
      <p:ext uri="{BB962C8B-B14F-4D97-AF65-F5344CB8AC3E}">
        <p14:creationId xmlns:p14="http://schemas.microsoft.com/office/powerpoint/2010/main" val="329059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“Dead men stay dead…”?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399"/>
            <a:ext cx="8229600" cy="5590881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</a:rPr>
              <a:t>Thomas: no sight, no faith.   Jn.20:</a:t>
            </a:r>
          </a:p>
          <a:p>
            <a:pPr lvl="2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kern="0" dirty="0">
                <a:solidFill>
                  <a:srgbClr val="FFC000"/>
                </a:solidFill>
                <a:ea typeface="Verdana" panose="020B0604030504040204" pitchFamily="34" charset="0"/>
              </a:rPr>
              <a:t>27: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</a:rPr>
              <a:t> Lord quotes his words</a:t>
            </a:r>
          </a:p>
          <a:p>
            <a:pPr lvl="2">
              <a:spcBef>
                <a:spcPts val="30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altLang="en-US" sz="2800" kern="0" dirty="0">
                <a:solidFill>
                  <a:srgbClr val="FFC000"/>
                </a:solidFill>
                <a:ea typeface="Verdana" panose="020B0604030504040204" pitchFamily="34" charset="0"/>
              </a:rPr>
              <a:t>28: 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</a:rPr>
              <a:t>no rebuke for his worship</a:t>
            </a:r>
          </a:p>
          <a:p>
            <a:pPr marL="914400" lvl="2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</a:rPr>
              <a:t>  </a:t>
            </a:r>
          </a:p>
          <a:p>
            <a:pPr lvl="2">
              <a:spcBef>
                <a:spcPts val="18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800" kern="0" dirty="0">
                <a:solidFill>
                  <a:srgbClr val="FFC000"/>
                </a:solidFill>
                <a:ea typeface="Verdana" panose="020B0604030504040204" pitchFamily="34" charset="0"/>
              </a:rPr>
              <a:t>29: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</a:rPr>
              <a:t> includes us </a:t>
            </a:r>
            <a:r>
              <a:rPr lang="en-US" altLang="en-US" sz="3100" kern="0" dirty="0">
                <a:solidFill>
                  <a:srgbClr val="FFFF99"/>
                </a:solidFill>
                <a:ea typeface="Verdana" panose="020B0604030504040204" pitchFamily="34" charset="0"/>
              </a:rPr>
              <a:t>[have his faith without his experience]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29356-E0D8-4036-BECB-1E87339DA3F4}"/>
              </a:ext>
            </a:extLst>
          </p:cNvPr>
          <p:cNvSpPr/>
          <p:nvPr/>
        </p:nvSpPr>
        <p:spPr>
          <a:xfrm>
            <a:off x="1723535" y="2676427"/>
            <a:ext cx="5715000" cy="990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greatest doubt to greatest confession – climax of book?</a:t>
            </a:r>
          </a:p>
        </p:txBody>
      </p:sp>
    </p:spTree>
    <p:extLst>
      <p:ext uri="{BB962C8B-B14F-4D97-AF65-F5344CB8AC3E}">
        <p14:creationId xmlns:p14="http://schemas.microsoft.com/office/powerpoint/2010/main" val="207181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200" dirty="0">
                <a:solidFill>
                  <a:srgbClr val="FFFFCC"/>
                </a:solidFill>
              </a:rPr>
              <a:t>Sight depends on senses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Faith depends on testimony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29: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only a carnal mind must see a miracle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Would require continuous miracles for each person until Jesus comes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30-31: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biblical faith accepts testimony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John wants to bring readers to his faith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John 9 – believing is seeing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3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561970" y="533400"/>
            <a:ext cx="4021707" cy="4572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 day of life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C52200D-2910-4654-BB80-05B5EC65BF7D}"/>
              </a:ext>
            </a:extLst>
          </p:cNvPr>
          <p:cNvSpPr/>
          <p:nvPr/>
        </p:nvSpPr>
        <p:spPr bwMode="auto">
          <a:xfrm>
            <a:off x="1899658" y="2333919"/>
            <a:ext cx="5352893" cy="988867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 day of </a:t>
            </a:r>
            <a: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hope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AFDF1AA-5F04-40B8-A289-FAB09F00BA2A}"/>
              </a:ext>
            </a:extLst>
          </p:cNvPr>
          <p:cNvSpPr/>
          <p:nvPr/>
        </p:nvSpPr>
        <p:spPr bwMode="auto">
          <a:xfrm>
            <a:off x="2562519" y="1124146"/>
            <a:ext cx="4021707" cy="4572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 day of love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EB4EBDC7-102F-422F-A16B-8A79652D4487}"/>
              </a:ext>
            </a:extLst>
          </p:cNvPr>
          <p:cNvSpPr/>
          <p:nvPr/>
        </p:nvSpPr>
        <p:spPr bwMode="auto">
          <a:xfrm>
            <a:off x="2562519" y="1724319"/>
            <a:ext cx="4021707" cy="4572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 day of faith</a:t>
            </a:r>
          </a:p>
        </p:txBody>
      </p:sp>
    </p:spTree>
    <p:extLst>
      <p:ext uri="{BB962C8B-B14F-4D97-AF65-F5344CB8AC3E}">
        <p14:creationId xmlns:p14="http://schemas.microsoft.com/office/powerpoint/2010/main" val="2074961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Jn.20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838200"/>
            <a:ext cx="8305800" cy="5486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Mary experienced at least three levels of joy –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Angels, 11-13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Jesus, 14-17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Disciples – she announces resurrection to them, 18</a:t>
            </a:r>
          </a:p>
          <a:p>
            <a:pPr marL="0" indent="0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316DAE-F41D-4E9D-AB60-5676FAF8F294}"/>
              </a:ext>
            </a:extLst>
          </p:cNvPr>
          <p:cNvSpPr/>
          <p:nvPr/>
        </p:nvSpPr>
        <p:spPr>
          <a:xfrm>
            <a:off x="1709491" y="3733800"/>
            <a:ext cx="5725019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Mary was not satisfied in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presence of angels, </a:t>
            </a:r>
            <a:r>
              <a:rPr lang="en-US" sz="3100" dirty="0"/>
              <a:t>13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C3242-0641-4232-8EA1-DDF95FA648B6}"/>
              </a:ext>
            </a:extLst>
          </p:cNvPr>
          <p:cNvSpPr/>
          <p:nvPr/>
        </p:nvSpPr>
        <p:spPr>
          <a:xfrm>
            <a:off x="1714892" y="5029200"/>
            <a:ext cx="5725019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Jesus stood near Mary</a:t>
            </a:r>
            <a:r>
              <a:rPr lang="en-US" sz="3100">
                <a:solidFill>
                  <a:srgbClr val="CCFFCC"/>
                </a:solidFill>
              </a:rPr>
              <a:t>; she</a:t>
            </a:r>
            <a:br>
              <a:rPr lang="en-US" sz="3100">
                <a:solidFill>
                  <a:srgbClr val="CCFFCC"/>
                </a:solidFill>
              </a:rPr>
            </a:br>
            <a:r>
              <a:rPr lang="en-US" sz="3100">
                <a:solidFill>
                  <a:srgbClr val="CCFFCC"/>
                </a:solidFill>
              </a:rPr>
              <a:t>did </a:t>
            </a:r>
            <a:r>
              <a:rPr lang="en-US" sz="3100" dirty="0">
                <a:solidFill>
                  <a:srgbClr val="CCFFCC"/>
                </a:solidFill>
              </a:rPr>
              <a:t>not know it,</a:t>
            </a:r>
            <a:r>
              <a:rPr lang="en-US" sz="3100" dirty="0">
                <a:solidFill>
                  <a:schemeClr val="bg1"/>
                </a:solidFill>
              </a:rPr>
              <a:t> 14-16</a:t>
            </a:r>
          </a:p>
        </p:txBody>
      </p:sp>
    </p:spTree>
    <p:extLst>
      <p:ext uri="{BB962C8B-B14F-4D97-AF65-F5344CB8AC3E}">
        <p14:creationId xmlns:p14="http://schemas.microsoft.com/office/powerpoint/2010/main" val="100892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Jn.20:17…27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990600"/>
            <a:ext cx="8305800" cy="5486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Mary’s holding and Thomas’ handling are different; Jesus came to leave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Co.15, He is raised.  </a:t>
            </a:r>
          </a:p>
          <a:p>
            <a:pPr marL="0" indent="0" defTabSz="395288">
              <a:spcAft>
                <a:spcPts val="4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Lazarus, John 11 – </a:t>
            </a:r>
          </a:p>
          <a:p>
            <a:pPr marL="0" indent="0" defTabSz="315913">
              <a:spcAft>
                <a:spcPts val="0"/>
              </a:spcAft>
              <a:buNone/>
              <a:tabLst>
                <a:tab pos="631825" algn="l"/>
              </a:tabLst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Left tomb with wrappings of the dead 			still binding him hand and foot…</a:t>
            </a:r>
          </a:p>
          <a:p>
            <a:pPr marL="0" indent="0" defTabSz="315913">
              <a:spcAft>
                <a:spcPts val="0"/>
              </a:spcAft>
              <a:buNone/>
              <a:tabLst>
                <a:tab pos="631825" algn="l"/>
              </a:tabLst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Jesus left His wrappings in the grave – 			He is risen!</a:t>
            </a:r>
          </a:p>
          <a:p>
            <a:pPr marL="0" indent="0" defTabSz="315913">
              <a:spcAft>
                <a:spcPts val="400"/>
              </a:spcAft>
              <a:buNone/>
              <a:tabLst>
                <a:tab pos="631825" algn="l"/>
              </a:tabLst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We will leave our grave clothes behind</a:t>
            </a:r>
          </a:p>
          <a:p>
            <a:pPr marL="0" indent="0">
              <a:spcAft>
                <a:spcPts val="4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7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Jn.20:20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914400"/>
            <a:ext cx="8305800" cy="5486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Disciples rejoiced for His sake, their sake, world’s sake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His resurrection overcomes . . .</a:t>
            </a:r>
          </a:p>
          <a:p>
            <a:pPr marL="0" indent="0" defTabSz="395288">
              <a:spcAft>
                <a:spcPts val="4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Meaningless existence.   </a:t>
            </a:r>
          </a:p>
          <a:p>
            <a:pPr marL="0" indent="0" defTabSz="395288">
              <a:spcAft>
                <a:spcPts val="4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Gloom of tomb.  </a:t>
            </a:r>
          </a:p>
          <a:p>
            <a:pPr marL="0" indent="0" defTabSz="395288">
              <a:spcAft>
                <a:spcPts val="4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Earthly injustices.</a:t>
            </a:r>
          </a:p>
          <a:p>
            <a:pPr marL="0" indent="0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ECB6BC-769B-4BF6-BCA8-094DD97C7B54}"/>
              </a:ext>
            </a:extLst>
          </p:cNvPr>
          <p:cNvSpPr/>
          <p:nvPr/>
        </p:nvSpPr>
        <p:spPr>
          <a:xfrm>
            <a:off x="1028308" y="4572000"/>
            <a:ext cx="7089742" cy="16002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Look around you and be distressed.  Look within you and be depressed.  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rgbClr val="CCFFFF"/>
                </a:solidFill>
              </a:rPr>
              <a:t>Look to Jesus and be at rest.</a:t>
            </a:r>
          </a:p>
        </p:txBody>
      </p:sp>
    </p:spTree>
    <p:extLst>
      <p:ext uri="{BB962C8B-B14F-4D97-AF65-F5344CB8AC3E}">
        <p14:creationId xmlns:p14="http://schemas.microsoft.com/office/powerpoint/2010/main" val="43693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John 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838200"/>
            <a:ext cx="8458200" cy="56388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1: </a:t>
            </a:r>
            <a:r>
              <a:rPr lang="en-US" altLang="en-US" sz="3100" dirty="0">
                <a:solidFill>
                  <a:schemeClr val="bg1"/>
                </a:solidFill>
              </a:rPr>
              <a:t>“only a fake ‘gospel’ would allow women to be witnesses of empty tomb or risen Lord.”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1: </a:t>
            </a:r>
            <a:r>
              <a:rPr lang="en-US" altLang="en-US" sz="3100" dirty="0">
                <a:solidFill>
                  <a:schemeClr val="bg1"/>
                </a:solidFill>
              </a:rPr>
              <a:t>still dark – sequence: 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1-2: </a:t>
            </a:r>
            <a:r>
              <a:rPr lang="en-US" altLang="en-US" sz="3100" dirty="0">
                <a:solidFill>
                  <a:schemeClr val="bg1"/>
                </a:solidFill>
              </a:rPr>
              <a:t>Mary (“we” – other women): ran </a:t>
            </a:r>
            <a:r>
              <a:rPr lang="en-US" altLang="en-US" sz="3100" i="1" dirty="0">
                <a:solidFill>
                  <a:schemeClr val="bg1"/>
                </a:solidFill>
              </a:rPr>
              <a:t>to</a:t>
            </a:r>
            <a:r>
              <a:rPr lang="en-US" altLang="en-US" sz="3100" dirty="0">
                <a:solidFill>
                  <a:schemeClr val="bg1"/>
                </a:solidFill>
              </a:rPr>
              <a:t>…</a:t>
            </a:r>
            <a:r>
              <a:rPr lang="en-US" altLang="en-US" sz="3100" i="1" dirty="0">
                <a:solidFill>
                  <a:schemeClr val="bg1"/>
                </a:solidFill>
              </a:rPr>
              <a:t>to</a:t>
            </a:r>
            <a:r>
              <a:rPr lang="en-US" altLang="en-US" sz="31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085CBD-251B-4C8D-BF32-B752533ED723}"/>
              </a:ext>
            </a:extLst>
          </p:cNvPr>
          <p:cNvSpPr/>
          <p:nvPr/>
        </p:nvSpPr>
        <p:spPr>
          <a:xfrm>
            <a:off x="314227" y="2609654"/>
            <a:ext cx="21147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rgbClr val="FFFFCC"/>
                </a:solidFill>
              </a:rPr>
              <a:t>dark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Jn.20:1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44430F-6B9B-4C97-A672-CE2A22038384}"/>
              </a:ext>
            </a:extLst>
          </p:cNvPr>
          <p:cNvSpPr/>
          <p:nvPr/>
        </p:nvSpPr>
        <p:spPr>
          <a:xfrm>
            <a:off x="2447827" y="2609654"/>
            <a:ext cx="21147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rgbClr val="FFFFCC"/>
                </a:solidFill>
              </a:rPr>
              <a:t>dawn began </a:t>
            </a:r>
          </a:p>
          <a:p>
            <a:pPr algn="ctr"/>
            <a:r>
              <a:rPr lang="en-US" sz="2700" dirty="0">
                <a:solidFill>
                  <a:schemeClr val="bg1"/>
                </a:solidFill>
              </a:rPr>
              <a:t>Mt.28:1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3D7080-ECAD-47BB-BE3E-C16E79953FFA}"/>
              </a:ext>
            </a:extLst>
          </p:cNvPr>
          <p:cNvSpPr/>
          <p:nvPr/>
        </p:nvSpPr>
        <p:spPr>
          <a:xfrm>
            <a:off x="4581427" y="2609654"/>
            <a:ext cx="21147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rgbClr val="FFFFCC"/>
                </a:solidFill>
              </a:rPr>
              <a:t>early dawn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Lk.24:1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003E02-75EC-447A-950A-C20981D3E33C}"/>
              </a:ext>
            </a:extLst>
          </p:cNvPr>
          <p:cNvSpPr/>
          <p:nvPr/>
        </p:nvSpPr>
        <p:spPr>
          <a:xfrm>
            <a:off x="6715027" y="2609654"/>
            <a:ext cx="21147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rgbClr val="FFFFCC"/>
                </a:solidFill>
              </a:rPr>
              <a:t>sunrise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Mk.16:2</a:t>
            </a: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300" dirty="0">
                <a:solidFill>
                  <a:schemeClr val="bg1"/>
                </a:solidFill>
              </a:rPr>
              <a:t>Garden, Gn.3 – Paradise lost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914400"/>
            <a:ext cx="8305800" cy="54864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3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Garden, Jn.20 – Paradise gained</a:t>
            </a:r>
          </a:p>
          <a:p>
            <a:pPr marL="339725" indent="-339725" defTabSz="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Mood of Mary while clinging to Lord compares to Peter on Mountain,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Mt.17.</a:t>
            </a:r>
          </a:p>
          <a:p>
            <a:pPr marL="339725" indent="-339725" defTabSz="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Eve, first woman, brought sin into world.   Mary, first to see resurrected Lord, brought hope of salvation.  </a:t>
            </a:r>
          </a:p>
          <a:p>
            <a:pPr marL="339725" indent="-339725" defTabSz="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Eve, in Paradise, gave man deadly fruit; Mary left sepulcher to announce life to discouraged disciples and lost sinners.</a:t>
            </a: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6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300" dirty="0">
                <a:solidFill>
                  <a:schemeClr val="bg1"/>
                </a:solidFill>
              </a:rPr>
              <a:t>Pilate’s ‘tomb’ orders – Mt.27:65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914400"/>
            <a:ext cx="8305800" cy="5486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3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Mary came to the tomb…  </a:t>
            </a:r>
          </a:p>
          <a:p>
            <a:pPr marL="339725" indent="-339725" defTabSz="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C5DE66-A583-4C7B-A73A-424F2C20064D}"/>
              </a:ext>
            </a:extLst>
          </p:cNvPr>
          <p:cNvSpPr/>
          <p:nvPr/>
        </p:nvSpPr>
        <p:spPr>
          <a:xfrm>
            <a:off x="409281" y="1752600"/>
            <a:ext cx="4114800" cy="1177636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Covered with heavy boulder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8B86B2-417D-493A-BBDA-3385FC7515D7}"/>
              </a:ext>
            </a:extLst>
          </p:cNvPr>
          <p:cNvSpPr/>
          <p:nvPr/>
        </p:nvSpPr>
        <p:spPr>
          <a:xfrm>
            <a:off x="4619919" y="1752600"/>
            <a:ext cx="4114800" cy="1177636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Stone had been removed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E71F11-A7DB-4C1E-9C07-0C8D14875505}"/>
              </a:ext>
            </a:extLst>
          </p:cNvPr>
          <p:cNvSpPr/>
          <p:nvPr/>
        </p:nvSpPr>
        <p:spPr>
          <a:xfrm>
            <a:off x="409281" y="3013364"/>
            <a:ext cx="4114800" cy="1177636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Protected by</a:t>
            </a:r>
            <a:br>
              <a:rPr lang="en-US" sz="3100" dirty="0"/>
            </a:br>
            <a:r>
              <a:rPr lang="en-US" sz="3100" dirty="0"/>
              <a:t>Roman seal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702060-CD61-48C7-9A5F-7288895C5BC3}"/>
              </a:ext>
            </a:extLst>
          </p:cNvPr>
          <p:cNvSpPr/>
          <p:nvPr/>
        </p:nvSpPr>
        <p:spPr>
          <a:xfrm>
            <a:off x="4619919" y="3013364"/>
            <a:ext cx="4114800" cy="1177636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Seal had been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rgbClr val="CCFFFF"/>
                </a:solidFill>
              </a:rPr>
              <a:t>broken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98B415-B2B7-4BB8-9FFD-2C1244811DDD}"/>
              </a:ext>
            </a:extLst>
          </p:cNvPr>
          <p:cNvSpPr/>
          <p:nvPr/>
        </p:nvSpPr>
        <p:spPr>
          <a:xfrm>
            <a:off x="409281" y="4274128"/>
            <a:ext cx="4114800" cy="1177636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Guarded by Roman soldiers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285EB6-F462-4553-AA49-8B838BADAE27}"/>
              </a:ext>
            </a:extLst>
          </p:cNvPr>
          <p:cNvSpPr/>
          <p:nvPr/>
        </p:nvSpPr>
        <p:spPr>
          <a:xfrm>
            <a:off x="4619919" y="4274128"/>
            <a:ext cx="4114800" cy="1177636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Soldiers had gone AWOL</a:t>
            </a:r>
          </a:p>
        </p:txBody>
      </p:sp>
    </p:spTree>
    <p:extLst>
      <p:ext uri="{BB962C8B-B14F-4D97-AF65-F5344CB8AC3E}">
        <p14:creationId xmlns:p14="http://schemas.microsoft.com/office/powerpoint/2010/main" val="391304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300" dirty="0">
                <a:solidFill>
                  <a:schemeClr val="bg1"/>
                </a:solidFill>
              </a:rPr>
              <a:t>His resurrection is real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762000"/>
            <a:ext cx="8305800" cy="5486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3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Explains . . 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CC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Empty grave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CC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Transformation of disciples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CC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Church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CC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New Testament</a:t>
            </a:r>
          </a:p>
          <a:p>
            <a:pPr marL="395288" indent="-395288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CC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Steadfast disciples under persecution</a:t>
            </a:r>
          </a:p>
          <a:p>
            <a:pPr marL="395288" indent="-395288">
              <a:spcAft>
                <a:spcPts val="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6DB543-D63C-4060-B5CE-6DAEFBE368A6}"/>
              </a:ext>
            </a:extLst>
          </p:cNvPr>
          <p:cNvSpPr/>
          <p:nvPr/>
        </p:nvSpPr>
        <p:spPr>
          <a:xfrm>
            <a:off x="4800600" y="2505173"/>
            <a:ext cx="3733800" cy="1000027"/>
          </a:xfrm>
          <a:prstGeom prst="rect">
            <a:avLst/>
          </a:prstGeom>
          <a:solidFill>
            <a:schemeClr val="tx1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Because He Lives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49EF78-342C-422C-80B6-CE482D92B38E}"/>
              </a:ext>
            </a:extLst>
          </p:cNvPr>
          <p:cNvSpPr/>
          <p:nvPr/>
        </p:nvSpPr>
        <p:spPr>
          <a:xfrm>
            <a:off x="1889760" y="4495800"/>
            <a:ext cx="536448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Love changes our attitude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715FF1-678E-43D0-8B18-2A4A8285B037}"/>
              </a:ext>
            </a:extLst>
          </p:cNvPr>
          <p:cNvSpPr/>
          <p:nvPr/>
        </p:nvSpPr>
        <p:spPr>
          <a:xfrm>
            <a:off x="1895573" y="5152535"/>
            <a:ext cx="536448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Faith changes our life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445F52-1F11-4B51-8672-BC7DCACFF631}"/>
              </a:ext>
            </a:extLst>
          </p:cNvPr>
          <p:cNvSpPr/>
          <p:nvPr/>
        </p:nvSpPr>
        <p:spPr>
          <a:xfrm>
            <a:off x="1901386" y="5809270"/>
            <a:ext cx="536448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Hope changes our outlook</a:t>
            </a:r>
          </a:p>
        </p:txBody>
      </p:sp>
    </p:spTree>
    <p:extLst>
      <p:ext uri="{BB962C8B-B14F-4D97-AF65-F5344CB8AC3E}">
        <p14:creationId xmlns:p14="http://schemas.microsoft.com/office/powerpoint/2010/main" val="321843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John 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3-8: </a:t>
            </a:r>
            <a:r>
              <a:rPr lang="en-US" altLang="en-US" sz="3100" dirty="0">
                <a:solidFill>
                  <a:schemeClr val="bg1"/>
                </a:solidFill>
              </a:rPr>
              <a:t>Peter and John study the empty tomb –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5:</a:t>
            </a:r>
            <a:r>
              <a:rPr lang="en-US" altLang="en-US" sz="3100" dirty="0">
                <a:solidFill>
                  <a:schemeClr val="bg1"/>
                </a:solidFill>
              </a:rPr>
              <a:t> Looking in; two words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Bend over to </a:t>
            </a:r>
            <a:r>
              <a:rPr lang="en-US" altLang="en-US" sz="3100" u="sng" dirty="0">
                <a:solidFill>
                  <a:srgbClr val="CCFFFF"/>
                </a:solidFill>
              </a:rPr>
              <a:t>look</a:t>
            </a:r>
            <a:r>
              <a:rPr lang="en-US" altLang="en-US" sz="3100" dirty="0">
                <a:solidFill>
                  <a:srgbClr val="CCFFFF"/>
                </a:solidFill>
              </a:rPr>
              <a:t>, </a:t>
            </a:r>
            <a:r>
              <a:rPr lang="en-US" altLang="en-US" sz="3100" dirty="0">
                <a:solidFill>
                  <a:schemeClr val="bg1"/>
                </a:solidFill>
              </a:rPr>
              <a:t>focus on satisfying one’s curiosity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rgbClr val="CCFFFF"/>
                </a:solidFill>
              </a:rPr>
              <a:t>Perceive</a:t>
            </a:r>
            <a:r>
              <a:rPr lang="en-US" altLang="en-US" sz="3100" dirty="0">
                <a:solidFill>
                  <a:schemeClr val="bg1"/>
                </a:solidFill>
              </a:rPr>
              <a:t> with eye, see at a glance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6:</a:t>
            </a:r>
            <a:r>
              <a:rPr lang="en-US" altLang="en-US" sz="3100" dirty="0">
                <a:solidFill>
                  <a:schemeClr val="bg1"/>
                </a:solidFill>
              </a:rPr>
              <a:t> went in…</a:t>
            </a:r>
            <a:r>
              <a:rPr lang="en-US" altLang="en-US" sz="3100" dirty="0">
                <a:solidFill>
                  <a:srgbClr val="CCFFFF"/>
                </a:solidFill>
              </a:rPr>
              <a:t>saw</a:t>
            </a:r>
            <a:r>
              <a:rPr lang="en-US" altLang="en-US" sz="3100" dirty="0">
                <a:solidFill>
                  <a:schemeClr val="bg1"/>
                </a:solidFill>
              </a:rPr>
              <a:t> linen cloths folded: perceive, observe – complete survey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8: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rgbClr val="CCFFFF"/>
                </a:solidFill>
              </a:rPr>
              <a:t>saw</a:t>
            </a:r>
            <a:r>
              <a:rPr lang="en-US" altLang="en-US" sz="3100" dirty="0">
                <a:solidFill>
                  <a:schemeClr val="bg1"/>
                </a:solidFill>
              </a:rPr>
              <a:t> and believed (John).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3E974F-5202-4BE3-A79F-1B5BEF0E70B0}"/>
              </a:ext>
            </a:extLst>
          </p:cNvPr>
          <p:cNvSpPr/>
          <p:nvPr/>
        </p:nvSpPr>
        <p:spPr>
          <a:xfrm>
            <a:off x="609600" y="5181600"/>
            <a:ext cx="8077200" cy="1295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Roman guards prove no one could steal body (Mt.28:11-13).    (If asleep, how to know?)</a:t>
            </a:r>
          </a:p>
        </p:txBody>
      </p:sp>
    </p:spTree>
    <p:extLst>
      <p:ext uri="{BB962C8B-B14F-4D97-AF65-F5344CB8AC3E}">
        <p14:creationId xmlns:p14="http://schemas.microsoft.com/office/powerpoint/2010/main" val="224545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John 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838200"/>
            <a:ext cx="8458200" cy="5638800"/>
          </a:xfrm>
        </p:spPr>
        <p:txBody>
          <a:bodyPr/>
          <a:lstStyle/>
          <a:p>
            <a:pPr marL="631825" indent="-6318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3100" dirty="0">
                <a:solidFill>
                  <a:srgbClr val="FFFFCC"/>
                </a:solidFill>
              </a:rPr>
              <a:t>9:</a:t>
            </a:r>
            <a:r>
              <a:rPr lang="en-US" altLang="en-US" sz="3100" dirty="0">
                <a:solidFill>
                  <a:schemeClr val="bg1"/>
                </a:solidFill>
              </a:rPr>
              <a:t> ignorance explains unbelief; evidence in tomb shouts resurrection</a:t>
            </a:r>
          </a:p>
          <a:p>
            <a:pPr marL="631825" indent="-6318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10: </a:t>
            </a:r>
            <a:r>
              <a:rPr lang="en-US" altLang="en-US" sz="3100" dirty="0">
                <a:solidFill>
                  <a:schemeClr val="bg1"/>
                </a:solidFill>
              </a:rPr>
              <a:t>John especially has reason to go home… </a:t>
            </a:r>
            <a:r>
              <a:rPr lang="en-US" altLang="en-US" sz="3000" dirty="0">
                <a:solidFill>
                  <a:schemeClr val="bg1"/>
                </a:solidFill>
              </a:rPr>
              <a:t>(19:26-27)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11: </a:t>
            </a:r>
            <a:r>
              <a:rPr lang="en-US" altLang="en-US" sz="3100" dirty="0">
                <a:solidFill>
                  <a:schemeClr val="bg1"/>
                </a:solidFill>
              </a:rPr>
              <a:t>Mary, back at the tomb, weeps / stoops (5)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12-13: </a:t>
            </a:r>
            <a:r>
              <a:rPr lang="en-US" altLang="en-US" sz="3100" dirty="0">
                <a:solidFill>
                  <a:schemeClr val="bg1"/>
                </a:solidFill>
              </a:rPr>
              <a:t>two angels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14: </a:t>
            </a:r>
            <a:r>
              <a:rPr lang="en-US" altLang="en-US" sz="3100" dirty="0">
                <a:solidFill>
                  <a:schemeClr val="bg1"/>
                </a:solidFill>
              </a:rPr>
              <a:t>saw Jesus (v.6)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15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John 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838200"/>
            <a:ext cx="8458200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15:</a:t>
            </a:r>
            <a:r>
              <a:rPr lang="en-US" altLang="en-US" sz="3100" dirty="0">
                <a:solidFill>
                  <a:schemeClr val="bg1"/>
                </a:solidFill>
              </a:rPr>
              <a:t> “Why are you weeping?”  (13)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16:</a:t>
            </a:r>
            <a:r>
              <a:rPr lang="en-US" altLang="en-US" sz="3100" dirty="0">
                <a:solidFill>
                  <a:schemeClr val="bg1"/>
                </a:solidFill>
              </a:rPr>
              <a:t> “Mary!”  (10:3)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Mary met three persons…   </a:t>
            </a:r>
            <a:r>
              <a:rPr lang="en-US" altLang="en-US" sz="3100" dirty="0">
                <a:solidFill>
                  <a:schemeClr val="bg1"/>
                </a:solidFill>
              </a:rPr>
              <a:t>(= Gn.18)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Presence of angels </a:t>
            </a:r>
            <a:r>
              <a:rPr lang="en-US" altLang="en-US" sz="3100" dirty="0">
                <a:solidFill>
                  <a:schemeClr val="bg1"/>
                </a:solidFill>
              </a:rPr>
              <a:t>(12): </a:t>
            </a:r>
            <a:r>
              <a:rPr lang="en-US" altLang="en-US" sz="3100" dirty="0">
                <a:solidFill>
                  <a:srgbClr val="CCFFFF"/>
                </a:solidFill>
              </a:rPr>
              <a:t>work of God, not robbers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17:</a:t>
            </a:r>
            <a:r>
              <a:rPr lang="en-US" altLang="en-US" sz="3100" dirty="0">
                <a:solidFill>
                  <a:schemeClr val="bg1"/>
                </a:solidFill>
              </a:rPr>
              <a:t> “Do not cling to Me…”</a:t>
            </a:r>
          </a:p>
          <a:p>
            <a:pPr marL="631825" indent="-631825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18:</a:t>
            </a:r>
            <a:r>
              <a:rPr lang="en-US" altLang="en-US" sz="3100" dirty="0">
                <a:solidFill>
                  <a:schemeClr val="bg1"/>
                </a:solidFill>
              </a:rPr>
              <a:t> work of fiction would give Peter . . . honor of first appearance . . .? 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What makes this day so special?</a:t>
            </a:r>
          </a:p>
        </p:txBody>
      </p:sp>
    </p:spTree>
    <p:extLst>
      <p:ext uri="{BB962C8B-B14F-4D97-AF65-F5344CB8AC3E}">
        <p14:creationId xmlns:p14="http://schemas.microsoft.com/office/powerpoint/2010/main" val="418565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96377" y="762867"/>
            <a:ext cx="5352893" cy="988867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 day of life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Jn.20:1-2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First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day is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third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day  (Jews understood, Mt.27:62-66)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“Lord” exalts of Jesus…even if He was dead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Grave-clothes (6-7) left behind … folded??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7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Jn.1:4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if John ended at 19:30 – 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“It is finished”?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“Life”: 47 times in John.   (Jn.14:6)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Jn.12:10-11, Jews now plot to kill Lazarus.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they could find Lord’s body, would they hide it?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Jn.18, Pilate, opposite of Mary, tried to make a life for himself (advance) by not making waves…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0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561970" y="533400"/>
            <a:ext cx="4021707" cy="4572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A day of life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C52200D-2910-4654-BB80-05B5EC65BF7D}"/>
              </a:ext>
            </a:extLst>
          </p:cNvPr>
          <p:cNvSpPr/>
          <p:nvPr/>
        </p:nvSpPr>
        <p:spPr bwMode="auto">
          <a:xfrm>
            <a:off x="1899658" y="1143000"/>
            <a:ext cx="5352893" cy="988867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 day of love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7870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12387</TotalTime>
  <Words>1055</Words>
  <Application>Microsoft Office PowerPoint</Application>
  <PresentationFormat>On-screen Show (4:3)</PresentationFormat>
  <Paragraphs>168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Courier New</vt:lpstr>
      <vt:lpstr>Times New Roman</vt:lpstr>
      <vt:lpstr>Verdana</vt:lpstr>
      <vt:lpstr>Wingdings</vt:lpstr>
      <vt:lpstr>1_Default Design</vt:lpstr>
      <vt:lpstr>Default Design</vt:lpstr>
      <vt:lpstr>PowerPoint Presentation</vt:lpstr>
      <vt:lpstr>John 20</vt:lpstr>
      <vt:lpstr>John 20</vt:lpstr>
      <vt:lpstr>John 20</vt:lpstr>
      <vt:lpstr>John 20</vt:lpstr>
      <vt:lpstr>PowerPoint Presentation</vt:lpstr>
      <vt:lpstr>Jn.20:1-2</vt:lpstr>
      <vt:lpstr>Jn.1:4</vt:lpstr>
      <vt:lpstr>PowerPoint Presentation</vt:lpstr>
      <vt:lpstr>Women</vt:lpstr>
      <vt:lpstr>Our motivation?</vt:lpstr>
      <vt:lpstr>PowerPoint Presentation</vt:lpstr>
      <vt:lpstr>“Dead men stay dead…”?</vt:lpstr>
      <vt:lpstr>“Dead men stay dead…”?</vt:lpstr>
      <vt:lpstr>Sight depends on senses</vt:lpstr>
      <vt:lpstr>PowerPoint Presentation</vt:lpstr>
      <vt:lpstr>Jn.20</vt:lpstr>
      <vt:lpstr>Jn.20:17…27</vt:lpstr>
      <vt:lpstr>Jn.20:20</vt:lpstr>
      <vt:lpstr>Garden, Gn.3 – Paradise lost</vt:lpstr>
      <vt:lpstr>Pilate’s ‘tomb’ orders – Mt.27:65</vt:lpstr>
      <vt:lpstr>His resurrection is real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1147</cp:revision>
  <dcterms:created xsi:type="dcterms:W3CDTF">2011-08-18T15:42:19Z</dcterms:created>
  <dcterms:modified xsi:type="dcterms:W3CDTF">2022-07-02T19:04:31Z</dcterms:modified>
</cp:coreProperties>
</file>