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4"/>
  </p:notesMasterIdLst>
  <p:sldIdLst>
    <p:sldId id="305" r:id="rId2"/>
    <p:sldId id="374" r:id="rId3"/>
    <p:sldId id="454" r:id="rId4"/>
    <p:sldId id="455" r:id="rId5"/>
    <p:sldId id="456" r:id="rId6"/>
    <p:sldId id="457" r:id="rId7"/>
    <p:sldId id="459" r:id="rId8"/>
    <p:sldId id="458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71" r:id="rId21"/>
    <p:sldId id="472" r:id="rId22"/>
    <p:sldId id="47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99"/>
    <a:srgbClr val="CCFFFF"/>
    <a:srgbClr val="CCFFCC"/>
    <a:srgbClr val="FFCCCC"/>
    <a:srgbClr val="FFFF99"/>
    <a:srgbClr val="CCECFF"/>
    <a:srgbClr val="800000"/>
    <a:srgbClr val="CC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837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58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959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445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469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544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080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485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2875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019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4824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95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510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392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605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796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093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814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784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Truth Matters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False views of truth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28773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Just believing something is true doesn’t make it true </a:t>
            </a:r>
            <a:r>
              <a:rPr lang="en-US" altLang="en-US" sz="3100" dirty="0">
                <a:solidFill>
                  <a:srgbClr val="CCFFCC"/>
                </a:solidFill>
              </a:rPr>
              <a:t>(</a:t>
            </a:r>
            <a:r>
              <a:rPr lang="en-US" altLang="en-US" sz="3100" i="1" u="sng" dirty="0">
                <a:solidFill>
                  <a:srgbClr val="CCFFCC"/>
                </a:solidFill>
              </a:rPr>
              <a:t>fideism</a:t>
            </a:r>
            <a:r>
              <a:rPr lang="en-US" altLang="en-US" sz="3100" dirty="0">
                <a:solidFill>
                  <a:srgbClr val="CCFFCC"/>
                </a:solidFill>
              </a:rPr>
              <a:t>) </a:t>
            </a:r>
            <a:r>
              <a:rPr lang="en-US" altLang="en-US" sz="3100" dirty="0">
                <a:solidFill>
                  <a:srgbClr val="FFFF99"/>
                </a:solidFill>
              </a:rPr>
              <a:t>– faith alone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Denies power of unaided human reason to reach certitude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Co.3:18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52B65F-82CB-4807-962A-0A8DCBA9A220}"/>
              </a:ext>
            </a:extLst>
          </p:cNvPr>
          <p:cNvSpPr/>
          <p:nvPr/>
        </p:nvSpPr>
        <p:spPr>
          <a:xfrm>
            <a:off x="685800" y="3733800"/>
            <a:ext cx="7772400" cy="1828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“People almost invariably arrive at their beliefs not on the basis of proof but on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rgbClr val="CCFFFF"/>
                </a:solidFill>
              </a:rPr>
              <a:t>the basis of what they find attractive” 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2400" dirty="0"/>
              <a:t>– Blaise Pascal. </a:t>
            </a:r>
          </a:p>
        </p:txBody>
      </p:sp>
    </p:spTree>
    <p:extLst>
      <p:ext uri="{BB962C8B-B14F-4D97-AF65-F5344CB8AC3E}">
        <p14:creationId xmlns:p14="http://schemas.microsoft.com/office/powerpoint/2010/main" val="106089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False views of truth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28773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Experience determines truth </a:t>
            </a:r>
            <a:r>
              <a:rPr lang="en-US" altLang="en-US" sz="3100" dirty="0">
                <a:solidFill>
                  <a:srgbClr val="CCFFCC"/>
                </a:solidFill>
              </a:rPr>
              <a:t>(</a:t>
            </a:r>
            <a:r>
              <a:rPr lang="en-US" altLang="en-US" sz="3100" i="1" u="sng" dirty="0">
                <a:solidFill>
                  <a:srgbClr val="CCFFCC"/>
                </a:solidFill>
              </a:rPr>
              <a:t>experientialism</a:t>
            </a:r>
            <a:r>
              <a:rPr lang="en-US" altLang="en-US" sz="3100" dirty="0">
                <a:solidFill>
                  <a:srgbClr val="CCFFCC"/>
                </a:solidFill>
              </a:rPr>
              <a:t>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Circular reasoning uses experience to prove truth of experience.    Job 4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Experience must be interpreted.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73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False views of truth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28773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If it works it must be true </a:t>
            </a:r>
            <a:r>
              <a:rPr lang="en-US" altLang="en-US" sz="3100" dirty="0">
                <a:solidFill>
                  <a:srgbClr val="CCFFCC"/>
                </a:solidFill>
              </a:rPr>
              <a:t>(</a:t>
            </a:r>
            <a:r>
              <a:rPr lang="en-US" altLang="en-US" sz="3100" i="1" u="sng" dirty="0">
                <a:solidFill>
                  <a:srgbClr val="CCFFCC"/>
                </a:solidFill>
              </a:rPr>
              <a:t>pragmatism</a:t>
            </a:r>
            <a:r>
              <a:rPr lang="en-US" altLang="en-US" sz="3100" dirty="0">
                <a:solidFill>
                  <a:srgbClr val="CCFFCC"/>
                </a:solidFill>
              </a:rPr>
              <a:t>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Only proves what works.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Lies may ‘work,’ but are ‘untrue.’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Jn.8:44…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3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False views of truth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28773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We must be tolerant </a:t>
            </a:r>
            <a:r>
              <a:rPr lang="en-US" altLang="en-US" sz="3100" dirty="0">
                <a:solidFill>
                  <a:srgbClr val="CCFFCC"/>
                </a:solidFill>
              </a:rPr>
              <a:t>(religious </a:t>
            </a:r>
            <a:r>
              <a:rPr lang="en-US" altLang="en-US" sz="3100" i="1" u="sng" dirty="0">
                <a:solidFill>
                  <a:srgbClr val="CCFFCC"/>
                </a:solidFill>
              </a:rPr>
              <a:t>pluralism</a:t>
            </a:r>
            <a:r>
              <a:rPr lang="en-US" altLang="en-US" sz="3100" dirty="0">
                <a:solidFill>
                  <a:srgbClr val="CCFFCC"/>
                </a:solidFill>
              </a:rPr>
              <a:t>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Tolerance once meant putting up with something you believe is false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Now it means to accept every belief as true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CC99"/>
                </a:solidFill>
              </a:rPr>
              <a:t>NT: </a:t>
            </a:r>
            <a:r>
              <a:rPr lang="en-US" altLang="en-US" sz="3100" dirty="0">
                <a:solidFill>
                  <a:schemeClr val="bg1"/>
                </a:solidFill>
              </a:rPr>
              <a:t>Jesus was crucified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CC99"/>
                </a:solidFill>
              </a:rPr>
              <a:t>Koran</a:t>
            </a:r>
            <a:r>
              <a:rPr lang="en-US" altLang="en-US" sz="3100">
                <a:solidFill>
                  <a:srgbClr val="FFCC99"/>
                </a:solidFill>
              </a:rPr>
              <a:t>: </a:t>
            </a:r>
            <a:r>
              <a:rPr lang="en-US" altLang="en-US" sz="3100">
                <a:solidFill>
                  <a:schemeClr val="bg1"/>
                </a:solidFill>
              </a:rPr>
              <a:t>Jesus </a:t>
            </a:r>
            <a:r>
              <a:rPr lang="en-US" altLang="en-US" sz="3100" dirty="0">
                <a:solidFill>
                  <a:schemeClr val="bg1"/>
                </a:solidFill>
              </a:rPr>
              <a:t>was not crucified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CC99"/>
                </a:solidFill>
              </a:rPr>
              <a:t>Both are true??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Ro.1:25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1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False views of truth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28773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Truth is what is truth to you </a:t>
            </a:r>
            <a:r>
              <a:rPr lang="en-US" altLang="en-US" sz="3100" dirty="0">
                <a:solidFill>
                  <a:srgbClr val="CCFFCC"/>
                </a:solidFill>
              </a:rPr>
              <a:t>(</a:t>
            </a:r>
            <a:r>
              <a:rPr lang="en-US" altLang="en-US" sz="3100" i="1" u="sng" dirty="0">
                <a:solidFill>
                  <a:srgbClr val="CCFFCC"/>
                </a:solidFill>
              </a:rPr>
              <a:t>relativism</a:t>
            </a:r>
            <a:r>
              <a:rPr lang="en-US" altLang="en-US" sz="3100" dirty="0">
                <a:solidFill>
                  <a:srgbClr val="CCFFCC"/>
                </a:solidFill>
              </a:rPr>
              <a:t>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Nazis believed they should kill Jews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Young Muslims are trained to hate / kill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Should this be a crime?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Do we legislate morality?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Jn.14:6, the truth…  [</a:t>
            </a:r>
            <a:r>
              <a:rPr lang="en-US" altLang="en-US" sz="3100" i="1" dirty="0">
                <a:solidFill>
                  <a:schemeClr val="bg1"/>
                </a:solidFill>
              </a:rPr>
              <a:t>opposed to false</a:t>
            </a:r>
            <a:r>
              <a:rPr lang="en-US" altLang="en-US" sz="3100" dirty="0">
                <a:solidFill>
                  <a:schemeClr val="bg1"/>
                </a:solidFill>
              </a:rPr>
              <a:t>]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0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False views of truth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28773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Philosophy that denies or rejects some or all aspects of thought or values [truth, know-ledge, morality…] – </a:t>
            </a:r>
            <a:r>
              <a:rPr lang="en-US" altLang="en-US" sz="3100" dirty="0">
                <a:solidFill>
                  <a:srgbClr val="CCFFCC"/>
                </a:solidFill>
              </a:rPr>
              <a:t>(</a:t>
            </a:r>
            <a:r>
              <a:rPr lang="en-US" altLang="en-US" sz="3100" u="sng" dirty="0">
                <a:solidFill>
                  <a:srgbClr val="CCFFCC"/>
                </a:solidFill>
              </a:rPr>
              <a:t>nihilism</a:t>
            </a:r>
            <a:r>
              <a:rPr lang="en-US" altLang="en-US" sz="3100" dirty="0">
                <a:solidFill>
                  <a:srgbClr val="CCFFCC"/>
                </a:solidFill>
              </a:rPr>
              <a:t>) </a:t>
            </a:r>
            <a:r>
              <a:rPr lang="en-US" altLang="en-US" sz="3100" dirty="0">
                <a:solidFill>
                  <a:srgbClr val="FFFF99"/>
                </a:solidFill>
              </a:rPr>
              <a:t>– (nothing)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Values are worthless.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Nothing is knowable.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There is no universal truth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[Is this true??]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3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A37BB3-C66F-45AD-9874-54F321B9D831}"/>
              </a:ext>
            </a:extLst>
          </p:cNvPr>
          <p:cNvSpPr/>
          <p:nvPr/>
        </p:nvSpPr>
        <p:spPr>
          <a:xfrm>
            <a:off x="1958921" y="1066800"/>
            <a:ext cx="5226942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Society’s Confusion Is Not New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4412DE-4866-4E57-B999-C56AD994A435}"/>
              </a:ext>
            </a:extLst>
          </p:cNvPr>
          <p:cNvSpPr/>
          <p:nvPr/>
        </p:nvSpPr>
        <p:spPr>
          <a:xfrm>
            <a:off x="1009454" y="2438400"/>
            <a:ext cx="7134519" cy="1219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</a:t>
            </a:r>
            <a:r>
              <a:rPr lang="en-US" sz="3400" dirty="0">
                <a:solidFill>
                  <a:srgbClr val="CCFFFF"/>
                </a:solidFill>
              </a:rPr>
              <a:t>. </a:t>
            </a:r>
            <a:r>
              <a:rPr lang="en-US" sz="3600" dirty="0">
                <a:solidFill>
                  <a:srgbClr val="FFFF99"/>
                </a:solidFill>
              </a:rPr>
              <a:t>We Can Understand Scripture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1373E0-1A2E-47B4-9908-7B600B8932B9}"/>
              </a:ext>
            </a:extLst>
          </p:cNvPr>
          <p:cNvSpPr/>
          <p:nvPr/>
        </p:nvSpPr>
        <p:spPr>
          <a:xfrm>
            <a:off x="1962346" y="1752600"/>
            <a:ext cx="5226942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2400" dirty="0">
                <a:solidFill>
                  <a:schemeClr val="bg1"/>
                </a:solidFill>
              </a:rPr>
              <a:t>. The Cause of the Confusion</a:t>
            </a:r>
          </a:p>
        </p:txBody>
      </p:sp>
    </p:spTree>
    <p:extLst>
      <p:ext uri="{BB962C8B-B14F-4D97-AF65-F5344CB8AC3E}">
        <p14:creationId xmlns:p14="http://schemas.microsoft.com/office/powerpoint/2010/main" val="2743627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John 7:17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828773"/>
            <a:ext cx="8419708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If anyone </a:t>
            </a:r>
            <a:r>
              <a:rPr lang="en-US" altLang="en-US" sz="3100" u="sng" dirty="0">
                <a:solidFill>
                  <a:srgbClr val="FFFF99"/>
                </a:solidFill>
              </a:rPr>
              <a:t>wants</a:t>
            </a:r>
            <a:r>
              <a:rPr lang="en-US" altLang="en-US" sz="3100" dirty="0">
                <a:solidFill>
                  <a:srgbClr val="FFFF99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– honest desire to obey God</a:t>
            </a:r>
            <a:endParaRPr lang="en-US" altLang="en-US" sz="3100" u="sng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To </a:t>
            </a:r>
            <a:r>
              <a:rPr lang="en-US" altLang="en-US" sz="3100" u="sng" dirty="0">
                <a:solidFill>
                  <a:srgbClr val="FFFF99"/>
                </a:solidFill>
              </a:rPr>
              <a:t>do</a:t>
            </a:r>
            <a:r>
              <a:rPr lang="en-US" altLang="en-US" sz="3100" dirty="0">
                <a:solidFill>
                  <a:srgbClr val="FFFF99"/>
                </a:solidFill>
              </a:rPr>
              <a:t> </a:t>
            </a:r>
            <a:r>
              <a:rPr lang="en-US" altLang="en-US" sz="3100" u="sng" dirty="0">
                <a:solidFill>
                  <a:srgbClr val="FFFF99"/>
                </a:solidFill>
              </a:rPr>
              <a:t>His</a:t>
            </a:r>
            <a:r>
              <a:rPr lang="en-US" altLang="en-US" sz="3100" dirty="0">
                <a:solidFill>
                  <a:srgbClr val="FFFF99"/>
                </a:solidFill>
              </a:rPr>
              <a:t> will </a:t>
            </a:r>
            <a:r>
              <a:rPr lang="en-US" altLang="en-US" sz="3100" dirty="0">
                <a:solidFill>
                  <a:schemeClr val="bg1"/>
                </a:solidFill>
              </a:rPr>
              <a:t>– scrutiny (close examination; careful inspection…)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He will </a:t>
            </a:r>
            <a:r>
              <a:rPr lang="en-US" altLang="en-US" sz="3100" u="sng" dirty="0">
                <a:solidFill>
                  <a:srgbClr val="FFFF99"/>
                </a:solidFill>
              </a:rPr>
              <a:t>know</a:t>
            </a:r>
            <a:r>
              <a:rPr lang="en-US" altLang="en-US" sz="3100" dirty="0">
                <a:solidFill>
                  <a:srgbClr val="FFFF99"/>
                </a:solidFill>
              </a:rPr>
              <a:t> concerning the doctrine</a:t>
            </a:r>
            <a:r>
              <a:rPr lang="en-US" altLang="en-US" sz="3100" dirty="0">
                <a:solidFill>
                  <a:schemeClr val="bg1"/>
                </a:solidFill>
              </a:rPr>
              <a:t> – Jn.8:44</a:t>
            </a:r>
            <a:endParaRPr lang="en-US" altLang="en-US" sz="3100" dirty="0">
              <a:solidFill>
                <a:srgbClr val="FFFF99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If </a:t>
            </a:r>
            <a:r>
              <a:rPr lang="en-US" altLang="en-US" sz="3100" u="sng" dirty="0">
                <a:solidFill>
                  <a:srgbClr val="FFFF99"/>
                </a:solidFill>
              </a:rPr>
              <a:t>of</a:t>
            </a:r>
            <a:r>
              <a:rPr lang="en-US" altLang="en-US" sz="3100" dirty="0">
                <a:solidFill>
                  <a:srgbClr val="FFFF99"/>
                </a:solidFill>
              </a:rPr>
              <a:t> </a:t>
            </a:r>
            <a:r>
              <a:rPr lang="en-US" altLang="en-US" sz="3100" u="sng" dirty="0">
                <a:solidFill>
                  <a:srgbClr val="FFFF99"/>
                </a:solidFill>
              </a:rPr>
              <a:t>God</a:t>
            </a:r>
            <a:r>
              <a:rPr lang="en-US" altLang="en-US" sz="3100" dirty="0">
                <a:solidFill>
                  <a:schemeClr val="bg1"/>
                </a:solidFill>
              </a:rPr>
              <a:t>…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An honest searcher, </a:t>
            </a:r>
            <a:r>
              <a:rPr lang="en-US" altLang="en-US" sz="3100" dirty="0">
                <a:solidFill>
                  <a:schemeClr val="bg1"/>
                </a:solidFill>
              </a:rPr>
              <a:t>Jn.1:46-49.   Lk.8:15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Even the greatest signs could not cure prejudice, </a:t>
            </a:r>
            <a:r>
              <a:rPr lang="en-US" altLang="en-US" sz="3100" dirty="0">
                <a:solidFill>
                  <a:schemeClr val="bg1"/>
                </a:solidFill>
              </a:rPr>
              <a:t>Jn.12:37</a:t>
            </a:r>
          </a:p>
        </p:txBody>
      </p:sp>
    </p:spTree>
    <p:extLst>
      <p:ext uri="{BB962C8B-B14F-4D97-AF65-F5344CB8AC3E}">
        <p14:creationId xmlns:p14="http://schemas.microsoft.com/office/powerpoint/2010/main" val="62379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Acts 17:11, noble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828773"/>
            <a:ext cx="8419708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Attitude </a:t>
            </a:r>
            <a:r>
              <a:rPr lang="en-US" altLang="en-US" sz="3100" dirty="0">
                <a:solidFill>
                  <a:schemeClr val="bg1"/>
                </a:solidFill>
              </a:rPr>
              <a:t>– openness, honesty, sincerity, Lk.8:17.</a:t>
            </a:r>
            <a:endParaRPr lang="en-US" altLang="en-US" sz="3100" u="sng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Approach </a:t>
            </a:r>
            <a:r>
              <a:rPr lang="en-US" altLang="en-US" sz="3100" dirty="0">
                <a:solidFill>
                  <a:schemeClr val="bg1"/>
                </a:solidFill>
              </a:rPr>
              <a:t>– knowing OT is word of God…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1 Th.5:21.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Application</a:t>
            </a:r>
            <a:r>
              <a:rPr lang="en-US" altLang="en-US" sz="3100" dirty="0">
                <a:solidFill>
                  <a:schemeClr val="bg1"/>
                </a:solidFill>
              </a:rPr>
              <a:t> – did something about it.</a:t>
            </a:r>
            <a:endParaRPr lang="en-US" altLang="en-US" sz="3100" dirty="0">
              <a:solidFill>
                <a:srgbClr val="FFFF99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Some agree with truth but do nothing</a:t>
            </a:r>
          </a:p>
        </p:txBody>
      </p:sp>
    </p:spTree>
    <p:extLst>
      <p:ext uri="{BB962C8B-B14F-4D97-AF65-F5344CB8AC3E}">
        <p14:creationId xmlns:p14="http://schemas.microsoft.com/office/powerpoint/2010/main" val="381343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2 Co.1:13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828773"/>
            <a:ext cx="8419708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Some misunderstood Paul </a:t>
            </a:r>
            <a:r>
              <a:rPr lang="en-US" altLang="en-US" sz="3100" dirty="0">
                <a:solidFill>
                  <a:schemeClr val="bg1"/>
                </a:solidFill>
              </a:rPr>
              <a:t>– 1 Co.5:9-10</a:t>
            </a:r>
            <a:endParaRPr lang="en-US" altLang="en-US" sz="3100" u="sng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Some accused him of insincerity </a:t>
            </a:r>
            <a:r>
              <a:rPr lang="en-US" altLang="en-US" sz="3100" dirty="0">
                <a:solidFill>
                  <a:schemeClr val="bg1"/>
                </a:solidFill>
              </a:rPr>
              <a:t>– He answers:  </a:t>
            </a:r>
            <a:r>
              <a:rPr lang="en-US" altLang="en-US" sz="3100" dirty="0">
                <a:solidFill>
                  <a:srgbClr val="CCFFFF"/>
                </a:solidFill>
              </a:rPr>
              <a:t>‘what you read is what you get.’</a:t>
            </a:r>
          </a:p>
        </p:txBody>
      </p:sp>
    </p:spTree>
    <p:extLst>
      <p:ext uri="{BB962C8B-B14F-4D97-AF65-F5344CB8AC3E}">
        <p14:creationId xmlns:p14="http://schemas.microsoft.com/office/powerpoint/2010/main" val="91733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Truth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914400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“To hear truth and not accept it does not nullify truth” </a:t>
            </a:r>
            <a:r>
              <a:rPr lang="en-US" altLang="en-US" sz="2400" dirty="0">
                <a:solidFill>
                  <a:schemeClr val="bg1"/>
                </a:solidFill>
              </a:rPr>
              <a:t>– anon.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“Men will never fly, because flying is reserved for the angels” ! !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81% believe in God (down from 87% in 2017;  92% in 2008) </a:t>
            </a:r>
            <a:r>
              <a:rPr lang="en-US" altLang="en-US" sz="2400" dirty="0">
                <a:solidFill>
                  <a:schemeClr val="bg1"/>
                </a:solidFill>
              </a:rPr>
              <a:t>– Gallup poll.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“</a:t>
            </a:r>
            <a:r>
              <a:rPr lang="en-US" altLang="en-US" sz="3100" i="1" dirty="0">
                <a:solidFill>
                  <a:srgbClr val="FFFFCC"/>
                </a:solidFill>
              </a:rPr>
              <a:t>Younger, Liberal Americans Least Likely to Believe in God</a:t>
            </a:r>
            <a:r>
              <a:rPr lang="en-US" altLang="en-US" sz="3100" dirty="0">
                <a:solidFill>
                  <a:srgbClr val="FFFFCC"/>
                </a:solidFill>
              </a:rPr>
              <a:t>” </a:t>
            </a:r>
            <a:r>
              <a:rPr lang="en-US" altLang="en-US" sz="2400" dirty="0">
                <a:solidFill>
                  <a:schemeClr val="bg1"/>
                </a:solidFill>
              </a:rPr>
              <a:t>– ibid.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47% of Americans believe Bible is the inspired word of God </a:t>
            </a:r>
            <a:r>
              <a:rPr lang="en-US" altLang="en-US" sz="2400" dirty="0">
                <a:solidFill>
                  <a:schemeClr val="bg1"/>
                </a:solidFill>
              </a:rPr>
              <a:t>–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ibid.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CCFFFF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Eph.3:3-4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828773"/>
            <a:ext cx="8419708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We have our own copy – no excuse for ignoring our reading</a:t>
            </a:r>
          </a:p>
        </p:txBody>
      </p:sp>
    </p:spTree>
    <p:extLst>
      <p:ext uri="{BB962C8B-B14F-4D97-AF65-F5344CB8AC3E}">
        <p14:creationId xmlns:p14="http://schemas.microsoft.com/office/powerpoint/2010/main" val="241474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Ph.3:15-16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828773"/>
            <a:ext cx="8419708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Paul assumes that every Christian wants to learn / obey apostolic teaching.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How?  Hold what we already know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God will supply any deficiency.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Condition: honestly use what we have.</a:t>
            </a:r>
          </a:p>
        </p:txBody>
      </p:sp>
    </p:spTree>
    <p:extLst>
      <p:ext uri="{BB962C8B-B14F-4D97-AF65-F5344CB8AC3E}">
        <p14:creationId xmlns:p14="http://schemas.microsoft.com/office/powerpoint/2010/main" val="417049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“</a:t>
            </a:r>
            <a:r>
              <a:rPr lang="en-US" altLang="en-US" sz="3400" i="1" dirty="0">
                <a:solidFill>
                  <a:schemeClr val="bg1"/>
                </a:solidFill>
              </a:rPr>
              <a:t>The gospel truth</a:t>
            </a:r>
            <a:r>
              <a:rPr lang="en-US" altLang="en-US" sz="3400" dirty="0">
                <a:solidFill>
                  <a:schemeClr val="bg1"/>
                </a:solidFill>
              </a:rPr>
              <a:t>”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828773"/>
            <a:ext cx="8419708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 completely true statement: the absolute truth.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395D7E-311D-4863-8989-EE04B64EEB6A}"/>
              </a:ext>
            </a:extLst>
          </p:cNvPr>
          <p:cNvSpPr/>
          <p:nvPr/>
        </p:nvSpPr>
        <p:spPr>
          <a:xfrm>
            <a:off x="1066800" y="2438400"/>
            <a:ext cx="7010400" cy="2133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“The truth is incontrovertible.  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Malice may attack it and ignorance may deride it, but in the end, there it is” </a:t>
            </a:r>
            <a:r>
              <a:rPr lang="en-US" sz="2400" dirty="0"/>
              <a:t>– Winston Churchill</a:t>
            </a:r>
          </a:p>
        </p:txBody>
      </p:sp>
    </p:spTree>
    <p:extLst>
      <p:ext uri="{BB962C8B-B14F-4D97-AF65-F5344CB8AC3E}">
        <p14:creationId xmlns:p14="http://schemas.microsoft.com/office/powerpoint/2010/main" val="300580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A37BB3-C66F-45AD-9874-54F321B9D831}"/>
              </a:ext>
            </a:extLst>
          </p:cNvPr>
          <p:cNvSpPr/>
          <p:nvPr/>
        </p:nvSpPr>
        <p:spPr>
          <a:xfrm>
            <a:off x="1093862" y="1066800"/>
            <a:ext cx="6957060" cy="1219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3400" dirty="0">
                <a:solidFill>
                  <a:srgbClr val="CCFFFF"/>
                </a:solidFill>
              </a:rPr>
              <a:t>. </a:t>
            </a:r>
            <a:r>
              <a:rPr lang="en-US" sz="3600" dirty="0">
                <a:solidFill>
                  <a:srgbClr val="FFFF99"/>
                </a:solidFill>
              </a:rPr>
              <a:t>Society’s Confusion</a:t>
            </a:r>
            <a:br>
              <a:rPr lang="en-US" sz="3600" dirty="0">
                <a:solidFill>
                  <a:srgbClr val="FFFF99"/>
                </a:solidFill>
              </a:rPr>
            </a:br>
            <a:r>
              <a:rPr lang="en-US" sz="3600" dirty="0">
                <a:solidFill>
                  <a:srgbClr val="FFFF99"/>
                </a:solidFill>
              </a:rPr>
              <a:t>Is Not New</a:t>
            </a:r>
          </a:p>
        </p:txBody>
      </p:sp>
    </p:spTree>
    <p:extLst>
      <p:ext uri="{BB962C8B-B14F-4D97-AF65-F5344CB8AC3E}">
        <p14:creationId xmlns:p14="http://schemas.microsoft.com/office/powerpoint/2010/main" val="57903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Mt.13:13-15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914400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Jesus is not saying that parables are designed to conceal truth, and thus keep people out of the kingdom…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But some attitudes block the </a:t>
            </a:r>
            <a:r>
              <a:rPr lang="en-US" altLang="en-US" sz="3100" u="sng" dirty="0">
                <a:solidFill>
                  <a:schemeClr val="bg1"/>
                </a:solidFill>
              </a:rPr>
              <a:t>ability</a:t>
            </a:r>
            <a:r>
              <a:rPr lang="en-US" altLang="en-US" sz="3100" dirty="0">
                <a:solidFill>
                  <a:schemeClr val="bg1"/>
                </a:solidFill>
              </a:rPr>
              <a:t> to understand them. 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This </a:t>
            </a:r>
            <a:r>
              <a:rPr lang="en-US" altLang="en-US" sz="3100" u="sng" dirty="0">
                <a:solidFill>
                  <a:srgbClr val="CCFFFF"/>
                </a:solidFill>
              </a:rPr>
              <a:t>ability</a:t>
            </a:r>
            <a:r>
              <a:rPr lang="en-US" altLang="en-US" sz="3100" dirty="0">
                <a:solidFill>
                  <a:srgbClr val="CCFFFF"/>
                </a:solidFill>
              </a:rPr>
              <a:t> is given to </a:t>
            </a:r>
            <a:r>
              <a:rPr lang="en-US" altLang="en-US" sz="3100" u="sng" dirty="0">
                <a:solidFill>
                  <a:srgbClr val="CCFFFF"/>
                </a:solidFill>
              </a:rPr>
              <a:t>honest</a:t>
            </a:r>
            <a:r>
              <a:rPr lang="en-US" altLang="en-US" sz="3100" dirty="0">
                <a:solidFill>
                  <a:srgbClr val="CCFFFF"/>
                </a:solidFill>
              </a:rPr>
              <a:t> </a:t>
            </a:r>
            <a:r>
              <a:rPr lang="en-US" altLang="en-US" sz="3100" u="sng" dirty="0">
                <a:solidFill>
                  <a:srgbClr val="CCFFFF"/>
                </a:solidFill>
              </a:rPr>
              <a:t>disciples</a:t>
            </a:r>
            <a:r>
              <a:rPr lang="en-US" altLang="en-US" sz="3100" dirty="0">
                <a:solidFill>
                  <a:srgbClr val="CCFFFF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(</a:t>
            </a:r>
            <a:r>
              <a:rPr lang="en-US" altLang="en-US" sz="3100" i="1" dirty="0">
                <a:solidFill>
                  <a:schemeClr val="bg1"/>
                </a:solidFill>
              </a:rPr>
              <a:t>learners</a:t>
            </a:r>
            <a:r>
              <a:rPr lang="en-US" altLang="en-US" sz="3100" dirty="0">
                <a:solidFill>
                  <a:schemeClr val="bg1"/>
                </a:solidFill>
              </a:rPr>
              <a:t> / </a:t>
            </a:r>
            <a:r>
              <a:rPr lang="en-US" altLang="en-US" sz="3100" i="1" dirty="0">
                <a:solidFill>
                  <a:schemeClr val="bg1"/>
                </a:solidFill>
              </a:rPr>
              <a:t>followers</a:t>
            </a:r>
            <a:r>
              <a:rPr lang="en-US" altLang="en-US" sz="3100" dirty="0">
                <a:solidFill>
                  <a:schemeClr val="bg1"/>
                </a:solidFill>
              </a:rPr>
              <a:t>, Jn.8:31f.)</a:t>
            </a:r>
            <a:r>
              <a:rPr lang="en-US" altLang="en-US" sz="3100" dirty="0">
                <a:solidFill>
                  <a:srgbClr val="CCFFFF"/>
                </a:solidFill>
              </a:rPr>
              <a:t>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It is not the result of human cleverness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Some did not see what they saw…??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Plain teaching puzzled them (14).  (Is.6)</a:t>
            </a:r>
          </a:p>
        </p:txBody>
      </p:sp>
    </p:spTree>
    <p:extLst>
      <p:ext uri="{BB962C8B-B14F-4D97-AF65-F5344CB8AC3E}">
        <p14:creationId xmlns:p14="http://schemas.microsoft.com/office/powerpoint/2010/main" val="60955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Mt.16:13-14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9144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Today the question would receive more answers, more bizarre than these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Why did the twelve know?  </a:t>
            </a:r>
            <a:r>
              <a:rPr lang="en-US" altLang="en-US" sz="3100" dirty="0">
                <a:solidFill>
                  <a:schemeClr val="bg1"/>
                </a:solidFill>
              </a:rPr>
              <a:t>(v.17)</a:t>
            </a:r>
          </a:p>
        </p:txBody>
      </p:sp>
    </p:spTree>
    <p:extLst>
      <p:ext uri="{BB962C8B-B14F-4D97-AF65-F5344CB8AC3E}">
        <p14:creationId xmlns:p14="http://schemas.microsoft.com/office/powerpoint/2010/main" val="320268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Acts 8:30-31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914400"/>
            <a:ext cx="8305800" cy="5410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Preconceived notions hinder truth.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457200" lvl="1" indent="-45720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Acts 17:22-31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Paul disdains their altars, quotes their poets, appeals to their common sense…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BUT: most of these wise men </a:t>
            </a:r>
            <a:r>
              <a:rPr lang="en-US" altLang="en-US" sz="3100" i="1" dirty="0">
                <a:solidFill>
                  <a:schemeClr val="bg1"/>
                </a:solidFill>
              </a:rPr>
              <a:t>after the flesh </a:t>
            </a:r>
            <a:r>
              <a:rPr lang="en-US" altLang="en-US" sz="3100" dirty="0">
                <a:solidFill>
                  <a:schemeClr val="bg1"/>
                </a:solidFill>
              </a:rPr>
              <a:t>didn’t get it…or want it.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7231EA-B673-41D4-9AA6-8A94485CDF35}"/>
              </a:ext>
            </a:extLst>
          </p:cNvPr>
          <p:cNvSpPr/>
          <p:nvPr/>
        </p:nvSpPr>
        <p:spPr>
          <a:xfrm>
            <a:off x="648092" y="4953000"/>
            <a:ext cx="7848600" cy="1295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In a time of universal deceit – telling the truth is a revolutionary act </a:t>
            </a:r>
            <a:r>
              <a:rPr lang="en-US" sz="2400" dirty="0"/>
              <a:t>– George Orwell</a:t>
            </a:r>
          </a:p>
        </p:txBody>
      </p:sp>
    </p:spTree>
    <p:extLst>
      <p:ext uri="{BB962C8B-B14F-4D97-AF65-F5344CB8AC3E}">
        <p14:creationId xmlns:p14="http://schemas.microsoft.com/office/powerpoint/2010/main" val="47568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A37BB3-C66F-45AD-9874-54F321B9D831}"/>
              </a:ext>
            </a:extLst>
          </p:cNvPr>
          <p:cNvSpPr/>
          <p:nvPr/>
        </p:nvSpPr>
        <p:spPr>
          <a:xfrm>
            <a:off x="1958921" y="1143000"/>
            <a:ext cx="5226942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Society’s Confusion Is Not New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4412DE-4866-4E57-B999-C56AD994A435}"/>
              </a:ext>
            </a:extLst>
          </p:cNvPr>
          <p:cNvSpPr/>
          <p:nvPr/>
        </p:nvSpPr>
        <p:spPr>
          <a:xfrm>
            <a:off x="1095081" y="1828800"/>
            <a:ext cx="6957060" cy="1219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3400" dirty="0">
                <a:solidFill>
                  <a:srgbClr val="CCFFFF"/>
                </a:solidFill>
              </a:rPr>
              <a:t>. </a:t>
            </a:r>
            <a:r>
              <a:rPr lang="en-US" sz="3600" dirty="0">
                <a:solidFill>
                  <a:srgbClr val="FFFF99"/>
                </a:solidFill>
              </a:rPr>
              <a:t>The Cause of the Confusion</a:t>
            </a:r>
          </a:p>
        </p:txBody>
      </p:sp>
    </p:spTree>
    <p:extLst>
      <p:ext uri="{BB962C8B-B14F-4D97-AF65-F5344CB8AC3E}">
        <p14:creationId xmlns:p14="http://schemas.microsoft.com/office/powerpoint/2010/main" val="191040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Eccl.7:29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28773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Man is to blame: though created </a:t>
            </a:r>
            <a:r>
              <a:rPr lang="en-US" altLang="en-US" sz="3100" u="sng" dirty="0">
                <a:solidFill>
                  <a:schemeClr val="bg1"/>
                </a:solidFill>
              </a:rPr>
              <a:t>upright</a:t>
            </a:r>
            <a:r>
              <a:rPr lang="en-US" altLang="en-US" sz="3100" dirty="0">
                <a:solidFill>
                  <a:schemeClr val="bg1"/>
                </a:solidFill>
              </a:rPr>
              <a:t> [original righteousness; disposed to </a:t>
            </a:r>
            <a:r>
              <a:rPr lang="en-US" altLang="en-US" sz="3100" dirty="0" err="1">
                <a:solidFill>
                  <a:schemeClr val="bg1"/>
                </a:solidFill>
              </a:rPr>
              <a:t>obedi-ence</a:t>
            </a:r>
            <a:r>
              <a:rPr lang="en-US" altLang="en-US" sz="3100" dirty="0">
                <a:solidFill>
                  <a:schemeClr val="bg1"/>
                </a:solidFill>
              </a:rPr>
              <a:t>] he . . .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Sought out </a:t>
            </a:r>
            <a:r>
              <a:rPr lang="en-US" altLang="en-US" sz="3100" dirty="0">
                <a:solidFill>
                  <a:schemeClr val="bg1"/>
                </a:solidFill>
              </a:rPr>
              <a:t>[premeditated plan].  Not satisfied with truth.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Many schemes </a:t>
            </a:r>
            <a:r>
              <a:rPr lang="en-US" altLang="en-US" sz="3100" dirty="0">
                <a:solidFill>
                  <a:schemeClr val="bg1"/>
                </a:solidFill>
              </a:rPr>
              <a:t>(devices): includes clouding of moral issues by… </a:t>
            </a:r>
          </a:p>
          <a:p>
            <a:pPr marL="914400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99"/>
                </a:solidFill>
              </a:rPr>
              <a:t>a. </a:t>
            </a:r>
            <a:r>
              <a:rPr lang="en-US" altLang="en-US" sz="3100" dirty="0">
                <a:solidFill>
                  <a:srgbClr val="CCFFCC"/>
                </a:solidFill>
              </a:rPr>
              <a:t>False reasoning</a:t>
            </a:r>
          </a:p>
          <a:p>
            <a:pPr marL="914400" lvl="2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99"/>
                </a:solidFill>
              </a:rPr>
              <a:t>b. </a:t>
            </a:r>
            <a:r>
              <a:rPr lang="en-US" altLang="en-US" sz="3100" dirty="0">
                <a:solidFill>
                  <a:srgbClr val="CCFFCC"/>
                </a:solidFill>
              </a:rPr>
              <a:t>Renaming sin</a:t>
            </a:r>
          </a:p>
          <a:p>
            <a:pPr marL="914400" lvl="2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99"/>
                </a:solidFill>
              </a:rPr>
              <a:t>c. </a:t>
            </a:r>
            <a:r>
              <a:rPr lang="en-US" altLang="en-US" sz="3100" dirty="0">
                <a:solidFill>
                  <a:srgbClr val="CCFFCC"/>
                </a:solidFill>
              </a:rPr>
              <a:t>Deceptive appeals</a:t>
            </a:r>
          </a:p>
        </p:txBody>
      </p:sp>
    </p:spTree>
    <p:extLst>
      <p:ext uri="{BB962C8B-B14F-4D97-AF65-F5344CB8AC3E}">
        <p14:creationId xmlns:p14="http://schemas.microsoft.com/office/powerpoint/2010/main" val="42673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False views of truth</a:t>
            </a:r>
            <a:endParaRPr lang="en-US" altLang="en-US" sz="34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28773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Truth cannot be known </a:t>
            </a:r>
            <a:r>
              <a:rPr lang="en-US" altLang="en-US" sz="3100" dirty="0">
                <a:solidFill>
                  <a:srgbClr val="CCFFCC"/>
                </a:solidFill>
              </a:rPr>
              <a:t>(</a:t>
            </a:r>
            <a:r>
              <a:rPr lang="en-US" altLang="en-US" sz="3100" i="1" u="sng" dirty="0">
                <a:solidFill>
                  <a:srgbClr val="CCFFCC"/>
                </a:solidFill>
              </a:rPr>
              <a:t>agnosticism</a:t>
            </a:r>
            <a:r>
              <a:rPr lang="en-US" altLang="en-US" sz="3100" dirty="0">
                <a:solidFill>
                  <a:srgbClr val="CCFFCC"/>
                </a:solidFill>
              </a:rPr>
              <a:t>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States an absolute truth.   </a:t>
            </a:r>
            <a:r>
              <a:rPr lang="en-US" altLang="en-US" sz="3100" dirty="0">
                <a:solidFill>
                  <a:srgbClr val="FFCC99"/>
                </a:solidFill>
              </a:rPr>
              <a:t>[Is this a truth?  </a:t>
            </a:r>
            <a:br>
              <a:rPr lang="en-US" altLang="en-US" sz="3100" dirty="0">
                <a:solidFill>
                  <a:srgbClr val="FFCC99"/>
                </a:solidFill>
              </a:rPr>
            </a:br>
            <a:r>
              <a:rPr lang="en-US" altLang="en-US" sz="3100" dirty="0">
                <a:solidFill>
                  <a:srgbClr val="FFCC99"/>
                </a:solidFill>
              </a:rPr>
              <a:t>If so, he cannot know </a:t>
            </a:r>
            <a:r>
              <a:rPr lang="en-US" altLang="en-US" sz="3100" u="sng" dirty="0">
                <a:solidFill>
                  <a:srgbClr val="FFCC99"/>
                </a:solidFill>
              </a:rPr>
              <a:t>this</a:t>
            </a:r>
            <a:r>
              <a:rPr lang="en-US" altLang="en-US" sz="3100" dirty="0">
                <a:solidFill>
                  <a:srgbClr val="FFCC99"/>
                </a:solidFill>
              </a:rPr>
              <a:t> truth]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 self-defeating proposition.   </a:t>
            </a:r>
            <a:r>
              <a:rPr lang="en-US" altLang="en-US" sz="3100" dirty="0">
                <a:solidFill>
                  <a:srgbClr val="FFCC99"/>
                </a:solidFill>
              </a:rPr>
              <a:t>[Must know enough about reality to affirm nothing can be known about reality]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FF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20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11466</TotalTime>
  <Words>930</Words>
  <Application>Microsoft Office PowerPoint</Application>
  <PresentationFormat>On-screen Show (4:3)</PresentationFormat>
  <Paragraphs>122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Verdana</vt:lpstr>
      <vt:lpstr>Default Design</vt:lpstr>
      <vt:lpstr>PowerPoint Presentation</vt:lpstr>
      <vt:lpstr>Truth</vt:lpstr>
      <vt:lpstr>PowerPoint Presentation</vt:lpstr>
      <vt:lpstr>Mt.13:13-15</vt:lpstr>
      <vt:lpstr>Mt.16:13-14</vt:lpstr>
      <vt:lpstr>Acts 8:30-31</vt:lpstr>
      <vt:lpstr>PowerPoint Presentation</vt:lpstr>
      <vt:lpstr>Eccl.7:29</vt:lpstr>
      <vt:lpstr>False views of truth</vt:lpstr>
      <vt:lpstr>False views of truth</vt:lpstr>
      <vt:lpstr>False views of truth</vt:lpstr>
      <vt:lpstr>False views of truth</vt:lpstr>
      <vt:lpstr>False views of truth</vt:lpstr>
      <vt:lpstr>False views of truth</vt:lpstr>
      <vt:lpstr>False views of truth</vt:lpstr>
      <vt:lpstr>PowerPoint Presentation</vt:lpstr>
      <vt:lpstr>John 7:17</vt:lpstr>
      <vt:lpstr>Acts 17:11, noble</vt:lpstr>
      <vt:lpstr>2 Co.1:13</vt:lpstr>
      <vt:lpstr>Eph.3:3-4</vt:lpstr>
      <vt:lpstr>Ph.3:15-16</vt:lpstr>
      <vt:lpstr>“The gospel truth”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1157</cp:revision>
  <dcterms:created xsi:type="dcterms:W3CDTF">2011-08-18T15:42:19Z</dcterms:created>
  <dcterms:modified xsi:type="dcterms:W3CDTF">2022-07-02T19:05:06Z</dcterms:modified>
</cp:coreProperties>
</file>