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73" r:id="rId3"/>
    <p:sldId id="257" r:id="rId4"/>
    <p:sldId id="290" r:id="rId5"/>
    <p:sldId id="275" r:id="rId6"/>
    <p:sldId id="259" r:id="rId7"/>
    <p:sldId id="280" r:id="rId8"/>
    <p:sldId id="278" r:id="rId9"/>
    <p:sldId id="261" r:id="rId10"/>
    <p:sldId id="263" r:id="rId11"/>
    <p:sldId id="276" r:id="rId12"/>
    <p:sldId id="282" r:id="rId13"/>
    <p:sldId id="281" r:id="rId14"/>
    <p:sldId id="284" r:id="rId15"/>
    <p:sldId id="289" r:id="rId16"/>
    <p:sldId id="283" r:id="rId17"/>
    <p:sldId id="285" r:id="rId18"/>
    <p:sldId id="286" r:id="rId19"/>
    <p:sldId id="277"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CCFFCC"/>
    <a:srgbClr val="CCFF99"/>
    <a:srgbClr val="FFFF99"/>
    <a:srgbClr val="000066"/>
    <a:srgbClr val="FFFFCC"/>
    <a:srgbClr val="FFCCFF"/>
    <a:srgbClr val="DDDDDD"/>
    <a:srgbClr val="FFFFFF"/>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82" d="100"/>
          <a:sy n="82" d="100"/>
        </p:scale>
        <p:origin x="1474" y="7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9FCB4-FB73-4705-82A9-65C10AB75CB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C32DE2-472F-49F2-9C78-B4C7F9CEE7E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90D088-A012-4E6B-9590-8A5CC72CCD4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4DECA7B-2EE2-46F6-A9F8-34F09A0378B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205D940-FD47-4CC6-855C-3DF761EBE2A3}"/>
              </a:ext>
            </a:extLst>
          </p:cNvPr>
          <p:cNvSpPr>
            <a:spLocks noGrp="1"/>
          </p:cNvSpPr>
          <p:nvPr>
            <p:ph type="sldNum" sz="quarter" idx="12"/>
          </p:nvPr>
        </p:nvSpPr>
        <p:spPr/>
        <p:txBody>
          <a:bodyPr/>
          <a:lstStyle>
            <a:lvl1pPr>
              <a:defRPr/>
            </a:lvl1pPr>
          </a:lstStyle>
          <a:p>
            <a:fld id="{D6D9BD6A-5A98-432F-A4E0-B082EF096E54}" type="slidenum">
              <a:rPr lang="en-US" altLang="en-US"/>
              <a:pPr/>
              <a:t>‹#›</a:t>
            </a:fld>
            <a:endParaRPr lang="en-US" altLang="en-US"/>
          </a:p>
        </p:txBody>
      </p:sp>
    </p:spTree>
    <p:extLst>
      <p:ext uri="{BB962C8B-B14F-4D97-AF65-F5344CB8AC3E}">
        <p14:creationId xmlns:p14="http://schemas.microsoft.com/office/powerpoint/2010/main" val="1897338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69501-8D1E-41EE-A5DA-C51684DFE6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9DDF3D-DEFB-4E1E-B593-887D52D10A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51FF75-A0F6-4253-BC90-D93DD753537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CD14EBF-CA0C-47BB-8745-2B660F3A8B2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2B516EE-D504-4BB7-8D12-2A4FD169CB54}"/>
              </a:ext>
            </a:extLst>
          </p:cNvPr>
          <p:cNvSpPr>
            <a:spLocks noGrp="1"/>
          </p:cNvSpPr>
          <p:nvPr>
            <p:ph type="sldNum" sz="quarter" idx="12"/>
          </p:nvPr>
        </p:nvSpPr>
        <p:spPr/>
        <p:txBody>
          <a:bodyPr/>
          <a:lstStyle>
            <a:lvl1pPr>
              <a:defRPr/>
            </a:lvl1pPr>
          </a:lstStyle>
          <a:p>
            <a:fld id="{D4C89E84-4CF9-45F1-BCB1-CD4D782F3158}" type="slidenum">
              <a:rPr lang="en-US" altLang="en-US"/>
              <a:pPr/>
              <a:t>‹#›</a:t>
            </a:fld>
            <a:endParaRPr lang="en-US" altLang="en-US"/>
          </a:p>
        </p:txBody>
      </p:sp>
    </p:spTree>
    <p:extLst>
      <p:ext uri="{BB962C8B-B14F-4D97-AF65-F5344CB8AC3E}">
        <p14:creationId xmlns:p14="http://schemas.microsoft.com/office/powerpoint/2010/main" val="3252111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375EAE-0F92-4DCE-A580-AC8CDC3954F5}"/>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BD83A8-6B3D-4561-808A-A511973AF186}"/>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06A07B-D897-4CF1-B750-9CD14EF0BDD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8D6BBD4-AAAC-4ED8-AC1A-C8EE4F4B24C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17548CF-3D64-43EF-B684-FF26FFB95F64}"/>
              </a:ext>
            </a:extLst>
          </p:cNvPr>
          <p:cNvSpPr>
            <a:spLocks noGrp="1"/>
          </p:cNvSpPr>
          <p:nvPr>
            <p:ph type="sldNum" sz="quarter" idx="12"/>
          </p:nvPr>
        </p:nvSpPr>
        <p:spPr/>
        <p:txBody>
          <a:bodyPr/>
          <a:lstStyle>
            <a:lvl1pPr>
              <a:defRPr/>
            </a:lvl1pPr>
          </a:lstStyle>
          <a:p>
            <a:fld id="{07F438B7-7337-48F2-AB95-8BDF15D308E0}" type="slidenum">
              <a:rPr lang="en-US" altLang="en-US"/>
              <a:pPr/>
              <a:t>‹#›</a:t>
            </a:fld>
            <a:endParaRPr lang="en-US" altLang="en-US"/>
          </a:p>
        </p:txBody>
      </p:sp>
    </p:spTree>
    <p:extLst>
      <p:ext uri="{BB962C8B-B14F-4D97-AF65-F5344CB8AC3E}">
        <p14:creationId xmlns:p14="http://schemas.microsoft.com/office/powerpoint/2010/main" val="2814385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F2F2F-45D1-441B-B7E5-0192AD1018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1D18A2-1F60-45A2-9525-E20A5132C9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D5F0A0-5870-4646-AFFB-A748B4568F2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396CF7F-9EB3-4539-81AA-7FC9262C5AF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37C650C-8727-4981-8E7A-801399F23955}"/>
              </a:ext>
            </a:extLst>
          </p:cNvPr>
          <p:cNvSpPr>
            <a:spLocks noGrp="1"/>
          </p:cNvSpPr>
          <p:nvPr>
            <p:ph type="sldNum" sz="quarter" idx="12"/>
          </p:nvPr>
        </p:nvSpPr>
        <p:spPr/>
        <p:txBody>
          <a:bodyPr/>
          <a:lstStyle>
            <a:lvl1pPr>
              <a:defRPr/>
            </a:lvl1pPr>
          </a:lstStyle>
          <a:p>
            <a:fld id="{83EC17E7-4591-4BEB-8A29-3019F51912D9}" type="slidenum">
              <a:rPr lang="en-US" altLang="en-US"/>
              <a:pPr/>
              <a:t>‹#›</a:t>
            </a:fld>
            <a:endParaRPr lang="en-US" altLang="en-US"/>
          </a:p>
        </p:txBody>
      </p:sp>
    </p:spTree>
    <p:extLst>
      <p:ext uri="{BB962C8B-B14F-4D97-AF65-F5344CB8AC3E}">
        <p14:creationId xmlns:p14="http://schemas.microsoft.com/office/powerpoint/2010/main" val="1185848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60AE4-AD77-41F8-8963-52447205598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E1B198-AA6E-4728-8C9D-742B317E738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AE142B5-471F-4E1C-8D6E-33A73682785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72D4772-E4C3-4C08-9488-0BF2C278CAA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B6677F9-3D39-4036-BA6F-2157E6D1C1B5}"/>
              </a:ext>
            </a:extLst>
          </p:cNvPr>
          <p:cNvSpPr>
            <a:spLocks noGrp="1"/>
          </p:cNvSpPr>
          <p:nvPr>
            <p:ph type="sldNum" sz="quarter" idx="12"/>
          </p:nvPr>
        </p:nvSpPr>
        <p:spPr/>
        <p:txBody>
          <a:bodyPr/>
          <a:lstStyle>
            <a:lvl1pPr>
              <a:defRPr/>
            </a:lvl1pPr>
          </a:lstStyle>
          <a:p>
            <a:fld id="{F4F82973-5B8F-49D3-83C4-B24A3CB33789}" type="slidenum">
              <a:rPr lang="en-US" altLang="en-US"/>
              <a:pPr/>
              <a:t>‹#›</a:t>
            </a:fld>
            <a:endParaRPr lang="en-US" altLang="en-US"/>
          </a:p>
        </p:txBody>
      </p:sp>
    </p:spTree>
    <p:extLst>
      <p:ext uri="{BB962C8B-B14F-4D97-AF65-F5344CB8AC3E}">
        <p14:creationId xmlns:p14="http://schemas.microsoft.com/office/powerpoint/2010/main" val="57994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281AB-2F5B-464E-ADE8-C0FA289C41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188DDB-564C-41D5-92F2-E4A0A62034B8}"/>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543A88-1067-4A87-B400-3D0D00259A0F}"/>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638C0A-6C77-43C4-8AF1-815954E7CB9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3275073-E5CA-4814-A1A6-75D4EF35E26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A89FF92-40EE-4B56-9434-CC0D0CFC5983}"/>
              </a:ext>
            </a:extLst>
          </p:cNvPr>
          <p:cNvSpPr>
            <a:spLocks noGrp="1"/>
          </p:cNvSpPr>
          <p:nvPr>
            <p:ph type="sldNum" sz="quarter" idx="12"/>
          </p:nvPr>
        </p:nvSpPr>
        <p:spPr/>
        <p:txBody>
          <a:bodyPr/>
          <a:lstStyle>
            <a:lvl1pPr>
              <a:defRPr/>
            </a:lvl1pPr>
          </a:lstStyle>
          <a:p>
            <a:fld id="{A03B7F9E-A12D-4FB6-B72B-D2FE11BDA5E1}" type="slidenum">
              <a:rPr lang="en-US" altLang="en-US"/>
              <a:pPr/>
              <a:t>‹#›</a:t>
            </a:fld>
            <a:endParaRPr lang="en-US" altLang="en-US"/>
          </a:p>
        </p:txBody>
      </p:sp>
    </p:spTree>
    <p:extLst>
      <p:ext uri="{BB962C8B-B14F-4D97-AF65-F5344CB8AC3E}">
        <p14:creationId xmlns:p14="http://schemas.microsoft.com/office/powerpoint/2010/main" val="675107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D1EFA-C16D-4496-9B0C-C43B68123AC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B3E57E-34FE-488D-B051-3BCD61DFDE9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F301B3-846F-459F-979B-1EFC165E026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0230C5-6297-4473-8565-412C86B24EF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5C22B5-6D01-4393-8C1D-713003F8280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72C3E2-9211-4110-833C-B4A80CCB4483}"/>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7DEB2B4E-40F0-4706-82A7-2AAADF93E9B2}"/>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535E5AA8-6782-4523-968D-8985979FF668}"/>
              </a:ext>
            </a:extLst>
          </p:cNvPr>
          <p:cNvSpPr>
            <a:spLocks noGrp="1"/>
          </p:cNvSpPr>
          <p:nvPr>
            <p:ph type="sldNum" sz="quarter" idx="12"/>
          </p:nvPr>
        </p:nvSpPr>
        <p:spPr/>
        <p:txBody>
          <a:bodyPr/>
          <a:lstStyle>
            <a:lvl1pPr>
              <a:defRPr/>
            </a:lvl1pPr>
          </a:lstStyle>
          <a:p>
            <a:fld id="{D0025072-CCB8-4DBC-A1B6-C5615800EF58}" type="slidenum">
              <a:rPr lang="en-US" altLang="en-US"/>
              <a:pPr/>
              <a:t>‹#›</a:t>
            </a:fld>
            <a:endParaRPr lang="en-US" altLang="en-US"/>
          </a:p>
        </p:txBody>
      </p:sp>
    </p:spTree>
    <p:extLst>
      <p:ext uri="{BB962C8B-B14F-4D97-AF65-F5344CB8AC3E}">
        <p14:creationId xmlns:p14="http://schemas.microsoft.com/office/powerpoint/2010/main" val="1719413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C646B-5BB1-4A5A-AC45-465750F5AA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BAC6C8-3A7A-4F9C-BDF6-9D6BFC2B910F}"/>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B21DDA42-A83A-4049-B2F3-0A1E68FB3243}"/>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6E935B8B-D1AD-4128-8516-E7E6C465258E}"/>
              </a:ext>
            </a:extLst>
          </p:cNvPr>
          <p:cNvSpPr>
            <a:spLocks noGrp="1"/>
          </p:cNvSpPr>
          <p:nvPr>
            <p:ph type="sldNum" sz="quarter" idx="12"/>
          </p:nvPr>
        </p:nvSpPr>
        <p:spPr/>
        <p:txBody>
          <a:bodyPr/>
          <a:lstStyle>
            <a:lvl1pPr>
              <a:defRPr/>
            </a:lvl1pPr>
          </a:lstStyle>
          <a:p>
            <a:fld id="{5F6AB039-B46C-4B29-93AA-C5262DED4436}" type="slidenum">
              <a:rPr lang="en-US" altLang="en-US"/>
              <a:pPr/>
              <a:t>‹#›</a:t>
            </a:fld>
            <a:endParaRPr lang="en-US" altLang="en-US"/>
          </a:p>
        </p:txBody>
      </p:sp>
    </p:spTree>
    <p:extLst>
      <p:ext uri="{BB962C8B-B14F-4D97-AF65-F5344CB8AC3E}">
        <p14:creationId xmlns:p14="http://schemas.microsoft.com/office/powerpoint/2010/main" val="2798098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44FFDE-5799-4F2E-956A-2B6F8A3EC951}"/>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21036658-9B3A-431C-B4F2-006A173857F5}"/>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A64414AF-70BB-4A6E-ADD9-35201FDFE997}"/>
              </a:ext>
            </a:extLst>
          </p:cNvPr>
          <p:cNvSpPr>
            <a:spLocks noGrp="1"/>
          </p:cNvSpPr>
          <p:nvPr>
            <p:ph type="sldNum" sz="quarter" idx="12"/>
          </p:nvPr>
        </p:nvSpPr>
        <p:spPr/>
        <p:txBody>
          <a:bodyPr/>
          <a:lstStyle>
            <a:lvl1pPr>
              <a:defRPr/>
            </a:lvl1pPr>
          </a:lstStyle>
          <a:p>
            <a:fld id="{97307274-F6F8-4685-8AD1-6B8FADE389C4}" type="slidenum">
              <a:rPr lang="en-US" altLang="en-US"/>
              <a:pPr/>
              <a:t>‹#›</a:t>
            </a:fld>
            <a:endParaRPr lang="en-US" altLang="en-US"/>
          </a:p>
        </p:txBody>
      </p:sp>
    </p:spTree>
    <p:extLst>
      <p:ext uri="{BB962C8B-B14F-4D97-AF65-F5344CB8AC3E}">
        <p14:creationId xmlns:p14="http://schemas.microsoft.com/office/powerpoint/2010/main" val="993661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241FC-A458-445A-91F0-788AE94DF9F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E2A27E-4E30-4F34-9C69-66601684E76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07A078-C1C3-43D5-BE72-A15C18E419E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202969-1E81-43E6-A398-FC079FF3AC0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B560DEB-CB56-416F-A433-3C7947DC2EA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B2FC39D-53F9-42C0-B7D1-6AFECE42DD81}"/>
              </a:ext>
            </a:extLst>
          </p:cNvPr>
          <p:cNvSpPr>
            <a:spLocks noGrp="1"/>
          </p:cNvSpPr>
          <p:nvPr>
            <p:ph type="sldNum" sz="quarter" idx="12"/>
          </p:nvPr>
        </p:nvSpPr>
        <p:spPr/>
        <p:txBody>
          <a:bodyPr/>
          <a:lstStyle>
            <a:lvl1pPr>
              <a:defRPr/>
            </a:lvl1pPr>
          </a:lstStyle>
          <a:p>
            <a:fld id="{80C2FBF1-5CD8-49B1-818C-7BF83291C316}" type="slidenum">
              <a:rPr lang="en-US" altLang="en-US"/>
              <a:pPr/>
              <a:t>‹#›</a:t>
            </a:fld>
            <a:endParaRPr lang="en-US" altLang="en-US"/>
          </a:p>
        </p:txBody>
      </p:sp>
    </p:spTree>
    <p:extLst>
      <p:ext uri="{BB962C8B-B14F-4D97-AF65-F5344CB8AC3E}">
        <p14:creationId xmlns:p14="http://schemas.microsoft.com/office/powerpoint/2010/main" val="1307156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0A525-9FE6-462D-B4C1-23207986CA4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FEA5D3-6702-497E-B01B-D1BEEBA9283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D4A7E1-F751-4C01-B461-879F584BC3A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48DF06-1A78-496B-9958-64087E0A033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9406ACB-3C2E-49E0-B79C-F1DF8760C98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8AB2F0E-3109-4EF2-974E-37CBBEA3B9B1}"/>
              </a:ext>
            </a:extLst>
          </p:cNvPr>
          <p:cNvSpPr>
            <a:spLocks noGrp="1"/>
          </p:cNvSpPr>
          <p:nvPr>
            <p:ph type="sldNum" sz="quarter" idx="12"/>
          </p:nvPr>
        </p:nvSpPr>
        <p:spPr/>
        <p:txBody>
          <a:bodyPr/>
          <a:lstStyle>
            <a:lvl1pPr>
              <a:defRPr/>
            </a:lvl1pPr>
          </a:lstStyle>
          <a:p>
            <a:fld id="{2132CB49-F78A-4B76-8060-58A9B2F4B6CB}" type="slidenum">
              <a:rPr lang="en-US" altLang="en-US"/>
              <a:pPr/>
              <a:t>‹#›</a:t>
            </a:fld>
            <a:endParaRPr lang="en-US" altLang="en-US"/>
          </a:p>
        </p:txBody>
      </p:sp>
    </p:spTree>
    <p:extLst>
      <p:ext uri="{BB962C8B-B14F-4D97-AF65-F5344CB8AC3E}">
        <p14:creationId xmlns:p14="http://schemas.microsoft.com/office/powerpoint/2010/main" val="4157676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EFD1"/>
            </a:gs>
            <a:gs pos="32499">
              <a:srgbClr val="F0EBD5"/>
            </a:gs>
            <a:gs pos="50000">
              <a:srgbClr val="D1C39F"/>
            </a:gs>
            <a:gs pos="675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ACD44D5-015B-4CCA-B4AC-ED9516EBA30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A417F61-5E00-4A78-95A5-9718596EF11C}"/>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B83A3F4-1E12-43E4-879A-C862771E37FA}"/>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F0BF1E61-6318-4B7A-A6AF-7FFCA75BA15C}"/>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5371CC1D-9E35-46EA-8399-D1F1F1D0011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EDA9AB5-692A-433C-9ACD-325115B2FBF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2" name="AutoShape 4">
            <a:extLst>
              <a:ext uri="{FF2B5EF4-FFF2-40B4-BE49-F238E27FC236}">
                <a16:creationId xmlns:a16="http://schemas.microsoft.com/office/drawing/2014/main" id="{006F4924-622B-48AD-B40E-4C5DFB199E4E}"/>
              </a:ext>
            </a:extLst>
          </p:cNvPr>
          <p:cNvSpPr>
            <a:spLocks noChangeArrowheads="1"/>
          </p:cNvSpPr>
          <p:nvPr/>
        </p:nvSpPr>
        <p:spPr bwMode="auto">
          <a:xfrm>
            <a:off x="1585175" y="1284199"/>
            <a:ext cx="5862200" cy="1662546"/>
          </a:xfrm>
          <a:prstGeom prst="bevel">
            <a:avLst>
              <a:gd name="adj" fmla="val 12500"/>
            </a:avLst>
          </a:prstGeom>
          <a:solidFill>
            <a:srgbClr val="002060"/>
          </a:solidFill>
          <a:ln w="9525">
            <a:solidFill>
              <a:schemeClr val="tx1"/>
            </a:solidFill>
            <a:miter lim="800000"/>
            <a:headEnd/>
            <a:tailEnd/>
          </a:ln>
          <a:effectLst/>
        </p:spPr>
        <p:txBody>
          <a:bodyPr wrap="none" anchor="ctr"/>
          <a:lstStyle/>
          <a:p>
            <a:pPr algn="ct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Do We Still Have</a:t>
            </a:r>
          </a:p>
          <a:p>
            <a:pPr algn="ctr"/>
            <a:r>
              <a:rPr lang="en-US" alt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The Word of God?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CA6EA90-D710-48F6-B61B-DED975BFA76D}"/>
              </a:ext>
            </a:extLst>
          </p:cNvPr>
          <p:cNvSpPr>
            <a:spLocks noGrp="1" noChangeArrowheads="1"/>
          </p:cNvSpPr>
          <p:nvPr>
            <p:ph type="title"/>
          </p:nvPr>
        </p:nvSpPr>
        <p:spPr>
          <a:xfrm>
            <a:off x="457200" y="274638"/>
            <a:ext cx="8229600" cy="715962"/>
          </a:xfrm>
        </p:spPr>
        <p:txBody>
          <a:bodyPr/>
          <a:lstStyle/>
          <a:p>
            <a:r>
              <a:rPr lang="en-US" altLang="en-US" sz="3600" dirty="0">
                <a:solidFill>
                  <a:schemeClr val="bg1"/>
                </a:solidFill>
              </a:rPr>
              <a:t>Sir Frederick Kenyon</a:t>
            </a:r>
          </a:p>
        </p:txBody>
      </p:sp>
      <p:sp>
        <p:nvSpPr>
          <p:cNvPr id="10243" name="Rectangle 3">
            <a:extLst>
              <a:ext uri="{FF2B5EF4-FFF2-40B4-BE49-F238E27FC236}">
                <a16:creationId xmlns:a16="http://schemas.microsoft.com/office/drawing/2014/main" id="{5ED3AB6B-9EED-4B00-A71F-22EC6B0AA78E}"/>
              </a:ext>
            </a:extLst>
          </p:cNvPr>
          <p:cNvSpPr>
            <a:spLocks noGrp="1" noChangeArrowheads="1"/>
          </p:cNvSpPr>
          <p:nvPr>
            <p:ph type="body" idx="1"/>
          </p:nvPr>
        </p:nvSpPr>
        <p:spPr>
          <a:xfrm>
            <a:off x="457200" y="1219200"/>
            <a:ext cx="8229600" cy="5181600"/>
          </a:xfrm>
        </p:spPr>
        <p:txBody>
          <a:bodyPr/>
          <a:lstStyle/>
          <a:p>
            <a:pPr marL="236538" indent="-236538">
              <a:lnSpc>
                <a:spcPct val="90000"/>
              </a:lnSpc>
              <a:buFontTx/>
              <a:buNone/>
            </a:pPr>
            <a:r>
              <a:rPr lang="en-US" altLang="en-US" dirty="0">
                <a:solidFill>
                  <a:srgbClr val="CCFFFF"/>
                </a:solidFill>
              </a:rPr>
              <a:t>  “The interval then between the dates of original composition and the earliest extant evidence becomes so small as to be in fact negligible, and the last foundation for any doubt that the Scriptures have come down to us substantially as they were written has now been removed.   </a:t>
            </a:r>
            <a:r>
              <a:rPr lang="en-US" altLang="en-US" dirty="0">
                <a:solidFill>
                  <a:srgbClr val="FFFFCC"/>
                </a:solidFill>
              </a:rPr>
              <a:t>Both the authenticity and the general integrity of the books of the NT may be regarded as finally established”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9147148-9313-4C35-902F-21F5E24AC49D}"/>
              </a:ext>
            </a:extLst>
          </p:cNvPr>
          <p:cNvSpPr>
            <a:spLocks noGrp="1" noChangeArrowheads="1"/>
          </p:cNvSpPr>
          <p:nvPr>
            <p:ph type="title"/>
          </p:nvPr>
        </p:nvSpPr>
        <p:spPr>
          <a:xfrm>
            <a:off x="457200" y="76200"/>
            <a:ext cx="8229600" cy="1249362"/>
          </a:xfrm>
        </p:spPr>
        <p:txBody>
          <a:bodyPr/>
          <a:lstStyle/>
          <a:p>
            <a:pPr algn="l"/>
            <a:r>
              <a:rPr lang="en-US" altLang="en-US" sz="2300" dirty="0">
                <a:solidFill>
                  <a:schemeClr val="bg1"/>
                </a:solidFill>
              </a:rPr>
              <a:t>1. Bibliographical</a:t>
            </a:r>
            <a:br>
              <a:rPr lang="en-US" altLang="en-US" sz="2300" b="1" dirty="0">
                <a:solidFill>
                  <a:schemeClr val="bg1"/>
                </a:solidFill>
                <a:effectLst>
                  <a:outerShdw blurRad="38100" dist="38100" dir="2700000" algn="tl">
                    <a:srgbClr val="FFFFFF"/>
                  </a:outerShdw>
                </a:effectLst>
              </a:rPr>
            </a:br>
            <a:r>
              <a:rPr lang="en-US" altLang="en-US" sz="2600" dirty="0">
                <a:solidFill>
                  <a:schemeClr val="bg1"/>
                </a:solidFill>
              </a:rPr>
              <a:t>2. </a:t>
            </a:r>
            <a:r>
              <a:rPr lang="en-US" altLang="en-US" sz="3200" u="sng" dirty="0">
                <a:solidFill>
                  <a:srgbClr val="FFFF99"/>
                </a:solidFill>
              </a:rPr>
              <a:t>Internal</a:t>
            </a:r>
            <a:r>
              <a:rPr lang="en-US" altLang="en-US" sz="3200" dirty="0">
                <a:solidFill>
                  <a:schemeClr val="bg1"/>
                </a:solidFill>
              </a:rPr>
              <a:t> </a:t>
            </a:r>
          </a:p>
        </p:txBody>
      </p:sp>
      <p:sp>
        <p:nvSpPr>
          <p:cNvPr id="31747" name="Rectangle 3">
            <a:extLst>
              <a:ext uri="{FF2B5EF4-FFF2-40B4-BE49-F238E27FC236}">
                <a16:creationId xmlns:a16="http://schemas.microsoft.com/office/drawing/2014/main" id="{FFA064CA-0D9F-4C58-B88F-C3EA8129D7C6}"/>
              </a:ext>
            </a:extLst>
          </p:cNvPr>
          <p:cNvSpPr>
            <a:spLocks noGrp="1" noChangeArrowheads="1"/>
          </p:cNvSpPr>
          <p:nvPr>
            <p:ph type="body" idx="1"/>
          </p:nvPr>
        </p:nvSpPr>
        <p:spPr>
          <a:xfrm>
            <a:off x="457200" y="1447800"/>
            <a:ext cx="8229600" cy="4800600"/>
          </a:xfrm>
        </p:spPr>
        <p:txBody>
          <a:bodyPr/>
          <a:lstStyle/>
          <a:p>
            <a:pPr marL="236538" indent="-236538">
              <a:lnSpc>
                <a:spcPct val="90000"/>
              </a:lnSpc>
            </a:pPr>
            <a:r>
              <a:rPr lang="en-US" altLang="en-US" sz="3100" dirty="0">
                <a:solidFill>
                  <a:schemeClr val="bg1"/>
                </a:solidFill>
              </a:rPr>
              <a:t>Benefit of doubt given to document itself, not arrogated by critic to himself</a:t>
            </a:r>
          </a:p>
          <a:p>
            <a:pPr lvl="1">
              <a:lnSpc>
                <a:spcPct val="90000"/>
              </a:lnSpc>
              <a:spcAft>
                <a:spcPts val="600"/>
              </a:spcAft>
            </a:pPr>
            <a:endParaRPr lang="en-US" altLang="en-US" sz="33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9147148-9313-4C35-902F-21F5E24AC49D}"/>
              </a:ext>
            </a:extLst>
          </p:cNvPr>
          <p:cNvSpPr>
            <a:spLocks noGrp="1" noChangeArrowheads="1"/>
          </p:cNvSpPr>
          <p:nvPr>
            <p:ph type="title"/>
          </p:nvPr>
        </p:nvSpPr>
        <p:spPr>
          <a:xfrm>
            <a:off x="457200" y="66773"/>
            <a:ext cx="8229600" cy="1249362"/>
          </a:xfrm>
        </p:spPr>
        <p:txBody>
          <a:bodyPr/>
          <a:lstStyle/>
          <a:p>
            <a:pPr algn="l"/>
            <a:r>
              <a:rPr lang="en-US" altLang="en-US" sz="2300" dirty="0">
                <a:solidFill>
                  <a:schemeClr val="bg1"/>
                </a:solidFill>
              </a:rPr>
              <a:t>1. Bibliographical</a:t>
            </a:r>
            <a:br>
              <a:rPr lang="en-US" altLang="en-US" sz="2300" b="1" dirty="0">
                <a:solidFill>
                  <a:schemeClr val="bg1"/>
                </a:solidFill>
                <a:effectLst>
                  <a:outerShdw blurRad="38100" dist="38100" dir="2700000" algn="tl">
                    <a:srgbClr val="FFFFFF"/>
                  </a:outerShdw>
                </a:effectLst>
              </a:rPr>
            </a:br>
            <a:r>
              <a:rPr lang="en-US" altLang="en-US" sz="2600" dirty="0">
                <a:solidFill>
                  <a:schemeClr val="bg1"/>
                </a:solidFill>
              </a:rPr>
              <a:t>2. </a:t>
            </a:r>
            <a:r>
              <a:rPr lang="en-US" altLang="en-US" sz="3200" u="sng" dirty="0">
                <a:solidFill>
                  <a:srgbClr val="FFFF99"/>
                </a:solidFill>
              </a:rPr>
              <a:t>Internal</a:t>
            </a:r>
            <a:r>
              <a:rPr lang="en-US" altLang="en-US" sz="3200" dirty="0">
                <a:solidFill>
                  <a:schemeClr val="bg1"/>
                </a:solidFill>
              </a:rPr>
              <a:t> </a:t>
            </a:r>
          </a:p>
        </p:txBody>
      </p:sp>
      <p:sp>
        <p:nvSpPr>
          <p:cNvPr id="31747" name="Rectangle 3">
            <a:extLst>
              <a:ext uri="{FF2B5EF4-FFF2-40B4-BE49-F238E27FC236}">
                <a16:creationId xmlns:a16="http://schemas.microsoft.com/office/drawing/2014/main" id="{FFA064CA-0D9F-4C58-B88F-C3EA8129D7C6}"/>
              </a:ext>
            </a:extLst>
          </p:cNvPr>
          <p:cNvSpPr>
            <a:spLocks noGrp="1" noChangeArrowheads="1"/>
          </p:cNvSpPr>
          <p:nvPr>
            <p:ph type="body" idx="1"/>
          </p:nvPr>
        </p:nvSpPr>
        <p:spPr>
          <a:xfrm>
            <a:off x="457200" y="1447800"/>
            <a:ext cx="8229600" cy="4800600"/>
          </a:xfrm>
        </p:spPr>
        <p:txBody>
          <a:bodyPr/>
          <a:lstStyle/>
          <a:p>
            <a:pPr marL="0" lvl="1" indent="0">
              <a:lnSpc>
                <a:spcPct val="90000"/>
              </a:lnSpc>
              <a:spcAft>
                <a:spcPts val="600"/>
              </a:spcAft>
              <a:buNone/>
            </a:pPr>
            <a:r>
              <a:rPr lang="en-US" altLang="en-US" sz="3100" dirty="0">
                <a:solidFill>
                  <a:schemeClr val="bg1"/>
                </a:solidFill>
              </a:rPr>
              <a:t>Lk.1</a:t>
            </a:r>
            <a:r>
              <a:rPr lang="en-US" altLang="en-US" sz="3100" baseline="30000" dirty="0">
                <a:solidFill>
                  <a:srgbClr val="FFC000"/>
                </a:solidFill>
              </a:rPr>
              <a:t>1</a:t>
            </a:r>
            <a:r>
              <a:rPr lang="en-US" altLang="en-US" sz="3100" dirty="0">
                <a:solidFill>
                  <a:schemeClr val="bg1"/>
                </a:solidFill>
              </a:rPr>
              <a:t> Inasmuch as many have taken in hand to set in order a narrative of those things which have been </a:t>
            </a:r>
            <a:r>
              <a:rPr lang="en-US" altLang="en-US" sz="3100" u="sng" dirty="0">
                <a:solidFill>
                  <a:srgbClr val="CCFFFF"/>
                </a:solidFill>
              </a:rPr>
              <a:t>fulfilled</a:t>
            </a:r>
            <a:r>
              <a:rPr lang="en-US" altLang="en-US" sz="3100" dirty="0">
                <a:solidFill>
                  <a:schemeClr val="bg1"/>
                </a:solidFill>
              </a:rPr>
              <a:t> among us, </a:t>
            </a:r>
            <a:r>
              <a:rPr lang="en-US" altLang="en-US" sz="3100" baseline="30000" dirty="0">
                <a:solidFill>
                  <a:srgbClr val="FFC000"/>
                </a:solidFill>
              </a:rPr>
              <a:t>2</a:t>
            </a:r>
            <a:r>
              <a:rPr lang="en-US" altLang="en-US" sz="3100" dirty="0">
                <a:solidFill>
                  <a:schemeClr val="bg1"/>
                </a:solidFill>
              </a:rPr>
              <a:t> just as those who from the beginning were </a:t>
            </a:r>
            <a:r>
              <a:rPr lang="en-US" altLang="en-US" sz="3100" u="sng" dirty="0" err="1">
                <a:solidFill>
                  <a:srgbClr val="CCFFFF"/>
                </a:solidFill>
              </a:rPr>
              <a:t>eyewit</a:t>
            </a:r>
            <a:r>
              <a:rPr lang="en-US" altLang="en-US" sz="3100" u="sng" dirty="0">
                <a:solidFill>
                  <a:srgbClr val="CCFFFF"/>
                </a:solidFill>
              </a:rPr>
              <a:t>-nesses</a:t>
            </a:r>
            <a:r>
              <a:rPr lang="en-US" altLang="en-US" sz="3100" dirty="0">
                <a:solidFill>
                  <a:schemeClr val="bg1"/>
                </a:solidFill>
              </a:rPr>
              <a:t> and ministers of the word delivered them to us, </a:t>
            </a:r>
            <a:r>
              <a:rPr lang="en-US" altLang="en-US" sz="3100" baseline="30000" dirty="0">
                <a:solidFill>
                  <a:srgbClr val="FFC000"/>
                </a:solidFill>
              </a:rPr>
              <a:t>3</a:t>
            </a:r>
            <a:r>
              <a:rPr lang="en-US" altLang="en-US" sz="3100" dirty="0">
                <a:solidFill>
                  <a:schemeClr val="bg1"/>
                </a:solidFill>
              </a:rPr>
              <a:t> it seemed good to me also, having had </a:t>
            </a:r>
            <a:r>
              <a:rPr lang="en-US" altLang="en-US" sz="3100" u="sng" dirty="0">
                <a:solidFill>
                  <a:srgbClr val="CCFFFF"/>
                </a:solidFill>
              </a:rPr>
              <a:t>perfect understanding</a:t>
            </a:r>
            <a:r>
              <a:rPr lang="en-US" altLang="en-US" sz="3100" dirty="0">
                <a:solidFill>
                  <a:srgbClr val="CCFFFF"/>
                </a:solidFill>
              </a:rPr>
              <a:t> </a:t>
            </a:r>
            <a:r>
              <a:rPr lang="en-US" altLang="en-US" sz="3100" dirty="0">
                <a:solidFill>
                  <a:schemeClr val="bg1"/>
                </a:solidFill>
              </a:rPr>
              <a:t>of </a:t>
            </a:r>
            <a:r>
              <a:rPr lang="en-US" altLang="en-US" sz="3100" u="sng" dirty="0">
                <a:solidFill>
                  <a:srgbClr val="CCFFFF"/>
                </a:solidFill>
              </a:rPr>
              <a:t>all</a:t>
            </a:r>
            <a:r>
              <a:rPr lang="en-US" altLang="en-US" sz="3100" dirty="0">
                <a:solidFill>
                  <a:schemeClr val="bg1"/>
                </a:solidFill>
              </a:rPr>
              <a:t> things from the very first, to write to you an orderly account, most excellent Theophilus, </a:t>
            </a:r>
            <a:r>
              <a:rPr lang="en-US" altLang="en-US" sz="3100" baseline="30000" dirty="0">
                <a:solidFill>
                  <a:srgbClr val="FFC000"/>
                </a:solidFill>
              </a:rPr>
              <a:t>4</a:t>
            </a:r>
            <a:r>
              <a:rPr lang="en-US" altLang="en-US" sz="3100" dirty="0">
                <a:solidFill>
                  <a:schemeClr val="bg1"/>
                </a:solidFill>
              </a:rPr>
              <a:t> that you may </a:t>
            </a:r>
            <a:r>
              <a:rPr lang="en-US" altLang="en-US" sz="3100" u="sng" dirty="0">
                <a:solidFill>
                  <a:srgbClr val="CCFFFF"/>
                </a:solidFill>
              </a:rPr>
              <a:t>know</a:t>
            </a:r>
            <a:r>
              <a:rPr lang="en-US" altLang="en-US" sz="3100" dirty="0">
                <a:solidFill>
                  <a:schemeClr val="bg1"/>
                </a:solidFill>
              </a:rPr>
              <a:t> the </a:t>
            </a:r>
            <a:r>
              <a:rPr lang="en-US" altLang="en-US" sz="3100" u="sng" dirty="0">
                <a:solidFill>
                  <a:srgbClr val="CCFFFF"/>
                </a:solidFill>
              </a:rPr>
              <a:t>certainty</a:t>
            </a:r>
            <a:r>
              <a:rPr lang="en-US" altLang="en-US" sz="3100" dirty="0">
                <a:solidFill>
                  <a:schemeClr val="bg1"/>
                </a:solidFill>
              </a:rPr>
              <a:t> of those things in which you were instructed.</a:t>
            </a:r>
          </a:p>
          <a:p>
            <a:pPr lvl="1">
              <a:lnSpc>
                <a:spcPct val="90000"/>
              </a:lnSpc>
              <a:spcAft>
                <a:spcPts val="600"/>
              </a:spcAft>
            </a:pPr>
            <a:endParaRPr lang="en-US" altLang="en-US" sz="3300" dirty="0">
              <a:solidFill>
                <a:schemeClr val="bg1"/>
              </a:solidFill>
            </a:endParaRPr>
          </a:p>
        </p:txBody>
      </p:sp>
    </p:spTree>
    <p:extLst>
      <p:ext uri="{BB962C8B-B14F-4D97-AF65-F5344CB8AC3E}">
        <p14:creationId xmlns:p14="http://schemas.microsoft.com/office/powerpoint/2010/main" val="219242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9147148-9313-4C35-902F-21F5E24AC49D}"/>
              </a:ext>
            </a:extLst>
          </p:cNvPr>
          <p:cNvSpPr>
            <a:spLocks noGrp="1" noChangeArrowheads="1"/>
          </p:cNvSpPr>
          <p:nvPr>
            <p:ph type="title"/>
          </p:nvPr>
        </p:nvSpPr>
        <p:spPr>
          <a:xfrm>
            <a:off x="457200" y="76200"/>
            <a:ext cx="8229600" cy="1249362"/>
          </a:xfrm>
        </p:spPr>
        <p:txBody>
          <a:bodyPr/>
          <a:lstStyle/>
          <a:p>
            <a:pPr algn="l"/>
            <a:r>
              <a:rPr lang="en-US" altLang="en-US" sz="2300" dirty="0">
                <a:solidFill>
                  <a:schemeClr val="bg1"/>
                </a:solidFill>
              </a:rPr>
              <a:t>1. Bibliographical</a:t>
            </a:r>
            <a:br>
              <a:rPr lang="en-US" altLang="en-US" sz="2300" b="1" dirty="0">
                <a:solidFill>
                  <a:schemeClr val="bg1"/>
                </a:solidFill>
                <a:effectLst>
                  <a:outerShdw blurRad="38100" dist="38100" dir="2700000" algn="tl">
                    <a:srgbClr val="FFFFFF"/>
                  </a:outerShdw>
                </a:effectLst>
              </a:rPr>
            </a:br>
            <a:r>
              <a:rPr lang="en-US" altLang="en-US" sz="2600" dirty="0">
                <a:solidFill>
                  <a:schemeClr val="bg1"/>
                </a:solidFill>
              </a:rPr>
              <a:t>2. </a:t>
            </a:r>
            <a:r>
              <a:rPr lang="en-US" altLang="en-US" sz="3200" u="sng" dirty="0">
                <a:solidFill>
                  <a:srgbClr val="FFFF99"/>
                </a:solidFill>
              </a:rPr>
              <a:t>Internal</a:t>
            </a:r>
            <a:r>
              <a:rPr lang="en-US" altLang="en-US" sz="3200" dirty="0">
                <a:solidFill>
                  <a:schemeClr val="bg1"/>
                </a:solidFill>
              </a:rPr>
              <a:t> </a:t>
            </a:r>
          </a:p>
        </p:txBody>
      </p:sp>
      <p:sp>
        <p:nvSpPr>
          <p:cNvPr id="31747" name="Rectangle 3">
            <a:extLst>
              <a:ext uri="{FF2B5EF4-FFF2-40B4-BE49-F238E27FC236}">
                <a16:creationId xmlns:a16="http://schemas.microsoft.com/office/drawing/2014/main" id="{FFA064CA-0D9F-4C58-B88F-C3EA8129D7C6}"/>
              </a:ext>
            </a:extLst>
          </p:cNvPr>
          <p:cNvSpPr>
            <a:spLocks noGrp="1" noChangeArrowheads="1"/>
          </p:cNvSpPr>
          <p:nvPr>
            <p:ph type="body" idx="1"/>
          </p:nvPr>
        </p:nvSpPr>
        <p:spPr>
          <a:xfrm>
            <a:off x="457200" y="1447800"/>
            <a:ext cx="8229600" cy="4953000"/>
          </a:xfrm>
        </p:spPr>
        <p:txBody>
          <a:bodyPr/>
          <a:lstStyle/>
          <a:p>
            <a:pPr>
              <a:lnSpc>
                <a:spcPct val="90000"/>
              </a:lnSpc>
              <a:spcAft>
                <a:spcPts val="600"/>
              </a:spcAft>
            </a:pPr>
            <a:r>
              <a:rPr lang="en-US" altLang="en-US" sz="3100" dirty="0">
                <a:solidFill>
                  <a:schemeClr val="bg1"/>
                </a:solidFill>
              </a:rPr>
              <a:t>Jn.19</a:t>
            </a:r>
            <a:r>
              <a:rPr lang="en-US" altLang="en-US" sz="3100" baseline="30000" dirty="0">
                <a:solidFill>
                  <a:srgbClr val="FFC000"/>
                </a:solidFill>
              </a:rPr>
              <a:t>35</a:t>
            </a:r>
            <a:r>
              <a:rPr lang="en-US" altLang="en-US" sz="3100" dirty="0">
                <a:solidFill>
                  <a:schemeClr val="bg1"/>
                </a:solidFill>
              </a:rPr>
              <a:t> And he who has seen has testified, and his testimony is </a:t>
            </a:r>
            <a:r>
              <a:rPr lang="en-US" altLang="en-US" sz="3100" u="sng" dirty="0">
                <a:solidFill>
                  <a:srgbClr val="CCFFFF"/>
                </a:solidFill>
              </a:rPr>
              <a:t>true</a:t>
            </a:r>
            <a:r>
              <a:rPr lang="en-US" altLang="en-US" sz="3100" dirty="0">
                <a:solidFill>
                  <a:schemeClr val="bg1"/>
                </a:solidFill>
              </a:rPr>
              <a:t>; and he knows that he is </a:t>
            </a:r>
            <a:r>
              <a:rPr lang="en-US" altLang="en-US" sz="3100" u="sng" dirty="0">
                <a:solidFill>
                  <a:schemeClr val="bg1"/>
                </a:solidFill>
              </a:rPr>
              <a:t>telling the </a:t>
            </a:r>
            <a:r>
              <a:rPr lang="en-US" altLang="en-US" sz="3100" u="sng" dirty="0">
                <a:solidFill>
                  <a:srgbClr val="CCFFFF"/>
                </a:solidFill>
              </a:rPr>
              <a:t>truth</a:t>
            </a:r>
            <a:r>
              <a:rPr lang="en-US" altLang="en-US" sz="3100" dirty="0">
                <a:solidFill>
                  <a:schemeClr val="bg1"/>
                </a:solidFill>
              </a:rPr>
              <a:t>, so that you may believe…</a:t>
            </a:r>
          </a:p>
          <a:p>
            <a:pPr marL="0" indent="0">
              <a:lnSpc>
                <a:spcPct val="90000"/>
              </a:lnSpc>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3114041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9147148-9313-4C35-902F-21F5E24AC49D}"/>
              </a:ext>
            </a:extLst>
          </p:cNvPr>
          <p:cNvSpPr>
            <a:spLocks noGrp="1" noChangeArrowheads="1"/>
          </p:cNvSpPr>
          <p:nvPr>
            <p:ph type="title"/>
          </p:nvPr>
        </p:nvSpPr>
        <p:spPr>
          <a:xfrm>
            <a:off x="457200" y="76200"/>
            <a:ext cx="8229600" cy="1249362"/>
          </a:xfrm>
        </p:spPr>
        <p:txBody>
          <a:bodyPr/>
          <a:lstStyle/>
          <a:p>
            <a:pPr algn="l"/>
            <a:r>
              <a:rPr lang="en-US" altLang="en-US" sz="2300" dirty="0">
                <a:solidFill>
                  <a:schemeClr val="bg1"/>
                </a:solidFill>
              </a:rPr>
              <a:t>1. Bibliographical</a:t>
            </a:r>
            <a:br>
              <a:rPr lang="en-US" altLang="en-US" sz="2300" b="1" dirty="0">
                <a:solidFill>
                  <a:schemeClr val="bg1"/>
                </a:solidFill>
                <a:effectLst>
                  <a:outerShdw blurRad="38100" dist="38100" dir="2700000" algn="tl">
                    <a:srgbClr val="FFFFFF"/>
                  </a:outerShdw>
                </a:effectLst>
              </a:rPr>
            </a:br>
            <a:r>
              <a:rPr lang="en-US" altLang="en-US" sz="2600" dirty="0">
                <a:solidFill>
                  <a:schemeClr val="bg1"/>
                </a:solidFill>
              </a:rPr>
              <a:t>2. </a:t>
            </a:r>
            <a:r>
              <a:rPr lang="en-US" altLang="en-US" sz="3200" u="sng" dirty="0">
                <a:solidFill>
                  <a:srgbClr val="FFFF99"/>
                </a:solidFill>
              </a:rPr>
              <a:t>Internal</a:t>
            </a:r>
            <a:r>
              <a:rPr lang="en-US" altLang="en-US" sz="3200" dirty="0">
                <a:solidFill>
                  <a:schemeClr val="bg1"/>
                </a:solidFill>
              </a:rPr>
              <a:t> </a:t>
            </a:r>
          </a:p>
        </p:txBody>
      </p:sp>
      <p:sp>
        <p:nvSpPr>
          <p:cNvPr id="31747" name="Rectangle 3">
            <a:extLst>
              <a:ext uri="{FF2B5EF4-FFF2-40B4-BE49-F238E27FC236}">
                <a16:creationId xmlns:a16="http://schemas.microsoft.com/office/drawing/2014/main" id="{FFA064CA-0D9F-4C58-B88F-C3EA8129D7C6}"/>
              </a:ext>
            </a:extLst>
          </p:cNvPr>
          <p:cNvSpPr>
            <a:spLocks noGrp="1" noChangeArrowheads="1"/>
          </p:cNvSpPr>
          <p:nvPr>
            <p:ph type="body" idx="1"/>
          </p:nvPr>
        </p:nvSpPr>
        <p:spPr>
          <a:xfrm>
            <a:off x="457200" y="1371600"/>
            <a:ext cx="8229600" cy="5181600"/>
          </a:xfrm>
        </p:spPr>
        <p:txBody>
          <a:bodyPr/>
          <a:lstStyle/>
          <a:p>
            <a:pPr marL="0" indent="0">
              <a:lnSpc>
                <a:spcPct val="90000"/>
              </a:lnSpc>
              <a:spcAft>
                <a:spcPts val="600"/>
              </a:spcAft>
              <a:buNone/>
            </a:pPr>
            <a:r>
              <a:rPr lang="en-US" altLang="en-US" sz="3100" dirty="0">
                <a:solidFill>
                  <a:schemeClr val="bg1"/>
                </a:solidFill>
              </a:rPr>
              <a:t>Jn.21:20-24</a:t>
            </a:r>
          </a:p>
          <a:p>
            <a:pPr>
              <a:lnSpc>
                <a:spcPct val="90000"/>
              </a:lnSpc>
              <a:spcAft>
                <a:spcPts val="600"/>
              </a:spcAft>
            </a:pPr>
            <a:endParaRPr lang="en-US" altLang="en-US" sz="3100" dirty="0">
              <a:solidFill>
                <a:schemeClr val="bg1"/>
              </a:solidFill>
            </a:endParaRPr>
          </a:p>
        </p:txBody>
      </p:sp>
    </p:spTree>
    <p:extLst>
      <p:ext uri="{BB962C8B-B14F-4D97-AF65-F5344CB8AC3E}">
        <p14:creationId xmlns:p14="http://schemas.microsoft.com/office/powerpoint/2010/main" val="805003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id="{FFA064CA-0D9F-4C58-B88F-C3EA8129D7C6}"/>
              </a:ext>
            </a:extLst>
          </p:cNvPr>
          <p:cNvSpPr>
            <a:spLocks noGrp="1" noChangeArrowheads="1"/>
          </p:cNvSpPr>
          <p:nvPr>
            <p:ph type="body" idx="1"/>
          </p:nvPr>
        </p:nvSpPr>
        <p:spPr>
          <a:xfrm>
            <a:off x="304800" y="609600"/>
            <a:ext cx="8534400" cy="5867400"/>
          </a:xfrm>
        </p:spPr>
        <p:txBody>
          <a:bodyPr/>
          <a:lstStyle/>
          <a:p>
            <a:pPr marL="0" indent="0">
              <a:lnSpc>
                <a:spcPct val="90000"/>
              </a:lnSpc>
              <a:spcAft>
                <a:spcPts val="600"/>
              </a:spcAft>
              <a:buNone/>
            </a:pPr>
            <a:r>
              <a:rPr lang="en-US" altLang="en-US" sz="3000" dirty="0">
                <a:solidFill>
                  <a:schemeClr val="bg1"/>
                </a:solidFill>
              </a:rPr>
              <a:t>Jn.21</a:t>
            </a:r>
            <a:r>
              <a:rPr lang="en-US" altLang="en-US" sz="3000" baseline="30000" dirty="0">
                <a:solidFill>
                  <a:srgbClr val="FFC000"/>
                </a:solidFill>
              </a:rPr>
              <a:t>20</a:t>
            </a:r>
            <a:r>
              <a:rPr lang="en-US" altLang="en-US" sz="3000" dirty="0">
                <a:solidFill>
                  <a:schemeClr val="bg1"/>
                </a:solidFill>
              </a:rPr>
              <a:t> Then </a:t>
            </a:r>
            <a:r>
              <a:rPr lang="en-US" altLang="en-US" sz="3000" u="sng" dirty="0">
                <a:solidFill>
                  <a:schemeClr val="bg1"/>
                </a:solidFill>
              </a:rPr>
              <a:t>Peter</a:t>
            </a:r>
            <a:r>
              <a:rPr lang="en-US" altLang="en-US" sz="3000" dirty="0">
                <a:solidFill>
                  <a:schemeClr val="bg1"/>
                </a:solidFill>
              </a:rPr>
              <a:t>, turning around, </a:t>
            </a:r>
            <a:r>
              <a:rPr lang="en-US" altLang="en-US" sz="3000" u="sng" dirty="0">
                <a:solidFill>
                  <a:srgbClr val="CCFFFF"/>
                </a:solidFill>
              </a:rPr>
              <a:t>saw the disciple whom Jesus loved</a:t>
            </a:r>
            <a:r>
              <a:rPr lang="en-US" altLang="en-US" sz="3000" dirty="0">
                <a:solidFill>
                  <a:schemeClr val="bg1"/>
                </a:solidFill>
              </a:rPr>
              <a:t> following, who also had leaned on His breast at the supper, and said, “Lord, who is the one who betrays You?”  </a:t>
            </a:r>
            <a:r>
              <a:rPr lang="en-US" altLang="en-US" sz="3000" baseline="30000" dirty="0">
                <a:solidFill>
                  <a:srgbClr val="FFC000"/>
                </a:solidFill>
              </a:rPr>
              <a:t>21</a:t>
            </a:r>
            <a:r>
              <a:rPr lang="en-US" altLang="en-US" sz="3000" dirty="0">
                <a:solidFill>
                  <a:schemeClr val="bg1"/>
                </a:solidFill>
              </a:rPr>
              <a:t> Peter, </a:t>
            </a:r>
            <a:r>
              <a:rPr lang="en-US" altLang="en-US" sz="3000" u="sng" dirty="0">
                <a:solidFill>
                  <a:schemeClr val="bg1"/>
                </a:solidFill>
              </a:rPr>
              <a:t>seeing him</a:t>
            </a:r>
            <a:r>
              <a:rPr lang="en-US" altLang="en-US" sz="3000" dirty="0">
                <a:solidFill>
                  <a:schemeClr val="bg1"/>
                </a:solidFill>
              </a:rPr>
              <a:t>, said to Jesus, “But Lord, what about </a:t>
            </a:r>
            <a:r>
              <a:rPr lang="en-US" altLang="en-US" sz="3000" u="sng" dirty="0">
                <a:solidFill>
                  <a:schemeClr val="bg1"/>
                </a:solidFill>
              </a:rPr>
              <a:t>this man</a:t>
            </a:r>
            <a:r>
              <a:rPr lang="en-US" altLang="en-US" sz="3000" dirty="0">
                <a:solidFill>
                  <a:schemeClr val="bg1"/>
                </a:solidFill>
              </a:rPr>
              <a:t>?”   </a:t>
            </a:r>
            <a:r>
              <a:rPr lang="en-US" altLang="en-US" sz="3000" baseline="30000" dirty="0">
                <a:solidFill>
                  <a:srgbClr val="FFC000"/>
                </a:solidFill>
              </a:rPr>
              <a:t>22</a:t>
            </a:r>
            <a:r>
              <a:rPr lang="en-US" altLang="en-US" sz="3000" dirty="0">
                <a:solidFill>
                  <a:schemeClr val="bg1"/>
                </a:solidFill>
              </a:rPr>
              <a:t> Jesus said to him, “If I will that </a:t>
            </a:r>
            <a:r>
              <a:rPr lang="en-US" altLang="en-US" sz="3000" u="sng" dirty="0">
                <a:solidFill>
                  <a:schemeClr val="bg1"/>
                </a:solidFill>
              </a:rPr>
              <a:t>he</a:t>
            </a:r>
            <a:r>
              <a:rPr lang="en-US" altLang="en-US" sz="3000" dirty="0">
                <a:solidFill>
                  <a:schemeClr val="bg1"/>
                </a:solidFill>
              </a:rPr>
              <a:t> remain till I come, what is that to </a:t>
            </a:r>
            <a:r>
              <a:rPr lang="en-US" altLang="en-US" sz="3000" u="sng" dirty="0">
                <a:solidFill>
                  <a:schemeClr val="bg1"/>
                </a:solidFill>
              </a:rPr>
              <a:t>you</a:t>
            </a:r>
            <a:r>
              <a:rPr lang="en-US" altLang="en-US" sz="3000" dirty="0">
                <a:solidFill>
                  <a:schemeClr val="bg1"/>
                </a:solidFill>
              </a:rPr>
              <a:t>?  </a:t>
            </a:r>
            <a:r>
              <a:rPr lang="en-US" altLang="en-US" sz="3000" u="sng" dirty="0">
                <a:solidFill>
                  <a:schemeClr val="bg1"/>
                </a:solidFill>
              </a:rPr>
              <a:t>You</a:t>
            </a:r>
            <a:r>
              <a:rPr lang="en-US" altLang="en-US" sz="3000" dirty="0">
                <a:solidFill>
                  <a:schemeClr val="bg1"/>
                </a:solidFill>
              </a:rPr>
              <a:t> follow Me.”   </a:t>
            </a:r>
            <a:r>
              <a:rPr lang="en-US" altLang="en-US" sz="3000" baseline="30000" dirty="0">
                <a:solidFill>
                  <a:srgbClr val="FFC000"/>
                </a:solidFill>
              </a:rPr>
              <a:t>23</a:t>
            </a:r>
            <a:r>
              <a:rPr lang="en-US" altLang="en-US" sz="3000" dirty="0">
                <a:solidFill>
                  <a:schemeClr val="bg1"/>
                </a:solidFill>
              </a:rPr>
              <a:t> Then this saying went out among the brethren that this disciple would not die.  Yet Jesus did not say to him that he would not die, but, “If I will that he remain till I come, what is that to you?”    </a:t>
            </a:r>
            <a:r>
              <a:rPr lang="en-US" altLang="en-US" sz="3000" baseline="30000" dirty="0">
                <a:solidFill>
                  <a:srgbClr val="FFC000"/>
                </a:solidFill>
              </a:rPr>
              <a:t>24</a:t>
            </a:r>
            <a:r>
              <a:rPr lang="en-US" altLang="en-US" sz="3000" dirty="0">
                <a:solidFill>
                  <a:schemeClr val="bg1"/>
                </a:solidFill>
              </a:rPr>
              <a:t> </a:t>
            </a:r>
            <a:r>
              <a:rPr lang="en-US" altLang="en-US" sz="3000" u="sng" dirty="0">
                <a:solidFill>
                  <a:schemeClr val="bg1"/>
                </a:solidFill>
              </a:rPr>
              <a:t>This is the disciple who testifies of these things</a:t>
            </a:r>
            <a:r>
              <a:rPr lang="en-US" altLang="en-US" sz="3000" dirty="0">
                <a:solidFill>
                  <a:schemeClr val="bg1"/>
                </a:solidFill>
              </a:rPr>
              <a:t>, and </a:t>
            </a:r>
            <a:r>
              <a:rPr lang="en-US" altLang="en-US" sz="3000" u="sng" dirty="0">
                <a:solidFill>
                  <a:schemeClr val="bg1"/>
                </a:solidFill>
              </a:rPr>
              <a:t>wrote</a:t>
            </a:r>
            <a:r>
              <a:rPr lang="en-US" altLang="en-US" sz="3000" dirty="0">
                <a:solidFill>
                  <a:schemeClr val="bg1"/>
                </a:solidFill>
              </a:rPr>
              <a:t> these things; and we know that his testimony is </a:t>
            </a:r>
            <a:r>
              <a:rPr lang="en-US" altLang="en-US" sz="3000" u="sng" dirty="0">
                <a:solidFill>
                  <a:schemeClr val="bg1"/>
                </a:solidFill>
              </a:rPr>
              <a:t>true</a:t>
            </a:r>
            <a:r>
              <a:rPr lang="en-US" altLang="en-US" sz="3000" dirty="0">
                <a:solidFill>
                  <a:schemeClr val="bg1"/>
                </a:solidFill>
              </a:rPr>
              <a:t>.</a:t>
            </a:r>
          </a:p>
          <a:p>
            <a:pPr marL="0" indent="0">
              <a:lnSpc>
                <a:spcPct val="90000"/>
              </a:lnSpc>
              <a:spcAft>
                <a:spcPts val="600"/>
              </a:spcAft>
              <a:buNone/>
            </a:pPr>
            <a:endParaRPr lang="en-US" altLang="en-US" sz="3000" dirty="0">
              <a:solidFill>
                <a:schemeClr val="bg1"/>
              </a:solidFill>
            </a:endParaRPr>
          </a:p>
          <a:p>
            <a:pPr>
              <a:lnSpc>
                <a:spcPct val="90000"/>
              </a:lnSpc>
              <a:spcAft>
                <a:spcPts val="600"/>
              </a:spcAft>
            </a:pPr>
            <a:endParaRPr lang="en-US" altLang="en-US" sz="3100" dirty="0">
              <a:solidFill>
                <a:schemeClr val="bg1"/>
              </a:solidFill>
            </a:endParaRPr>
          </a:p>
        </p:txBody>
      </p:sp>
    </p:spTree>
    <p:extLst>
      <p:ext uri="{BB962C8B-B14F-4D97-AF65-F5344CB8AC3E}">
        <p14:creationId xmlns:p14="http://schemas.microsoft.com/office/powerpoint/2010/main" val="3097858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9147148-9313-4C35-902F-21F5E24AC49D}"/>
              </a:ext>
            </a:extLst>
          </p:cNvPr>
          <p:cNvSpPr>
            <a:spLocks noGrp="1" noChangeArrowheads="1"/>
          </p:cNvSpPr>
          <p:nvPr>
            <p:ph type="title"/>
          </p:nvPr>
        </p:nvSpPr>
        <p:spPr>
          <a:xfrm>
            <a:off x="457200" y="57346"/>
            <a:ext cx="8229600" cy="1249362"/>
          </a:xfrm>
        </p:spPr>
        <p:txBody>
          <a:bodyPr/>
          <a:lstStyle/>
          <a:p>
            <a:pPr algn="l"/>
            <a:r>
              <a:rPr lang="en-US" altLang="en-US" sz="2300" dirty="0">
                <a:solidFill>
                  <a:schemeClr val="bg1"/>
                </a:solidFill>
              </a:rPr>
              <a:t>1. Bibliographical</a:t>
            </a:r>
            <a:br>
              <a:rPr lang="en-US" altLang="en-US" sz="2800" b="1" dirty="0">
                <a:solidFill>
                  <a:schemeClr val="bg1"/>
                </a:solidFill>
                <a:effectLst>
                  <a:outerShdw blurRad="38100" dist="38100" dir="2700000" algn="tl">
                    <a:srgbClr val="FFFFFF"/>
                  </a:outerShdw>
                </a:effectLst>
              </a:rPr>
            </a:br>
            <a:r>
              <a:rPr lang="en-US" altLang="en-US" sz="2600" dirty="0">
                <a:solidFill>
                  <a:schemeClr val="bg1"/>
                </a:solidFill>
              </a:rPr>
              <a:t>2. </a:t>
            </a:r>
            <a:r>
              <a:rPr lang="en-US" altLang="en-US" sz="3200" u="sng" dirty="0">
                <a:solidFill>
                  <a:srgbClr val="FFFF99"/>
                </a:solidFill>
              </a:rPr>
              <a:t>Internal</a:t>
            </a:r>
            <a:r>
              <a:rPr lang="en-US" altLang="en-US" sz="3200" dirty="0">
                <a:solidFill>
                  <a:schemeClr val="bg1"/>
                </a:solidFill>
              </a:rPr>
              <a:t> </a:t>
            </a:r>
            <a:endParaRPr lang="en-US" altLang="en-US" sz="3400" dirty="0">
              <a:solidFill>
                <a:schemeClr val="bg1"/>
              </a:solidFill>
            </a:endParaRPr>
          </a:p>
        </p:txBody>
      </p:sp>
      <p:sp>
        <p:nvSpPr>
          <p:cNvPr id="31747" name="Rectangle 3">
            <a:extLst>
              <a:ext uri="{FF2B5EF4-FFF2-40B4-BE49-F238E27FC236}">
                <a16:creationId xmlns:a16="http://schemas.microsoft.com/office/drawing/2014/main" id="{FFA064CA-0D9F-4C58-B88F-C3EA8129D7C6}"/>
              </a:ext>
            </a:extLst>
          </p:cNvPr>
          <p:cNvSpPr>
            <a:spLocks noGrp="1" noChangeArrowheads="1"/>
          </p:cNvSpPr>
          <p:nvPr>
            <p:ph type="body" idx="1"/>
          </p:nvPr>
        </p:nvSpPr>
        <p:spPr>
          <a:xfrm>
            <a:off x="457200" y="1447800"/>
            <a:ext cx="8229600" cy="4724400"/>
          </a:xfrm>
        </p:spPr>
        <p:txBody>
          <a:bodyPr/>
          <a:lstStyle/>
          <a:p>
            <a:pPr>
              <a:lnSpc>
                <a:spcPct val="90000"/>
              </a:lnSpc>
              <a:spcAft>
                <a:spcPts val="1200"/>
              </a:spcAft>
            </a:pPr>
            <a:r>
              <a:rPr lang="en-US" altLang="en-US" sz="3100" dirty="0">
                <a:solidFill>
                  <a:schemeClr val="bg1"/>
                </a:solidFill>
              </a:rPr>
              <a:t>Jn.13</a:t>
            </a:r>
            <a:r>
              <a:rPr lang="en-US" altLang="en-US" sz="3100" baseline="30000" dirty="0">
                <a:solidFill>
                  <a:srgbClr val="FFC000"/>
                </a:solidFill>
              </a:rPr>
              <a:t>23</a:t>
            </a:r>
            <a:r>
              <a:rPr lang="en-US" altLang="en-US" sz="3100" dirty="0">
                <a:solidFill>
                  <a:schemeClr val="bg1"/>
                </a:solidFill>
              </a:rPr>
              <a:t> Now there was leaning on Jesus’ bosom one of His disciples, whom Jesus loved . . .  </a:t>
            </a:r>
            <a:r>
              <a:rPr lang="en-US" altLang="en-US" sz="3000" dirty="0">
                <a:solidFill>
                  <a:schemeClr val="bg1"/>
                </a:solidFill>
              </a:rPr>
              <a:t>(Mk.14:17, one of the twelve)</a:t>
            </a:r>
            <a:r>
              <a:rPr lang="en-US" altLang="en-US" sz="3100" dirty="0">
                <a:solidFill>
                  <a:schemeClr val="bg1"/>
                </a:solidFill>
              </a:rPr>
              <a:t>  </a:t>
            </a:r>
          </a:p>
          <a:p>
            <a:pPr>
              <a:lnSpc>
                <a:spcPct val="90000"/>
              </a:lnSpc>
              <a:spcAft>
                <a:spcPts val="1200"/>
              </a:spcAft>
            </a:pPr>
            <a:r>
              <a:rPr lang="en-US" altLang="en-US" sz="3100" dirty="0">
                <a:solidFill>
                  <a:schemeClr val="bg1"/>
                </a:solidFill>
              </a:rPr>
              <a:t>19</a:t>
            </a:r>
            <a:r>
              <a:rPr lang="en-US" altLang="en-US" sz="3100" baseline="30000" dirty="0">
                <a:solidFill>
                  <a:srgbClr val="FFC000"/>
                </a:solidFill>
              </a:rPr>
              <a:t>26</a:t>
            </a:r>
            <a:r>
              <a:rPr lang="en-US" altLang="en-US" sz="3100" dirty="0">
                <a:solidFill>
                  <a:schemeClr val="bg1"/>
                </a:solidFill>
              </a:rPr>
              <a:t> When Jesus therefore saw His mother, and the disciple whom He loved standing by, He said to His mother, “Woman, behold your son!”</a:t>
            </a:r>
          </a:p>
          <a:p>
            <a:pPr>
              <a:lnSpc>
                <a:spcPct val="90000"/>
              </a:lnSpc>
              <a:spcAft>
                <a:spcPts val="600"/>
              </a:spcAft>
            </a:pPr>
            <a:r>
              <a:rPr lang="en-US" altLang="en-US" sz="3100" dirty="0">
                <a:solidFill>
                  <a:schemeClr val="bg1"/>
                </a:solidFill>
              </a:rPr>
              <a:t>20:2-10 [knew value of firsthand testimony]</a:t>
            </a:r>
          </a:p>
          <a:p>
            <a:pPr lvl="1">
              <a:lnSpc>
                <a:spcPct val="90000"/>
              </a:lnSpc>
              <a:spcAft>
                <a:spcPts val="600"/>
              </a:spcAft>
            </a:pPr>
            <a:r>
              <a:rPr lang="en-US" altLang="en-US" sz="3100" dirty="0">
                <a:solidFill>
                  <a:schemeClr val="bg1"/>
                </a:solidFill>
              </a:rPr>
              <a:t>Inner circle – </a:t>
            </a:r>
            <a:r>
              <a:rPr lang="en-US" altLang="en-US" sz="3100" baseline="30000" dirty="0">
                <a:solidFill>
                  <a:srgbClr val="FFC000"/>
                </a:solidFill>
              </a:rPr>
              <a:t>1</a:t>
            </a:r>
            <a:r>
              <a:rPr lang="en-US" altLang="en-US" sz="3100" dirty="0">
                <a:solidFill>
                  <a:schemeClr val="bg1"/>
                </a:solidFill>
              </a:rPr>
              <a:t>Peter,  </a:t>
            </a:r>
            <a:r>
              <a:rPr lang="en-US" altLang="en-US" sz="3100" baseline="30000" dirty="0">
                <a:solidFill>
                  <a:srgbClr val="FFC000"/>
                </a:solidFill>
              </a:rPr>
              <a:t>2</a:t>
            </a:r>
            <a:r>
              <a:rPr lang="en-US" altLang="en-US" sz="3100" dirty="0">
                <a:solidFill>
                  <a:schemeClr val="bg1"/>
                </a:solidFill>
              </a:rPr>
              <a:t>James,  </a:t>
            </a:r>
            <a:r>
              <a:rPr lang="en-US" altLang="en-US" sz="3100" baseline="30000" dirty="0">
                <a:solidFill>
                  <a:srgbClr val="FFC000"/>
                </a:solidFill>
              </a:rPr>
              <a:t>3</a:t>
            </a:r>
            <a:r>
              <a:rPr lang="en-US" altLang="en-US" sz="3100" dirty="0">
                <a:solidFill>
                  <a:schemeClr val="bg1"/>
                </a:solidFill>
              </a:rPr>
              <a:t>John</a:t>
            </a:r>
          </a:p>
        </p:txBody>
      </p:sp>
    </p:spTree>
    <p:extLst>
      <p:ext uri="{BB962C8B-B14F-4D97-AF65-F5344CB8AC3E}">
        <p14:creationId xmlns:p14="http://schemas.microsoft.com/office/powerpoint/2010/main" val="62118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9147148-9313-4C35-902F-21F5E24AC49D}"/>
              </a:ext>
            </a:extLst>
          </p:cNvPr>
          <p:cNvSpPr>
            <a:spLocks noGrp="1" noChangeArrowheads="1"/>
          </p:cNvSpPr>
          <p:nvPr>
            <p:ph type="title"/>
          </p:nvPr>
        </p:nvSpPr>
        <p:spPr>
          <a:xfrm>
            <a:off x="457200" y="76200"/>
            <a:ext cx="8229600" cy="1249362"/>
          </a:xfrm>
        </p:spPr>
        <p:txBody>
          <a:bodyPr/>
          <a:lstStyle/>
          <a:p>
            <a:pPr algn="l"/>
            <a:r>
              <a:rPr lang="en-US" altLang="en-US" sz="2300" dirty="0">
                <a:solidFill>
                  <a:schemeClr val="bg1"/>
                </a:solidFill>
              </a:rPr>
              <a:t>1. Bibliographical</a:t>
            </a:r>
            <a:br>
              <a:rPr lang="en-US" altLang="en-US" sz="2800" b="1" dirty="0">
                <a:solidFill>
                  <a:schemeClr val="bg1"/>
                </a:solidFill>
                <a:effectLst>
                  <a:outerShdw blurRad="38100" dist="38100" dir="2700000" algn="tl">
                    <a:srgbClr val="FFFFFF"/>
                  </a:outerShdw>
                </a:effectLst>
              </a:rPr>
            </a:br>
            <a:r>
              <a:rPr lang="en-US" altLang="en-US" sz="2600" dirty="0">
                <a:solidFill>
                  <a:schemeClr val="bg1"/>
                </a:solidFill>
              </a:rPr>
              <a:t>2. </a:t>
            </a:r>
            <a:r>
              <a:rPr lang="en-US" altLang="en-US" sz="3200" u="sng" dirty="0">
                <a:solidFill>
                  <a:srgbClr val="FFFF99"/>
                </a:solidFill>
              </a:rPr>
              <a:t>Internal</a:t>
            </a:r>
            <a:r>
              <a:rPr lang="en-US" altLang="en-US" sz="3200" dirty="0">
                <a:solidFill>
                  <a:schemeClr val="bg1"/>
                </a:solidFill>
              </a:rPr>
              <a:t> </a:t>
            </a:r>
          </a:p>
        </p:txBody>
      </p:sp>
      <p:sp>
        <p:nvSpPr>
          <p:cNvPr id="31747" name="Rectangle 3">
            <a:extLst>
              <a:ext uri="{FF2B5EF4-FFF2-40B4-BE49-F238E27FC236}">
                <a16:creationId xmlns:a16="http://schemas.microsoft.com/office/drawing/2014/main" id="{FFA064CA-0D9F-4C58-B88F-C3EA8129D7C6}"/>
              </a:ext>
            </a:extLst>
          </p:cNvPr>
          <p:cNvSpPr>
            <a:spLocks noGrp="1" noChangeArrowheads="1"/>
          </p:cNvSpPr>
          <p:nvPr>
            <p:ph type="body" idx="1"/>
          </p:nvPr>
        </p:nvSpPr>
        <p:spPr>
          <a:xfrm>
            <a:off x="457200" y="1524000"/>
            <a:ext cx="8229600" cy="4495800"/>
          </a:xfrm>
        </p:spPr>
        <p:txBody>
          <a:bodyPr/>
          <a:lstStyle/>
          <a:p>
            <a:pPr>
              <a:lnSpc>
                <a:spcPct val="90000"/>
              </a:lnSpc>
              <a:spcAft>
                <a:spcPts val="600"/>
              </a:spcAft>
            </a:pPr>
            <a:r>
              <a:rPr lang="en-US" altLang="en-US" sz="3100" dirty="0">
                <a:solidFill>
                  <a:schemeClr val="bg1"/>
                </a:solidFill>
              </a:rPr>
              <a:t>Ac.2</a:t>
            </a:r>
            <a:r>
              <a:rPr lang="en-US" altLang="en-US" sz="3100" baseline="30000" dirty="0">
                <a:solidFill>
                  <a:srgbClr val="FFC000"/>
                </a:solidFill>
              </a:rPr>
              <a:t>22</a:t>
            </a:r>
            <a:r>
              <a:rPr lang="en-US" altLang="en-US" sz="3100" dirty="0">
                <a:solidFill>
                  <a:schemeClr val="bg1"/>
                </a:solidFill>
              </a:rPr>
              <a:t>  “Men of Israel, hear these words: Jesus of Nazareth, a Man attested by God to you by miracles, wonders, and signs which God did through Him in your midst, as you yourselves also know…”</a:t>
            </a:r>
          </a:p>
          <a:p>
            <a:pPr lvl="1">
              <a:lnSpc>
                <a:spcPct val="90000"/>
              </a:lnSpc>
              <a:spcAft>
                <a:spcPts val="600"/>
              </a:spcAft>
            </a:pPr>
            <a:r>
              <a:rPr lang="en-US" altLang="en-US" sz="3100" dirty="0">
                <a:solidFill>
                  <a:schemeClr val="bg1"/>
                </a:solidFill>
              </a:rPr>
              <a:t>Hostile audience  (cross examination)</a:t>
            </a:r>
          </a:p>
          <a:p>
            <a:pPr lvl="1">
              <a:lnSpc>
                <a:spcPct val="90000"/>
              </a:lnSpc>
            </a:pPr>
            <a:r>
              <a:rPr lang="en-US" altLang="en-US" sz="3100" dirty="0">
                <a:solidFill>
                  <a:schemeClr val="bg1"/>
                </a:solidFill>
              </a:rPr>
              <a:t>Means, motive, opportunity</a:t>
            </a:r>
          </a:p>
          <a:p>
            <a:pPr marL="457200" lvl="1" indent="0">
              <a:lnSpc>
                <a:spcPct val="90000"/>
              </a:lnSpc>
              <a:buNone/>
            </a:pPr>
            <a:endParaRPr lang="en-US" altLang="en-US" sz="3100" dirty="0">
              <a:solidFill>
                <a:schemeClr val="bg1"/>
              </a:solidFill>
            </a:endParaRPr>
          </a:p>
          <a:p>
            <a:pPr>
              <a:lnSpc>
                <a:spcPct val="90000"/>
              </a:lnSpc>
            </a:pPr>
            <a:endParaRPr lang="en-US" altLang="en-US" sz="3100" dirty="0">
              <a:solidFill>
                <a:schemeClr val="bg1"/>
              </a:solidFill>
            </a:endParaRPr>
          </a:p>
        </p:txBody>
      </p:sp>
    </p:spTree>
    <p:extLst>
      <p:ext uri="{BB962C8B-B14F-4D97-AF65-F5344CB8AC3E}">
        <p14:creationId xmlns:p14="http://schemas.microsoft.com/office/powerpoint/2010/main" val="2720422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9147148-9313-4C35-902F-21F5E24AC49D}"/>
              </a:ext>
            </a:extLst>
          </p:cNvPr>
          <p:cNvSpPr>
            <a:spLocks noGrp="1" noChangeArrowheads="1"/>
          </p:cNvSpPr>
          <p:nvPr>
            <p:ph type="title"/>
          </p:nvPr>
        </p:nvSpPr>
        <p:spPr>
          <a:xfrm>
            <a:off x="457200" y="76200"/>
            <a:ext cx="8229600" cy="1249362"/>
          </a:xfrm>
        </p:spPr>
        <p:txBody>
          <a:bodyPr/>
          <a:lstStyle/>
          <a:p>
            <a:pPr algn="l"/>
            <a:r>
              <a:rPr lang="en-US" altLang="en-US" sz="2300" dirty="0">
                <a:solidFill>
                  <a:schemeClr val="bg1"/>
                </a:solidFill>
              </a:rPr>
              <a:t>1. Bibliographical</a:t>
            </a:r>
            <a:br>
              <a:rPr lang="en-US" altLang="en-US" sz="2300" b="1" dirty="0">
                <a:solidFill>
                  <a:schemeClr val="bg1"/>
                </a:solidFill>
                <a:effectLst>
                  <a:outerShdw blurRad="38100" dist="38100" dir="2700000" algn="tl">
                    <a:srgbClr val="FFFFFF"/>
                  </a:outerShdw>
                </a:effectLst>
              </a:rPr>
            </a:br>
            <a:r>
              <a:rPr lang="en-US" altLang="en-US" sz="2600" dirty="0">
                <a:solidFill>
                  <a:schemeClr val="bg1"/>
                </a:solidFill>
              </a:rPr>
              <a:t>2. </a:t>
            </a:r>
            <a:r>
              <a:rPr lang="en-US" altLang="en-US" sz="3200" u="sng" dirty="0">
                <a:solidFill>
                  <a:srgbClr val="FFFF99"/>
                </a:solidFill>
              </a:rPr>
              <a:t>Internal</a:t>
            </a:r>
            <a:r>
              <a:rPr lang="en-US" altLang="en-US" sz="3200" dirty="0">
                <a:solidFill>
                  <a:schemeClr val="bg1"/>
                </a:solidFill>
              </a:rPr>
              <a:t> </a:t>
            </a:r>
          </a:p>
        </p:txBody>
      </p:sp>
      <p:sp>
        <p:nvSpPr>
          <p:cNvPr id="31747" name="Rectangle 3">
            <a:extLst>
              <a:ext uri="{FF2B5EF4-FFF2-40B4-BE49-F238E27FC236}">
                <a16:creationId xmlns:a16="http://schemas.microsoft.com/office/drawing/2014/main" id="{FFA064CA-0D9F-4C58-B88F-C3EA8129D7C6}"/>
              </a:ext>
            </a:extLst>
          </p:cNvPr>
          <p:cNvSpPr>
            <a:spLocks noGrp="1" noChangeArrowheads="1"/>
          </p:cNvSpPr>
          <p:nvPr>
            <p:ph type="body" idx="1"/>
          </p:nvPr>
        </p:nvSpPr>
        <p:spPr>
          <a:xfrm>
            <a:off x="457200" y="1371600"/>
            <a:ext cx="8229600" cy="5029200"/>
          </a:xfrm>
        </p:spPr>
        <p:txBody>
          <a:bodyPr/>
          <a:lstStyle/>
          <a:p>
            <a:pPr>
              <a:lnSpc>
                <a:spcPct val="90000"/>
              </a:lnSpc>
              <a:spcAft>
                <a:spcPts val="600"/>
              </a:spcAft>
            </a:pPr>
            <a:r>
              <a:rPr lang="en-US" altLang="en-US" sz="3100" dirty="0">
                <a:solidFill>
                  <a:schemeClr val="bg1"/>
                </a:solidFill>
              </a:rPr>
              <a:t>Ac.26</a:t>
            </a:r>
            <a:r>
              <a:rPr lang="en-US" altLang="en-US" sz="3100" baseline="30000" dirty="0">
                <a:solidFill>
                  <a:srgbClr val="FFC000"/>
                </a:solidFill>
              </a:rPr>
              <a:t>26</a:t>
            </a:r>
            <a:r>
              <a:rPr lang="en-US" altLang="en-US" sz="3100" dirty="0">
                <a:solidFill>
                  <a:schemeClr val="bg1"/>
                </a:solidFill>
              </a:rPr>
              <a:t> For the king, before whom I also speak freely, knows these things; for I am convinced that none of these things escapes his attention, since this thing was not done in a corner</a:t>
            </a:r>
          </a:p>
          <a:p>
            <a:pPr>
              <a:lnSpc>
                <a:spcPct val="90000"/>
              </a:lnSpc>
              <a:spcAft>
                <a:spcPts val="600"/>
              </a:spcAft>
            </a:pPr>
            <a:endParaRPr lang="en-US" altLang="en-US" sz="3100" dirty="0">
              <a:solidFill>
                <a:schemeClr val="bg1"/>
              </a:solidFill>
            </a:endParaRPr>
          </a:p>
          <a:p>
            <a:pPr>
              <a:lnSpc>
                <a:spcPct val="90000"/>
              </a:lnSpc>
            </a:pPr>
            <a:endParaRPr lang="en-US" altLang="en-US" sz="3100" dirty="0">
              <a:solidFill>
                <a:schemeClr val="bg1"/>
              </a:solidFill>
            </a:endParaRPr>
          </a:p>
        </p:txBody>
      </p:sp>
    </p:spTree>
    <p:extLst>
      <p:ext uri="{BB962C8B-B14F-4D97-AF65-F5344CB8AC3E}">
        <p14:creationId xmlns:p14="http://schemas.microsoft.com/office/powerpoint/2010/main" val="2493177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23982691-F1D1-4DE0-A23F-AC98EC1842A0}"/>
              </a:ext>
            </a:extLst>
          </p:cNvPr>
          <p:cNvSpPr>
            <a:spLocks noGrp="1" noChangeArrowheads="1"/>
          </p:cNvSpPr>
          <p:nvPr>
            <p:ph type="title"/>
          </p:nvPr>
        </p:nvSpPr>
        <p:spPr>
          <a:xfrm>
            <a:off x="457200" y="76200"/>
            <a:ext cx="8229600" cy="1524000"/>
          </a:xfrm>
        </p:spPr>
        <p:txBody>
          <a:bodyPr/>
          <a:lstStyle/>
          <a:p>
            <a:pPr algn="l"/>
            <a:r>
              <a:rPr lang="en-US" altLang="en-US" sz="2300" dirty="0">
                <a:solidFill>
                  <a:schemeClr val="bg1"/>
                </a:solidFill>
              </a:rPr>
              <a:t>1. Bibliographical</a:t>
            </a:r>
            <a:br>
              <a:rPr lang="en-US" altLang="en-US" sz="2300" b="1" dirty="0">
                <a:solidFill>
                  <a:schemeClr val="bg1"/>
                </a:solidFill>
                <a:effectLst>
                  <a:outerShdw blurRad="38100" dist="38100" dir="2700000" algn="tl">
                    <a:srgbClr val="FFFFFF"/>
                  </a:outerShdw>
                </a:effectLst>
              </a:rPr>
            </a:br>
            <a:r>
              <a:rPr lang="en-US" altLang="en-US" sz="2300" dirty="0">
                <a:solidFill>
                  <a:schemeClr val="bg1"/>
                </a:solidFill>
              </a:rPr>
              <a:t>2. Internal</a:t>
            </a:r>
            <a:br>
              <a:rPr lang="en-US" altLang="en-US" sz="2300" b="1" u="sng" dirty="0">
                <a:solidFill>
                  <a:schemeClr val="bg1"/>
                </a:solidFill>
                <a:effectLst>
                  <a:outerShdw blurRad="38100" dist="38100" dir="2700000" algn="tl">
                    <a:srgbClr val="000000"/>
                  </a:outerShdw>
                </a:effectLst>
              </a:rPr>
            </a:br>
            <a:r>
              <a:rPr lang="en-US" altLang="en-US" sz="2600" dirty="0">
                <a:solidFill>
                  <a:schemeClr val="bg1"/>
                </a:solidFill>
              </a:rPr>
              <a:t>3. </a:t>
            </a:r>
            <a:r>
              <a:rPr lang="en-US" altLang="en-US" sz="3200" u="sng" dirty="0">
                <a:solidFill>
                  <a:srgbClr val="FFFF99"/>
                </a:solidFill>
              </a:rPr>
              <a:t>External</a:t>
            </a:r>
            <a:r>
              <a:rPr lang="en-US" altLang="en-US" sz="3200" dirty="0">
                <a:solidFill>
                  <a:schemeClr val="bg1"/>
                </a:solidFill>
              </a:rPr>
              <a:t> </a:t>
            </a:r>
          </a:p>
        </p:txBody>
      </p:sp>
      <p:sp>
        <p:nvSpPr>
          <p:cNvPr id="32771" name="Rectangle 3">
            <a:extLst>
              <a:ext uri="{FF2B5EF4-FFF2-40B4-BE49-F238E27FC236}">
                <a16:creationId xmlns:a16="http://schemas.microsoft.com/office/drawing/2014/main" id="{43F82994-E397-475A-9A0F-D71CBD84930D}"/>
              </a:ext>
            </a:extLst>
          </p:cNvPr>
          <p:cNvSpPr>
            <a:spLocks noGrp="1" noChangeArrowheads="1"/>
          </p:cNvSpPr>
          <p:nvPr>
            <p:ph type="body" idx="1"/>
          </p:nvPr>
        </p:nvSpPr>
        <p:spPr>
          <a:xfrm>
            <a:off x="381000" y="1752600"/>
            <a:ext cx="8382000" cy="4267200"/>
          </a:xfrm>
        </p:spPr>
        <p:txBody>
          <a:bodyPr/>
          <a:lstStyle/>
          <a:p>
            <a:pPr marL="236538" indent="-236538">
              <a:lnSpc>
                <a:spcPct val="90000"/>
              </a:lnSpc>
              <a:spcAft>
                <a:spcPts val="400"/>
              </a:spcAft>
            </a:pPr>
            <a:r>
              <a:rPr lang="en-US" altLang="en-US" sz="3100" dirty="0">
                <a:solidFill>
                  <a:schemeClr val="bg1"/>
                </a:solidFill>
              </a:rPr>
              <a:t>Does historical testimony confirm or deny internal testimony?</a:t>
            </a:r>
          </a:p>
          <a:p>
            <a:pPr marL="693738" lvl="1" indent="-342900">
              <a:lnSpc>
                <a:spcPct val="90000"/>
              </a:lnSpc>
              <a:spcAft>
                <a:spcPts val="600"/>
              </a:spcAft>
            </a:pPr>
            <a:r>
              <a:rPr lang="en-US" altLang="en-US" sz="3200" dirty="0">
                <a:solidFill>
                  <a:srgbClr val="CCFFFF"/>
                </a:solidFill>
              </a:rPr>
              <a:t>Papias: “bishop” of Hierapolis, </a:t>
            </a:r>
            <a:r>
              <a:rPr lang="en-US" altLang="en-US" dirty="0">
                <a:solidFill>
                  <a:schemeClr val="bg1"/>
                </a:solidFill>
              </a:rPr>
              <a:t>AD 130</a:t>
            </a:r>
            <a:endParaRPr lang="en-US" altLang="en-US" sz="3200" dirty="0">
              <a:solidFill>
                <a:schemeClr val="bg1"/>
              </a:solidFill>
            </a:endParaRPr>
          </a:p>
          <a:p>
            <a:pPr marL="693738" lvl="1" indent="-342900">
              <a:lnSpc>
                <a:spcPct val="90000"/>
              </a:lnSpc>
              <a:spcAft>
                <a:spcPts val="600"/>
              </a:spcAft>
            </a:pPr>
            <a:r>
              <a:rPr lang="en-US" altLang="en-US" sz="3200" dirty="0">
                <a:solidFill>
                  <a:srgbClr val="CCFFFF"/>
                </a:solidFill>
              </a:rPr>
              <a:t>Polycarp: </a:t>
            </a:r>
            <a:r>
              <a:rPr lang="en-US" altLang="en-US" sz="3200" i="1" dirty="0">
                <a:solidFill>
                  <a:srgbClr val="CCFFFF"/>
                </a:solidFill>
              </a:rPr>
              <a:t>Philippians</a:t>
            </a:r>
            <a:r>
              <a:rPr lang="en-US" altLang="en-US" sz="3200" dirty="0">
                <a:solidFill>
                  <a:srgbClr val="CCFFFF"/>
                </a:solidFill>
              </a:rPr>
              <a:t>, </a:t>
            </a:r>
            <a:r>
              <a:rPr lang="en-US" altLang="en-US" dirty="0">
                <a:solidFill>
                  <a:schemeClr val="bg1"/>
                </a:solidFill>
              </a:rPr>
              <a:t>AD 115</a:t>
            </a:r>
            <a:endParaRPr lang="en-US" altLang="en-US" sz="3200" dirty="0">
              <a:solidFill>
                <a:schemeClr val="bg1"/>
              </a:solidFill>
            </a:endParaRPr>
          </a:p>
          <a:p>
            <a:pPr marL="693738" lvl="1" indent="-342900">
              <a:lnSpc>
                <a:spcPct val="90000"/>
              </a:lnSpc>
              <a:spcAft>
                <a:spcPts val="600"/>
              </a:spcAft>
            </a:pPr>
            <a:r>
              <a:rPr lang="en-US" altLang="en-US" sz="3200" dirty="0">
                <a:solidFill>
                  <a:srgbClr val="CCFFFF"/>
                </a:solidFill>
              </a:rPr>
              <a:t>Josephus: </a:t>
            </a:r>
            <a:r>
              <a:rPr lang="en-US" altLang="en-US" dirty="0">
                <a:solidFill>
                  <a:schemeClr val="bg1"/>
                </a:solidFill>
              </a:rPr>
              <a:t>AD 37-100</a:t>
            </a:r>
            <a:endParaRPr lang="en-US" altLang="en-US" sz="3200" dirty="0">
              <a:solidFill>
                <a:schemeClr val="bg1"/>
              </a:solidFill>
            </a:endParaRPr>
          </a:p>
          <a:p>
            <a:pPr marL="693738" lvl="1" indent="-342900">
              <a:lnSpc>
                <a:spcPct val="90000"/>
              </a:lnSpc>
              <a:spcAft>
                <a:spcPts val="600"/>
              </a:spcAft>
            </a:pPr>
            <a:r>
              <a:rPr lang="en-US" altLang="en-US" sz="3200" dirty="0">
                <a:solidFill>
                  <a:srgbClr val="CCFFFF"/>
                </a:solidFill>
              </a:rPr>
              <a:t>Tacitus: </a:t>
            </a:r>
            <a:r>
              <a:rPr lang="en-US" altLang="en-US" dirty="0">
                <a:solidFill>
                  <a:schemeClr val="bg1"/>
                </a:solidFill>
              </a:rPr>
              <a:t>AD 55 </a:t>
            </a:r>
            <a:r>
              <a:rPr lang="en-US" altLang="en-US" sz="2600" dirty="0">
                <a:solidFill>
                  <a:schemeClr val="bg1"/>
                </a:solidFill>
              </a:rPr>
              <a:t>(?)</a:t>
            </a:r>
            <a:r>
              <a:rPr lang="en-US" altLang="en-US" dirty="0">
                <a:solidFill>
                  <a:schemeClr val="bg1"/>
                </a:solidFill>
              </a:rPr>
              <a:t> -117</a:t>
            </a:r>
            <a:endParaRPr lang="en-US" altLang="en-US" sz="3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2" name="AutoShape 4">
            <a:extLst>
              <a:ext uri="{FF2B5EF4-FFF2-40B4-BE49-F238E27FC236}">
                <a16:creationId xmlns:a16="http://schemas.microsoft.com/office/drawing/2014/main" id="{006F4924-622B-48AD-B40E-4C5DFB199E4E}"/>
              </a:ext>
            </a:extLst>
          </p:cNvPr>
          <p:cNvSpPr>
            <a:spLocks noChangeArrowheads="1"/>
          </p:cNvSpPr>
          <p:nvPr/>
        </p:nvSpPr>
        <p:spPr bwMode="auto">
          <a:xfrm>
            <a:off x="457200" y="1295400"/>
            <a:ext cx="8229600" cy="1447800"/>
          </a:xfrm>
          <a:prstGeom prst="bevel">
            <a:avLst>
              <a:gd name="adj" fmla="val 12500"/>
            </a:avLst>
          </a:prstGeom>
          <a:blipFill>
            <a:blip r:embed="rId2"/>
            <a:tile tx="0" ty="0" sx="100000" sy="100000" flip="none" algn="tl"/>
          </a:blipFill>
          <a:ln w="9525">
            <a:solidFill>
              <a:srgbClr val="0070C0"/>
            </a:solidFill>
            <a:miter lim="800000"/>
            <a:headEnd/>
            <a:tailEnd/>
          </a:ln>
          <a:effectLst/>
        </p:spPr>
        <p:txBody>
          <a:bodyPr wrap="none" anchor="ctr"/>
          <a:lstStyle/>
          <a:p>
            <a:pPr algn="ctr"/>
            <a:r>
              <a:rPr lang="en-US" altLang="en-US" sz="3600" dirty="0">
                <a:solidFill>
                  <a:schemeClr val="accent4"/>
                </a:solidFill>
                <a:latin typeface="Verdana" panose="020B0604030504040204" pitchFamily="34" charset="0"/>
                <a:ea typeface="Verdana" panose="020B0604030504040204" pitchFamily="34" charset="0"/>
              </a:rPr>
              <a:t>I</a:t>
            </a:r>
            <a:r>
              <a:rPr lang="en-US" altLang="en-US" sz="3600" b="1" dirty="0">
                <a:solidFill>
                  <a:schemeClr val="accent4"/>
                </a:solidFill>
              </a:rPr>
              <a:t>. </a:t>
            </a:r>
            <a:r>
              <a:rPr lang="en-US" altLang="en-US" sz="3800" dirty="0">
                <a:solidFill>
                  <a:srgbClr val="000066"/>
                </a:solidFill>
                <a:effectLst>
                  <a:outerShdw blurRad="38100" dist="38100" dir="2700000" algn="tl">
                    <a:srgbClr val="000000">
                      <a:alpha val="43137"/>
                    </a:srgbClr>
                  </a:outerShdw>
                </a:effectLst>
              </a:rPr>
              <a:t>Jesus Endorsed O.T. Record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75358DC5-ABDD-4025-8EFE-30FEDD424B84}"/>
              </a:ext>
            </a:extLst>
          </p:cNvPr>
          <p:cNvSpPr>
            <a:spLocks noGrp="1" noChangeArrowheads="1"/>
          </p:cNvSpPr>
          <p:nvPr>
            <p:ph type="body" idx="4294967295"/>
          </p:nvPr>
        </p:nvSpPr>
        <p:spPr>
          <a:xfrm>
            <a:off x="457200" y="411020"/>
            <a:ext cx="8229600" cy="6019800"/>
          </a:xfrm>
        </p:spPr>
        <p:txBody>
          <a:bodyPr/>
          <a:lstStyle/>
          <a:p>
            <a:r>
              <a:rPr lang="en-US" altLang="en-US" dirty="0">
                <a:solidFill>
                  <a:schemeClr val="bg1"/>
                </a:solidFill>
              </a:rPr>
              <a:t>Mt.5:18, letters</a:t>
            </a:r>
          </a:p>
          <a:p>
            <a:r>
              <a:rPr lang="en-US" altLang="en-US" dirty="0">
                <a:solidFill>
                  <a:schemeClr val="bg1"/>
                </a:solidFill>
              </a:rPr>
              <a:t>Mt.11:20-24, cities</a:t>
            </a:r>
          </a:p>
          <a:p>
            <a:r>
              <a:rPr lang="en-US" altLang="en-US" dirty="0">
                <a:solidFill>
                  <a:schemeClr val="bg1"/>
                </a:solidFill>
              </a:rPr>
              <a:t>Mt.12:38-42, Jonah…</a:t>
            </a:r>
          </a:p>
          <a:p>
            <a:r>
              <a:rPr lang="en-US" altLang="en-US" dirty="0">
                <a:solidFill>
                  <a:schemeClr val="bg1"/>
                </a:solidFill>
              </a:rPr>
              <a:t>Mt.15:7 (Jn.12:38-40), Isaiah</a:t>
            </a:r>
          </a:p>
          <a:p>
            <a:r>
              <a:rPr lang="en-US" altLang="en-US" dirty="0">
                <a:solidFill>
                  <a:schemeClr val="bg1"/>
                </a:solidFill>
              </a:rPr>
              <a:t>Mt.19:4-5, creation</a:t>
            </a:r>
          </a:p>
          <a:p>
            <a:r>
              <a:rPr lang="en-US" altLang="en-US" dirty="0">
                <a:solidFill>
                  <a:schemeClr val="bg1"/>
                </a:solidFill>
              </a:rPr>
              <a:t>Mt.22:23-32, genuineness, authenticity</a:t>
            </a:r>
          </a:p>
          <a:p>
            <a:r>
              <a:rPr lang="en-US" altLang="en-US" dirty="0">
                <a:solidFill>
                  <a:schemeClr val="bg1"/>
                </a:solidFill>
              </a:rPr>
              <a:t>Mt.24:37-39, flood</a:t>
            </a:r>
          </a:p>
          <a:p>
            <a:r>
              <a:rPr lang="en-US" altLang="en-US" dirty="0">
                <a:solidFill>
                  <a:schemeClr val="bg1"/>
                </a:solidFill>
              </a:rPr>
              <a:t>Mt.26:24, </a:t>
            </a:r>
            <a:r>
              <a:rPr lang="en-US" altLang="en-US" i="1" dirty="0">
                <a:solidFill>
                  <a:schemeClr val="bg1"/>
                </a:solidFill>
              </a:rPr>
              <a:t>as it is written</a:t>
            </a:r>
          </a:p>
          <a:p>
            <a:r>
              <a:rPr lang="en-US" altLang="en-US" dirty="0">
                <a:solidFill>
                  <a:schemeClr val="bg1"/>
                </a:solidFill>
              </a:rPr>
              <a:t>Lk.4:24-27, famine…cure</a:t>
            </a:r>
          </a:p>
          <a:p>
            <a:r>
              <a:rPr lang="en-US" altLang="en-US" dirty="0">
                <a:solidFill>
                  <a:schemeClr val="bg1"/>
                </a:solidFill>
              </a:rPr>
              <a:t>Jn.3:14-16, snakes</a:t>
            </a:r>
          </a:p>
          <a:p>
            <a:endParaRPr lang="en-US" altLang="en-US" sz="34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0" end="0"/>
                                            </p:txEl>
                                          </p:spTgt>
                                        </p:tgtEl>
                                        <p:attrNameLst>
                                          <p:attrName>ppt_c</p:attrName>
                                        </p:attrNameLst>
                                      </p:cBhvr>
                                      <p:to>
                                        <a:srgbClr val="FFFFCC"/>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1" end="1"/>
                                            </p:txEl>
                                          </p:spTgt>
                                        </p:tgtEl>
                                        <p:attrNameLst>
                                          <p:attrName>ppt_c</p:attrName>
                                        </p:attrNameLst>
                                      </p:cBhvr>
                                      <p:to>
                                        <a:srgbClr val="FFFFCC"/>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2" end="2"/>
                                            </p:txEl>
                                          </p:spTgt>
                                        </p:tgtEl>
                                        <p:attrNameLst>
                                          <p:attrName>ppt_c</p:attrName>
                                        </p:attrNameLst>
                                      </p:cBhvr>
                                      <p:to>
                                        <a:srgbClr val="FFFFCC"/>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3" end="3"/>
                                            </p:txEl>
                                          </p:spTgt>
                                        </p:tgtEl>
                                        <p:attrNameLst>
                                          <p:attrName>ppt_c</p:attrName>
                                        </p:attrNameLst>
                                      </p:cBhvr>
                                      <p:to>
                                        <a:srgbClr val="FFFFCC"/>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4" end="4"/>
                                            </p:txEl>
                                          </p:spTgt>
                                        </p:tgtEl>
                                        <p:attrNameLst>
                                          <p:attrName>ppt_c</p:attrName>
                                        </p:attrNameLst>
                                      </p:cBhvr>
                                      <p:to>
                                        <a:srgbClr val="FFFFCC"/>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5" end="5"/>
                                            </p:txEl>
                                          </p:spTgt>
                                        </p:tgtEl>
                                        <p:attrNameLst>
                                          <p:attrName>ppt_c</p:attrName>
                                        </p:attrNameLst>
                                      </p:cBhvr>
                                      <p:to>
                                        <a:srgbClr val="FFFFCC"/>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6" end="6"/>
                                            </p:txEl>
                                          </p:spTgt>
                                        </p:tgtEl>
                                        <p:attrNameLst>
                                          <p:attrName>ppt_c</p:attrName>
                                        </p:attrNameLst>
                                      </p:cBhvr>
                                      <p:to>
                                        <a:srgbClr val="FFFFCC"/>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7" end="7"/>
                                            </p:txEl>
                                          </p:spTgt>
                                        </p:tgtEl>
                                        <p:attrNameLst>
                                          <p:attrName>ppt_c</p:attrName>
                                        </p:attrNameLst>
                                      </p:cBhvr>
                                      <p:to>
                                        <a:srgbClr val="FFFFCC"/>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5">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8" end="8"/>
                                            </p:txEl>
                                          </p:spTgt>
                                        </p:tgtEl>
                                        <p:attrNameLst>
                                          <p:attrName>ppt_c</p:attrName>
                                        </p:attrNameLst>
                                      </p:cBhvr>
                                      <p:to>
                                        <a:srgbClr val="FFFFCC"/>
                                      </p:to>
                                    </p:animClr>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75358DC5-ABDD-4025-8EFE-30FEDD424B84}"/>
              </a:ext>
            </a:extLst>
          </p:cNvPr>
          <p:cNvSpPr>
            <a:spLocks noGrp="1" noChangeArrowheads="1"/>
          </p:cNvSpPr>
          <p:nvPr>
            <p:ph type="body" idx="4294967295"/>
          </p:nvPr>
        </p:nvSpPr>
        <p:spPr>
          <a:xfrm>
            <a:off x="457200" y="411020"/>
            <a:ext cx="8229600" cy="6019800"/>
          </a:xfrm>
        </p:spPr>
        <p:txBody>
          <a:bodyPr/>
          <a:lstStyle/>
          <a:p>
            <a:r>
              <a:rPr lang="en-US" altLang="en-US" dirty="0">
                <a:solidFill>
                  <a:schemeClr val="bg1"/>
                </a:solidFill>
              </a:rPr>
              <a:t>Mt.5:18</a:t>
            </a:r>
          </a:p>
          <a:p>
            <a:r>
              <a:rPr lang="en-US" altLang="en-US" dirty="0">
                <a:solidFill>
                  <a:schemeClr val="bg1"/>
                </a:solidFill>
              </a:rPr>
              <a:t>Mt.11:20-24</a:t>
            </a:r>
          </a:p>
          <a:p>
            <a:r>
              <a:rPr lang="en-US" altLang="en-US" dirty="0">
                <a:solidFill>
                  <a:schemeClr val="bg1"/>
                </a:solidFill>
              </a:rPr>
              <a:t>Mt.12:38-42</a:t>
            </a:r>
          </a:p>
          <a:p>
            <a:r>
              <a:rPr lang="en-US" altLang="en-US" dirty="0">
                <a:solidFill>
                  <a:schemeClr val="bg1"/>
                </a:solidFill>
              </a:rPr>
              <a:t>Mt.15:7 (Jn.12:38-40)</a:t>
            </a:r>
          </a:p>
          <a:p>
            <a:r>
              <a:rPr lang="en-US" altLang="en-US" dirty="0">
                <a:solidFill>
                  <a:schemeClr val="bg1"/>
                </a:solidFill>
              </a:rPr>
              <a:t>Mt.19:4-5</a:t>
            </a:r>
          </a:p>
          <a:p>
            <a:r>
              <a:rPr lang="en-US" altLang="en-US" dirty="0">
                <a:solidFill>
                  <a:schemeClr val="bg1"/>
                </a:solidFill>
              </a:rPr>
              <a:t>Mt.22:23-32</a:t>
            </a:r>
          </a:p>
          <a:p>
            <a:r>
              <a:rPr lang="en-US" altLang="en-US" dirty="0">
                <a:solidFill>
                  <a:schemeClr val="bg1"/>
                </a:solidFill>
              </a:rPr>
              <a:t>Mt.24:37-39</a:t>
            </a:r>
          </a:p>
          <a:p>
            <a:r>
              <a:rPr lang="en-US" altLang="en-US" dirty="0">
                <a:solidFill>
                  <a:schemeClr val="bg1"/>
                </a:solidFill>
              </a:rPr>
              <a:t>Mt.26:24</a:t>
            </a:r>
          </a:p>
          <a:p>
            <a:r>
              <a:rPr lang="en-US" altLang="en-US" dirty="0">
                <a:solidFill>
                  <a:schemeClr val="bg1"/>
                </a:solidFill>
              </a:rPr>
              <a:t>Lk.4:24-27</a:t>
            </a:r>
          </a:p>
          <a:p>
            <a:r>
              <a:rPr lang="en-US" altLang="en-US" dirty="0">
                <a:solidFill>
                  <a:schemeClr val="bg1"/>
                </a:solidFill>
              </a:rPr>
              <a:t>Jn.3:14-16</a:t>
            </a:r>
          </a:p>
          <a:p>
            <a:endParaRPr lang="en-US" altLang="en-US" sz="3400" b="1" dirty="0"/>
          </a:p>
        </p:txBody>
      </p:sp>
      <p:sp>
        <p:nvSpPr>
          <p:cNvPr id="2" name="Rectangle 1">
            <a:extLst>
              <a:ext uri="{FF2B5EF4-FFF2-40B4-BE49-F238E27FC236}">
                <a16:creationId xmlns:a16="http://schemas.microsoft.com/office/drawing/2014/main" id="{54D47FFE-FDA7-4D51-93A0-9B0F19EE32DA}"/>
              </a:ext>
            </a:extLst>
          </p:cNvPr>
          <p:cNvSpPr/>
          <p:nvPr/>
        </p:nvSpPr>
        <p:spPr>
          <a:xfrm>
            <a:off x="5162746" y="1371600"/>
            <a:ext cx="3581400" cy="4038600"/>
          </a:xfrm>
          <a:prstGeom prst="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spcAft>
                <a:spcPts val="1200"/>
              </a:spcAft>
            </a:pPr>
            <a:r>
              <a:rPr lang="en-US" sz="3000" dirty="0">
                <a:solidFill>
                  <a:schemeClr val="tx1"/>
                </a:solidFill>
              </a:rPr>
              <a:t>Many NT quotations taken from LXX.</a:t>
            </a:r>
          </a:p>
          <a:p>
            <a:pPr algn="ctr">
              <a:spcAft>
                <a:spcPts val="1200"/>
              </a:spcAft>
            </a:pPr>
            <a:r>
              <a:rPr lang="en-US" sz="3000" dirty="0">
                <a:solidFill>
                  <a:schemeClr val="tx1"/>
                </a:solidFill>
              </a:rPr>
              <a:t>Original document </a:t>
            </a:r>
            <a:r>
              <a:rPr lang="en-US" sz="3000" u="sng" dirty="0">
                <a:solidFill>
                  <a:schemeClr val="tx1"/>
                </a:solidFill>
              </a:rPr>
              <a:t>actually</a:t>
            </a:r>
            <a:r>
              <a:rPr lang="en-US" sz="3000" dirty="0">
                <a:solidFill>
                  <a:schemeClr val="tx1"/>
                </a:solidFill>
              </a:rPr>
              <a:t> inspired.</a:t>
            </a:r>
          </a:p>
          <a:p>
            <a:pPr algn="ctr"/>
            <a:r>
              <a:rPr lang="en-US" sz="3000" dirty="0">
                <a:solidFill>
                  <a:schemeClr val="tx1"/>
                </a:solidFill>
              </a:rPr>
              <a:t>Accurate translation </a:t>
            </a:r>
            <a:r>
              <a:rPr lang="en-US" sz="3000" u="sng" dirty="0">
                <a:solidFill>
                  <a:schemeClr val="tx1"/>
                </a:solidFill>
              </a:rPr>
              <a:t>virtually</a:t>
            </a:r>
            <a:r>
              <a:rPr lang="en-US" sz="3000" dirty="0">
                <a:solidFill>
                  <a:schemeClr val="tx1"/>
                </a:solidFill>
              </a:rPr>
              <a:t> inspired.</a:t>
            </a:r>
          </a:p>
        </p:txBody>
      </p:sp>
    </p:spTree>
    <p:extLst>
      <p:ext uri="{BB962C8B-B14F-4D97-AF65-F5344CB8AC3E}">
        <p14:creationId xmlns:p14="http://schemas.microsoft.com/office/powerpoint/2010/main" val="1127942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9698" name="AutoShape 2">
            <a:extLst>
              <a:ext uri="{FF2B5EF4-FFF2-40B4-BE49-F238E27FC236}">
                <a16:creationId xmlns:a16="http://schemas.microsoft.com/office/drawing/2014/main" id="{DA51E2AE-EEC3-47E2-A4D0-BED8542EC556}"/>
              </a:ext>
            </a:extLst>
          </p:cNvPr>
          <p:cNvSpPr>
            <a:spLocks noChangeArrowheads="1"/>
          </p:cNvSpPr>
          <p:nvPr/>
        </p:nvSpPr>
        <p:spPr bwMode="auto">
          <a:xfrm>
            <a:off x="1699663" y="838200"/>
            <a:ext cx="5758510" cy="457200"/>
          </a:xfrm>
          <a:prstGeom prst="bevel">
            <a:avLst>
              <a:gd name="adj" fmla="val 12500"/>
            </a:avLst>
          </a:prstGeom>
          <a:blipFill>
            <a:blip r:embed="rId2"/>
            <a:tile tx="0" ty="0" sx="100000" sy="100000" flip="none" algn="tl"/>
          </a:blipFill>
          <a:ln w="9525">
            <a:solidFill>
              <a:srgbClr val="0070C0"/>
            </a:solidFill>
            <a:miter lim="800000"/>
            <a:headEnd/>
            <a:tailEnd/>
          </a:ln>
          <a:effectLst/>
        </p:spPr>
        <p:txBody>
          <a:bodyPr wrap="none" anchor="ctr"/>
          <a:lstStyle/>
          <a:p>
            <a:pPr algn="ctr"/>
            <a:r>
              <a:rPr lang="en-US" altLang="en-US" sz="2400" dirty="0">
                <a:solidFill>
                  <a:schemeClr val="accent4"/>
                </a:solidFill>
                <a:latin typeface="Verdana" panose="020B0604030504040204" pitchFamily="34" charset="0"/>
                <a:ea typeface="Verdana" panose="020B0604030504040204" pitchFamily="34" charset="0"/>
              </a:rPr>
              <a:t>I</a:t>
            </a:r>
            <a:r>
              <a:rPr lang="en-US" altLang="en-US" sz="2400" dirty="0">
                <a:solidFill>
                  <a:schemeClr val="accent4"/>
                </a:solidFill>
              </a:rPr>
              <a:t>. Jesus Endorsed O.T. Events &amp; Record</a:t>
            </a:r>
          </a:p>
        </p:txBody>
      </p:sp>
      <p:sp>
        <p:nvSpPr>
          <p:cNvPr id="29699" name="AutoShape 3">
            <a:extLst>
              <a:ext uri="{FF2B5EF4-FFF2-40B4-BE49-F238E27FC236}">
                <a16:creationId xmlns:a16="http://schemas.microsoft.com/office/drawing/2014/main" id="{22681411-E4A0-406D-9631-F51CE1CB6CC0}"/>
              </a:ext>
            </a:extLst>
          </p:cNvPr>
          <p:cNvSpPr>
            <a:spLocks noChangeArrowheads="1"/>
          </p:cNvSpPr>
          <p:nvPr/>
        </p:nvSpPr>
        <p:spPr bwMode="auto">
          <a:xfrm>
            <a:off x="457200" y="1524000"/>
            <a:ext cx="8229600" cy="1524000"/>
          </a:xfrm>
          <a:prstGeom prst="bevel">
            <a:avLst>
              <a:gd name="adj" fmla="val 12500"/>
            </a:avLst>
          </a:prstGeom>
          <a:blipFill>
            <a:blip r:embed="rId2"/>
            <a:tile tx="0" ty="0" sx="100000" sy="100000" flip="none" algn="tl"/>
          </a:blipFill>
          <a:ln w="9525">
            <a:solidFill>
              <a:srgbClr val="0070C0"/>
            </a:solidFill>
            <a:miter lim="800000"/>
            <a:headEnd/>
            <a:tailEnd/>
          </a:ln>
          <a:effectLst/>
        </p:spPr>
        <p:txBody>
          <a:bodyPr wrap="none" anchor="ctr"/>
          <a:lstStyle/>
          <a:p>
            <a:pPr algn="ctr"/>
            <a:r>
              <a:rPr lang="en-US" altLang="en-US" sz="3600" dirty="0">
                <a:solidFill>
                  <a:schemeClr val="accent4"/>
                </a:solidFill>
                <a:latin typeface="Verdana" panose="020B0604030504040204" pitchFamily="34" charset="0"/>
                <a:ea typeface="Verdana" panose="020B0604030504040204" pitchFamily="34" charset="0"/>
              </a:rPr>
              <a:t>II</a:t>
            </a:r>
            <a:r>
              <a:rPr lang="en-US" altLang="en-US" sz="3600" dirty="0">
                <a:solidFill>
                  <a:schemeClr val="accent4"/>
                </a:solidFill>
              </a:rPr>
              <a:t>. </a:t>
            </a:r>
            <a:r>
              <a:rPr lang="en-US" altLang="en-US" sz="3800" dirty="0">
                <a:solidFill>
                  <a:srgbClr val="000066"/>
                </a:solidFill>
                <a:effectLst>
                  <a:outerShdw blurRad="38100" dist="38100" dir="2700000" algn="tl">
                    <a:srgbClr val="000000">
                      <a:alpha val="43137"/>
                    </a:srgbClr>
                  </a:outerShdw>
                </a:effectLst>
              </a:rPr>
              <a:t>Determining Authenticity And</a:t>
            </a:r>
            <a:br>
              <a:rPr lang="en-US" altLang="en-US" sz="3800" dirty="0">
                <a:solidFill>
                  <a:srgbClr val="000066"/>
                </a:solidFill>
                <a:effectLst>
                  <a:outerShdw blurRad="38100" dist="38100" dir="2700000" algn="tl">
                    <a:srgbClr val="000000">
                      <a:alpha val="43137"/>
                    </a:srgbClr>
                  </a:outerShdw>
                </a:effectLst>
              </a:rPr>
            </a:br>
            <a:r>
              <a:rPr lang="en-US" altLang="en-US" sz="3800" dirty="0">
                <a:solidFill>
                  <a:srgbClr val="000066"/>
                </a:solidFill>
                <a:effectLst>
                  <a:outerShdw blurRad="38100" dist="38100" dir="2700000" algn="tl">
                    <a:srgbClr val="000000">
                      <a:alpha val="43137"/>
                    </a:srgbClr>
                  </a:outerShdw>
                </a:effectLst>
              </a:rPr>
              <a:t>Genuineness Of NT Documents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21AD7C8-1CD1-4BD1-BCA3-C1F081B767A1}"/>
              </a:ext>
            </a:extLst>
          </p:cNvPr>
          <p:cNvSpPr>
            <a:spLocks noGrp="1" noChangeArrowheads="1"/>
          </p:cNvSpPr>
          <p:nvPr>
            <p:ph type="title"/>
          </p:nvPr>
        </p:nvSpPr>
        <p:spPr>
          <a:xfrm>
            <a:off x="45720" y="152400"/>
            <a:ext cx="9052560" cy="762000"/>
          </a:xfrm>
        </p:spPr>
        <p:txBody>
          <a:bodyPr/>
          <a:lstStyle/>
          <a:p>
            <a:r>
              <a:rPr lang="en-US" altLang="en-US" sz="3500" i="1" dirty="0">
                <a:solidFill>
                  <a:srgbClr val="CCFFFF"/>
                </a:solidFill>
              </a:rPr>
              <a:t>Who Really Wrote The Book Of Mormon?</a:t>
            </a:r>
          </a:p>
        </p:txBody>
      </p:sp>
      <p:sp>
        <p:nvSpPr>
          <p:cNvPr id="5123" name="Rectangle 3">
            <a:extLst>
              <a:ext uri="{FF2B5EF4-FFF2-40B4-BE49-F238E27FC236}">
                <a16:creationId xmlns:a16="http://schemas.microsoft.com/office/drawing/2014/main" id="{7A25685A-FAB6-4D44-AAA8-92D462EA124E}"/>
              </a:ext>
            </a:extLst>
          </p:cNvPr>
          <p:cNvSpPr>
            <a:spLocks noGrp="1" noChangeArrowheads="1"/>
          </p:cNvSpPr>
          <p:nvPr>
            <p:ph type="body" idx="1"/>
          </p:nvPr>
        </p:nvSpPr>
        <p:spPr>
          <a:xfrm>
            <a:off x="457200" y="914400"/>
            <a:ext cx="8229600" cy="5211763"/>
          </a:xfrm>
          <a:solidFill>
            <a:schemeClr val="tx1"/>
          </a:solidFill>
        </p:spPr>
        <p:txBody>
          <a:bodyPr/>
          <a:lstStyle/>
          <a:p>
            <a:pPr>
              <a:spcAft>
                <a:spcPts val="900"/>
              </a:spcAft>
              <a:buFont typeface="Wingdings" panose="05000000000000000000" pitchFamily="2" charset="2"/>
              <a:buChar char="§"/>
            </a:pPr>
            <a:r>
              <a:rPr lang="en-US" altLang="en-US" sz="3100" dirty="0">
                <a:solidFill>
                  <a:schemeClr val="bg1"/>
                </a:solidFill>
              </a:rPr>
              <a:t>No cities, person, place, nation, name vital to Book Of Mormon has been found.</a:t>
            </a:r>
          </a:p>
          <a:p>
            <a:pPr>
              <a:buFont typeface="Wingdings" panose="05000000000000000000" pitchFamily="2" charset="2"/>
              <a:buChar char="§"/>
            </a:pPr>
            <a:r>
              <a:rPr lang="en-US" altLang="en-US" sz="3100" dirty="0">
                <a:solidFill>
                  <a:srgbClr val="CCFFFF"/>
                </a:solidFill>
              </a:rPr>
              <a:t>Solomon Spaulding   </a:t>
            </a:r>
          </a:p>
          <a:p>
            <a:pPr lvl="1">
              <a:buFont typeface="Wingdings" panose="05000000000000000000" pitchFamily="2" charset="2"/>
              <a:buChar char="§"/>
            </a:pPr>
            <a:r>
              <a:rPr lang="en-US" altLang="en-US" sz="3100" dirty="0">
                <a:solidFill>
                  <a:srgbClr val="CCFFFF"/>
                </a:solidFill>
              </a:rPr>
              <a:t>“Nephi”  </a:t>
            </a:r>
            <a:r>
              <a:rPr lang="en-US" altLang="en-US" sz="3100" dirty="0">
                <a:solidFill>
                  <a:schemeClr val="bg1"/>
                </a:solidFill>
              </a:rPr>
              <a:t>(2 Maccabees 1:36)  </a:t>
            </a:r>
          </a:p>
          <a:p>
            <a:pPr lvl="1">
              <a:spcAft>
                <a:spcPts val="900"/>
              </a:spcAft>
              <a:buFont typeface="Wingdings" panose="05000000000000000000" pitchFamily="2" charset="2"/>
              <a:buChar char="§"/>
            </a:pPr>
            <a:r>
              <a:rPr lang="en-US" altLang="en-US" sz="3100" dirty="0">
                <a:solidFill>
                  <a:srgbClr val="CCFFFF"/>
                </a:solidFill>
              </a:rPr>
              <a:t>“Lehi”  </a:t>
            </a:r>
            <a:r>
              <a:rPr lang="en-US" altLang="en-US" sz="3100" dirty="0">
                <a:solidFill>
                  <a:schemeClr val="bg1"/>
                </a:solidFill>
              </a:rPr>
              <a:t>(jawbone of donkey, Jgs.15)</a:t>
            </a:r>
          </a:p>
          <a:p>
            <a:pPr>
              <a:spcAft>
                <a:spcPts val="900"/>
              </a:spcAft>
              <a:buFont typeface="Wingdings" panose="05000000000000000000" pitchFamily="2" charset="2"/>
              <a:buChar char="§"/>
            </a:pPr>
            <a:r>
              <a:rPr lang="en-US" altLang="en-US" sz="3100" dirty="0">
                <a:solidFill>
                  <a:srgbClr val="CCFFCC"/>
                </a:solidFill>
              </a:rPr>
              <a:t>Sidney Rigdon . . . Joseph Smith</a:t>
            </a:r>
          </a:p>
          <a:p>
            <a:pPr>
              <a:buFont typeface="Wingdings" panose="05000000000000000000" pitchFamily="2" charset="2"/>
              <a:buChar char="§"/>
            </a:pPr>
            <a:r>
              <a:rPr lang="en-US" altLang="en-US" sz="3100" i="1" dirty="0">
                <a:solidFill>
                  <a:srgbClr val="CCFFFF"/>
                </a:solidFill>
              </a:rPr>
              <a:t>Wayne Cowdrey, Howard Davis, Donald Scales </a:t>
            </a:r>
            <a:r>
              <a:rPr lang="en-US" altLang="en-US" sz="3100" dirty="0">
                <a:solidFill>
                  <a:schemeClr val="bg1"/>
                </a:solidFill>
              </a:rPr>
              <a:t>– 12 pages . . . handwriting analysis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21AD7C8-1CD1-4BD1-BCA3-C1F081B767A1}"/>
              </a:ext>
            </a:extLst>
          </p:cNvPr>
          <p:cNvSpPr>
            <a:spLocks noGrp="1" noChangeArrowheads="1"/>
          </p:cNvSpPr>
          <p:nvPr>
            <p:ph type="title"/>
          </p:nvPr>
        </p:nvSpPr>
        <p:spPr>
          <a:xfrm>
            <a:off x="457200" y="227504"/>
            <a:ext cx="8229600" cy="1143000"/>
          </a:xfrm>
        </p:spPr>
        <p:txBody>
          <a:bodyPr/>
          <a:lstStyle/>
          <a:p>
            <a:r>
              <a:rPr lang="en-US" altLang="en-US" sz="3600" i="1" dirty="0">
                <a:solidFill>
                  <a:schemeClr val="bg1"/>
                </a:solidFill>
              </a:rPr>
              <a:t>Chauncey Sanders – military historian</a:t>
            </a:r>
          </a:p>
        </p:txBody>
      </p:sp>
      <p:sp>
        <p:nvSpPr>
          <p:cNvPr id="5123" name="Rectangle 3">
            <a:extLst>
              <a:ext uri="{FF2B5EF4-FFF2-40B4-BE49-F238E27FC236}">
                <a16:creationId xmlns:a16="http://schemas.microsoft.com/office/drawing/2014/main" id="{7A25685A-FAB6-4D44-AAA8-92D462EA124E}"/>
              </a:ext>
            </a:extLst>
          </p:cNvPr>
          <p:cNvSpPr>
            <a:spLocks noGrp="1" noChangeArrowheads="1"/>
          </p:cNvSpPr>
          <p:nvPr>
            <p:ph type="body" idx="1"/>
          </p:nvPr>
        </p:nvSpPr>
        <p:spPr>
          <a:xfrm>
            <a:off x="457200" y="1219200"/>
            <a:ext cx="8229600" cy="4525963"/>
          </a:xfrm>
          <a:solidFill>
            <a:schemeClr val="tx1"/>
          </a:solidFill>
        </p:spPr>
        <p:txBody>
          <a:bodyPr/>
          <a:lstStyle/>
          <a:p>
            <a:pPr marL="0" indent="0">
              <a:buFontTx/>
              <a:buNone/>
            </a:pPr>
            <a:r>
              <a:rPr lang="en-US" altLang="en-US" sz="3600" b="1" dirty="0">
                <a:solidFill>
                  <a:schemeClr val="bg1"/>
                </a:solidFill>
                <a:effectLst>
                  <a:outerShdw blurRad="38100" dist="38100" dir="2700000" algn="tl">
                    <a:srgbClr val="000000"/>
                  </a:outerShdw>
                </a:effectLst>
              </a:rPr>
              <a:t> </a:t>
            </a:r>
            <a:r>
              <a:rPr lang="en-US" altLang="en-US" sz="2400" dirty="0">
                <a:solidFill>
                  <a:schemeClr val="bg1"/>
                </a:solidFill>
              </a:rPr>
              <a:t>1.  </a:t>
            </a:r>
            <a:r>
              <a:rPr lang="en-US" altLang="en-US" u="sng" dirty="0">
                <a:solidFill>
                  <a:srgbClr val="FFFF99"/>
                </a:solidFill>
              </a:rPr>
              <a:t>Bibliographical</a:t>
            </a:r>
            <a:r>
              <a:rPr lang="en-US" altLang="en-US" b="1" dirty="0">
                <a:solidFill>
                  <a:schemeClr val="bg1"/>
                </a:solidFill>
              </a:rPr>
              <a:t>  </a:t>
            </a:r>
          </a:p>
          <a:p>
            <a:pPr marL="1084263" lvl="1" indent="-339725">
              <a:spcAft>
                <a:spcPts val="600"/>
              </a:spcAft>
            </a:pPr>
            <a:r>
              <a:rPr lang="en-US" altLang="en-US" sz="3200" dirty="0">
                <a:solidFill>
                  <a:schemeClr val="bg1"/>
                </a:solidFill>
              </a:rPr>
              <a:t>Examines textual tradition by which document reaches us</a:t>
            </a:r>
          </a:p>
          <a:p>
            <a:pPr lvl="1" indent="1588">
              <a:spcAft>
                <a:spcPts val="600"/>
              </a:spcAft>
            </a:pPr>
            <a:endParaRPr lang="en-US" altLang="en-US" sz="3200" dirty="0">
              <a:solidFill>
                <a:schemeClr val="bg1"/>
              </a:solidFill>
            </a:endParaRPr>
          </a:p>
          <a:p>
            <a:pPr lvl="1" indent="1588">
              <a:spcAft>
                <a:spcPts val="600"/>
              </a:spcAft>
            </a:pPr>
            <a:endParaRPr lang="en-US" altLang="en-US" sz="3200" dirty="0">
              <a:solidFill>
                <a:schemeClr val="bg1"/>
              </a:solidFill>
            </a:endParaRPr>
          </a:p>
          <a:p>
            <a:pPr lvl="1" indent="1588">
              <a:tabLst>
                <a:tab pos="1141413" algn="l"/>
              </a:tabLst>
            </a:pPr>
            <a:r>
              <a:rPr lang="en-US" altLang="en-US" sz="3200" dirty="0">
                <a:solidFill>
                  <a:schemeClr val="bg1"/>
                </a:solidFill>
              </a:rPr>
              <a:t> How reliable are the copies?</a:t>
            </a:r>
            <a:endParaRPr lang="en-US" altLang="en-US" sz="3600" dirty="0">
              <a:solidFill>
                <a:schemeClr val="bg1"/>
              </a:solidFill>
            </a:endParaRPr>
          </a:p>
        </p:txBody>
      </p:sp>
      <p:sp>
        <p:nvSpPr>
          <p:cNvPr id="2" name="Rectangle 1">
            <a:extLst>
              <a:ext uri="{FF2B5EF4-FFF2-40B4-BE49-F238E27FC236}">
                <a16:creationId xmlns:a16="http://schemas.microsoft.com/office/drawing/2014/main" id="{09C97700-3619-4A6F-830D-96511B70C4A2}"/>
              </a:ext>
            </a:extLst>
          </p:cNvPr>
          <p:cNvSpPr/>
          <p:nvPr/>
        </p:nvSpPr>
        <p:spPr>
          <a:xfrm>
            <a:off x="1143000" y="3048000"/>
            <a:ext cx="3352800" cy="1143000"/>
          </a:xfrm>
          <a:prstGeom prst="rect">
            <a:avLst/>
          </a:prstGeom>
          <a:solidFill>
            <a:schemeClr val="accent6">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Number of documents</a:t>
            </a:r>
          </a:p>
        </p:txBody>
      </p:sp>
      <p:sp>
        <p:nvSpPr>
          <p:cNvPr id="5" name="Rectangle 4">
            <a:extLst>
              <a:ext uri="{FF2B5EF4-FFF2-40B4-BE49-F238E27FC236}">
                <a16:creationId xmlns:a16="http://schemas.microsoft.com/office/drawing/2014/main" id="{FEEC7C8F-1939-4EAE-AB60-BE54BF5874E3}"/>
              </a:ext>
            </a:extLst>
          </p:cNvPr>
          <p:cNvSpPr/>
          <p:nvPr/>
        </p:nvSpPr>
        <p:spPr>
          <a:xfrm>
            <a:off x="4648200" y="3048000"/>
            <a:ext cx="3352800" cy="1143000"/>
          </a:xfrm>
          <a:prstGeom prst="rect">
            <a:avLst/>
          </a:prstGeom>
          <a:solidFill>
            <a:schemeClr val="accent6">
              <a:lumMod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Quality of documents</a:t>
            </a:r>
          </a:p>
        </p:txBody>
      </p:sp>
    </p:spTree>
    <p:extLst>
      <p:ext uri="{BB962C8B-B14F-4D97-AF65-F5344CB8AC3E}">
        <p14:creationId xmlns:p14="http://schemas.microsoft.com/office/powerpoint/2010/main" val="29555692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70EAC8A7-C54C-4B35-BF22-1AFA89CC6A11}"/>
              </a:ext>
            </a:extLst>
          </p:cNvPr>
          <p:cNvSpPr>
            <a:spLocks noChangeArrowheads="1"/>
          </p:cNvSpPr>
          <p:nvPr/>
        </p:nvSpPr>
        <p:spPr bwMode="auto">
          <a:xfrm>
            <a:off x="6726238" y="4568825"/>
            <a:ext cx="2036762" cy="1341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chemeClr val="tx1"/>
                </a:solidFill>
                <a:latin typeface="Arial" panose="020B0604020202020204" pitchFamily="34" charset="0"/>
              </a:defRPr>
            </a:lvl1pPr>
            <a:lvl2pPr>
              <a:spcBef>
                <a:spcPct val="20000"/>
              </a:spcBef>
              <a:buChar char="–"/>
              <a:defRPr sz="2400">
                <a:solidFill>
                  <a:schemeClr val="tx1"/>
                </a:solidFill>
                <a:latin typeface="Arial" panose="020B0604020202020204" pitchFamily="34" charset="0"/>
              </a:defRPr>
            </a:lvl2pPr>
            <a:lvl3pPr>
              <a:spcBef>
                <a:spcPct val="20000"/>
              </a:spcBef>
              <a:buChar char="•"/>
              <a:defRPr sz="2000">
                <a:solidFill>
                  <a:schemeClr val="tx1"/>
                </a:solidFill>
                <a:latin typeface="Arial" panose="020B0604020202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endParaRPr lang="en-US" altLang="en-US" sz="3400" b="1" dirty="0"/>
          </a:p>
          <a:p>
            <a:pPr algn="ctr">
              <a:buFontTx/>
              <a:buNone/>
            </a:pPr>
            <a:endParaRPr lang="en-US" altLang="en-US" sz="3400" b="1" dirty="0"/>
          </a:p>
        </p:txBody>
      </p:sp>
      <p:sp>
        <p:nvSpPr>
          <p:cNvPr id="26628" name="Rectangle 4">
            <a:extLst>
              <a:ext uri="{FF2B5EF4-FFF2-40B4-BE49-F238E27FC236}">
                <a16:creationId xmlns:a16="http://schemas.microsoft.com/office/drawing/2014/main" id="{DF3D9FE6-67B9-4077-9CFE-3F6D9428C1A4}"/>
              </a:ext>
            </a:extLst>
          </p:cNvPr>
          <p:cNvSpPr>
            <a:spLocks noChangeArrowheads="1"/>
          </p:cNvSpPr>
          <p:nvPr/>
        </p:nvSpPr>
        <p:spPr bwMode="auto">
          <a:xfrm>
            <a:off x="4691063" y="4568825"/>
            <a:ext cx="2035175" cy="1341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a:solidFill>
                  <a:schemeClr val="tx1"/>
                </a:solidFill>
                <a:latin typeface="Arial" panose="020B0604020202020204" pitchFamily="34" charset="0"/>
              </a:defRPr>
            </a:lvl1pPr>
            <a:lvl2pPr>
              <a:spcBef>
                <a:spcPct val="20000"/>
              </a:spcBef>
              <a:buChar char="–"/>
              <a:defRPr sz="2400">
                <a:solidFill>
                  <a:schemeClr val="tx1"/>
                </a:solidFill>
                <a:latin typeface="Arial" panose="020B0604020202020204" pitchFamily="34" charset="0"/>
              </a:defRPr>
            </a:lvl2pPr>
            <a:lvl3pPr>
              <a:spcBef>
                <a:spcPct val="20000"/>
              </a:spcBef>
              <a:buChar char="•"/>
              <a:defRPr sz="2000">
                <a:solidFill>
                  <a:schemeClr val="tx1"/>
                </a:solidFill>
                <a:latin typeface="Arial" panose="020B0604020202020204" pitchFamily="34" charset="0"/>
              </a:defRPr>
            </a:lvl3pPr>
            <a:lvl4pPr>
              <a:spcBef>
                <a:spcPct val="20000"/>
              </a:spcBef>
              <a:buChar char="–"/>
              <a:defRPr>
                <a:solidFill>
                  <a:schemeClr val="tx1"/>
                </a:solidFill>
                <a:latin typeface="Arial" panose="020B0604020202020204" pitchFamily="34" charset="0"/>
              </a:defRPr>
            </a:lvl4pPr>
            <a:lvl5pPr>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endParaRPr lang="en-US" altLang="en-US" sz="3400" b="1" dirty="0"/>
          </a:p>
          <a:p>
            <a:pPr algn="ctr">
              <a:buFontTx/>
              <a:buNone/>
            </a:pPr>
            <a:endParaRPr lang="en-US" altLang="en-US" sz="3400" b="1" dirty="0"/>
          </a:p>
        </p:txBody>
      </p:sp>
      <p:sp>
        <p:nvSpPr>
          <p:cNvPr id="2" name="Rectangle 1">
            <a:extLst>
              <a:ext uri="{FF2B5EF4-FFF2-40B4-BE49-F238E27FC236}">
                <a16:creationId xmlns:a16="http://schemas.microsoft.com/office/drawing/2014/main" id="{1B264AB9-C177-43A5-A96D-4F1B8EA4F6E9}"/>
              </a:ext>
            </a:extLst>
          </p:cNvPr>
          <p:cNvSpPr/>
          <p:nvPr/>
        </p:nvSpPr>
        <p:spPr>
          <a:xfrm>
            <a:off x="618836" y="320430"/>
            <a:ext cx="2209800" cy="1187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2060"/>
                </a:solidFill>
              </a:rPr>
              <a:t>Book</a:t>
            </a:r>
            <a:endParaRPr lang="en-US" dirty="0">
              <a:solidFill>
                <a:srgbClr val="002060"/>
              </a:solidFill>
            </a:endParaRPr>
          </a:p>
        </p:txBody>
      </p:sp>
      <p:sp>
        <p:nvSpPr>
          <p:cNvPr id="31" name="Rectangle 30">
            <a:extLst>
              <a:ext uri="{FF2B5EF4-FFF2-40B4-BE49-F238E27FC236}">
                <a16:creationId xmlns:a16="http://schemas.microsoft.com/office/drawing/2014/main" id="{B9095231-47BF-4F35-8C2F-0AAA1E3795BD}"/>
              </a:ext>
            </a:extLst>
          </p:cNvPr>
          <p:cNvSpPr/>
          <p:nvPr/>
        </p:nvSpPr>
        <p:spPr>
          <a:xfrm>
            <a:off x="2837872" y="320430"/>
            <a:ext cx="1741052" cy="1187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Date</a:t>
            </a:r>
            <a:endParaRPr lang="en-US" dirty="0">
              <a:solidFill>
                <a:schemeClr val="tx1"/>
              </a:solidFill>
            </a:endParaRPr>
          </a:p>
        </p:txBody>
      </p:sp>
      <p:sp>
        <p:nvSpPr>
          <p:cNvPr id="32" name="Rectangle 31">
            <a:extLst>
              <a:ext uri="{FF2B5EF4-FFF2-40B4-BE49-F238E27FC236}">
                <a16:creationId xmlns:a16="http://schemas.microsoft.com/office/drawing/2014/main" id="{AA6D5948-E6E7-468B-ADF8-9AA038C1B1FB}"/>
              </a:ext>
            </a:extLst>
          </p:cNvPr>
          <p:cNvSpPr/>
          <p:nvPr/>
        </p:nvSpPr>
        <p:spPr>
          <a:xfrm>
            <a:off x="4581236" y="320430"/>
            <a:ext cx="2209800" cy="1187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Earliest Copy</a:t>
            </a:r>
            <a:endParaRPr lang="en-US" dirty="0">
              <a:solidFill>
                <a:schemeClr val="tx1"/>
              </a:solidFill>
            </a:endParaRPr>
          </a:p>
        </p:txBody>
      </p:sp>
      <p:sp>
        <p:nvSpPr>
          <p:cNvPr id="33" name="Rectangle 32">
            <a:extLst>
              <a:ext uri="{FF2B5EF4-FFF2-40B4-BE49-F238E27FC236}">
                <a16:creationId xmlns:a16="http://schemas.microsoft.com/office/drawing/2014/main" id="{B58D3021-AC78-4274-B62D-AA6C717EA7CE}"/>
              </a:ext>
            </a:extLst>
          </p:cNvPr>
          <p:cNvSpPr/>
          <p:nvPr/>
        </p:nvSpPr>
        <p:spPr>
          <a:xfrm>
            <a:off x="6802438" y="320430"/>
            <a:ext cx="1731962" cy="1187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Number</a:t>
            </a:r>
            <a:endParaRPr lang="en-US" dirty="0">
              <a:solidFill>
                <a:schemeClr val="tx1"/>
              </a:solidFill>
            </a:endParaRPr>
          </a:p>
        </p:txBody>
      </p:sp>
      <p:sp>
        <p:nvSpPr>
          <p:cNvPr id="35" name="Rectangle 34">
            <a:extLst>
              <a:ext uri="{FF2B5EF4-FFF2-40B4-BE49-F238E27FC236}">
                <a16:creationId xmlns:a16="http://schemas.microsoft.com/office/drawing/2014/main" id="{B9C55A9D-8E85-4956-983E-EE1A30113025}"/>
              </a:ext>
            </a:extLst>
          </p:cNvPr>
          <p:cNvSpPr/>
          <p:nvPr/>
        </p:nvSpPr>
        <p:spPr>
          <a:xfrm>
            <a:off x="618836" y="1518316"/>
            <a:ext cx="2209800" cy="1187940"/>
          </a:xfrm>
          <a:prstGeom prst="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2060"/>
                </a:solidFill>
              </a:rPr>
              <a:t>Herodotus</a:t>
            </a:r>
            <a:endParaRPr lang="en-US" dirty="0">
              <a:solidFill>
                <a:srgbClr val="002060"/>
              </a:solidFill>
            </a:endParaRPr>
          </a:p>
        </p:txBody>
      </p:sp>
      <p:sp>
        <p:nvSpPr>
          <p:cNvPr id="36" name="Rectangle 35">
            <a:extLst>
              <a:ext uri="{FF2B5EF4-FFF2-40B4-BE49-F238E27FC236}">
                <a16:creationId xmlns:a16="http://schemas.microsoft.com/office/drawing/2014/main" id="{7EF520B2-5FE4-416D-B21E-28536E8A16C6}"/>
              </a:ext>
            </a:extLst>
          </p:cNvPr>
          <p:cNvSpPr/>
          <p:nvPr/>
        </p:nvSpPr>
        <p:spPr>
          <a:xfrm>
            <a:off x="2837872" y="1518316"/>
            <a:ext cx="1741052" cy="1187940"/>
          </a:xfrm>
          <a:prstGeom prst="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450 BC</a:t>
            </a:r>
            <a:endParaRPr lang="en-US" dirty="0">
              <a:solidFill>
                <a:schemeClr val="tx1"/>
              </a:solidFill>
            </a:endParaRPr>
          </a:p>
        </p:txBody>
      </p:sp>
      <p:sp>
        <p:nvSpPr>
          <p:cNvPr id="37" name="Rectangle 36">
            <a:extLst>
              <a:ext uri="{FF2B5EF4-FFF2-40B4-BE49-F238E27FC236}">
                <a16:creationId xmlns:a16="http://schemas.microsoft.com/office/drawing/2014/main" id="{1E9C952F-42F6-4F04-B74E-200F781F7E28}"/>
              </a:ext>
            </a:extLst>
          </p:cNvPr>
          <p:cNvSpPr/>
          <p:nvPr/>
        </p:nvSpPr>
        <p:spPr>
          <a:xfrm>
            <a:off x="4581236" y="1518316"/>
            <a:ext cx="2209800" cy="1187940"/>
          </a:xfrm>
          <a:prstGeom prst="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AD 900</a:t>
            </a:r>
            <a:endParaRPr lang="en-US" dirty="0">
              <a:solidFill>
                <a:schemeClr val="tx1"/>
              </a:solidFill>
            </a:endParaRPr>
          </a:p>
        </p:txBody>
      </p:sp>
      <p:sp>
        <p:nvSpPr>
          <p:cNvPr id="38" name="Rectangle 37">
            <a:extLst>
              <a:ext uri="{FF2B5EF4-FFF2-40B4-BE49-F238E27FC236}">
                <a16:creationId xmlns:a16="http://schemas.microsoft.com/office/drawing/2014/main" id="{6F7BFD92-CE95-45C1-A08A-FFF57470BE69}"/>
              </a:ext>
            </a:extLst>
          </p:cNvPr>
          <p:cNvSpPr/>
          <p:nvPr/>
        </p:nvSpPr>
        <p:spPr>
          <a:xfrm>
            <a:off x="6802438" y="1518316"/>
            <a:ext cx="1731962" cy="1187940"/>
          </a:xfrm>
          <a:prstGeom prst="rect">
            <a:avLst/>
          </a:prstGeom>
          <a:solidFill>
            <a:srgbClr val="DDDD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9</a:t>
            </a:r>
            <a:endParaRPr lang="en-US" dirty="0">
              <a:solidFill>
                <a:schemeClr val="tx1"/>
              </a:solidFill>
            </a:endParaRPr>
          </a:p>
        </p:txBody>
      </p:sp>
      <p:sp>
        <p:nvSpPr>
          <p:cNvPr id="39" name="Rectangle 38">
            <a:extLst>
              <a:ext uri="{FF2B5EF4-FFF2-40B4-BE49-F238E27FC236}">
                <a16:creationId xmlns:a16="http://schemas.microsoft.com/office/drawing/2014/main" id="{7A94AF8D-815A-4548-BB7F-4FCADCB3F30C}"/>
              </a:ext>
            </a:extLst>
          </p:cNvPr>
          <p:cNvSpPr/>
          <p:nvPr/>
        </p:nvSpPr>
        <p:spPr>
          <a:xfrm>
            <a:off x="618836" y="2715492"/>
            <a:ext cx="2209800" cy="118794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2060"/>
                </a:solidFill>
              </a:rPr>
              <a:t>Xenophon</a:t>
            </a:r>
            <a:endParaRPr lang="en-US" dirty="0">
              <a:solidFill>
                <a:srgbClr val="002060"/>
              </a:solidFill>
            </a:endParaRPr>
          </a:p>
        </p:txBody>
      </p:sp>
      <p:sp>
        <p:nvSpPr>
          <p:cNvPr id="40" name="Rectangle 39">
            <a:extLst>
              <a:ext uri="{FF2B5EF4-FFF2-40B4-BE49-F238E27FC236}">
                <a16:creationId xmlns:a16="http://schemas.microsoft.com/office/drawing/2014/main" id="{1A140416-7FD7-45E5-976D-B3130D4870CE}"/>
              </a:ext>
            </a:extLst>
          </p:cNvPr>
          <p:cNvSpPr/>
          <p:nvPr/>
        </p:nvSpPr>
        <p:spPr>
          <a:xfrm>
            <a:off x="2837872" y="2715492"/>
            <a:ext cx="1741052" cy="118794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370 BC</a:t>
            </a:r>
            <a:endParaRPr lang="en-US" dirty="0">
              <a:solidFill>
                <a:schemeClr val="tx1"/>
              </a:solidFill>
            </a:endParaRPr>
          </a:p>
        </p:txBody>
      </p:sp>
      <p:sp>
        <p:nvSpPr>
          <p:cNvPr id="41" name="Rectangle 40">
            <a:extLst>
              <a:ext uri="{FF2B5EF4-FFF2-40B4-BE49-F238E27FC236}">
                <a16:creationId xmlns:a16="http://schemas.microsoft.com/office/drawing/2014/main" id="{09929212-5B17-43E4-8D0C-314EE0F168AD}"/>
              </a:ext>
            </a:extLst>
          </p:cNvPr>
          <p:cNvSpPr/>
          <p:nvPr/>
        </p:nvSpPr>
        <p:spPr>
          <a:xfrm>
            <a:off x="4581236" y="2715492"/>
            <a:ext cx="2209800" cy="118794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AD 1320</a:t>
            </a:r>
            <a:endParaRPr lang="en-US" dirty="0">
              <a:solidFill>
                <a:schemeClr val="tx1"/>
              </a:solidFill>
            </a:endParaRPr>
          </a:p>
        </p:txBody>
      </p:sp>
      <p:sp>
        <p:nvSpPr>
          <p:cNvPr id="42" name="Rectangle 41">
            <a:extLst>
              <a:ext uri="{FF2B5EF4-FFF2-40B4-BE49-F238E27FC236}">
                <a16:creationId xmlns:a16="http://schemas.microsoft.com/office/drawing/2014/main" id="{20B42530-7AF9-437A-992C-07C6768E5F53}"/>
              </a:ext>
            </a:extLst>
          </p:cNvPr>
          <p:cNvSpPr/>
          <p:nvPr/>
        </p:nvSpPr>
        <p:spPr>
          <a:xfrm>
            <a:off x="6802438" y="2715492"/>
            <a:ext cx="1731962" cy="1187940"/>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6</a:t>
            </a:r>
            <a:endParaRPr lang="en-US" dirty="0">
              <a:solidFill>
                <a:schemeClr val="tx1"/>
              </a:solidFill>
            </a:endParaRPr>
          </a:p>
        </p:txBody>
      </p:sp>
      <p:sp>
        <p:nvSpPr>
          <p:cNvPr id="43" name="Rectangle 42">
            <a:extLst>
              <a:ext uri="{FF2B5EF4-FFF2-40B4-BE49-F238E27FC236}">
                <a16:creationId xmlns:a16="http://schemas.microsoft.com/office/drawing/2014/main" id="{84BE7926-23CA-4759-818B-CFCE4D7E4D73}"/>
              </a:ext>
            </a:extLst>
          </p:cNvPr>
          <p:cNvSpPr/>
          <p:nvPr/>
        </p:nvSpPr>
        <p:spPr>
          <a:xfrm>
            <a:off x="618836" y="3916220"/>
            <a:ext cx="2209800" cy="1187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800000"/>
                </a:solidFill>
              </a:rPr>
              <a:t>NT</a:t>
            </a:r>
            <a:endParaRPr lang="en-US" dirty="0">
              <a:solidFill>
                <a:srgbClr val="800000"/>
              </a:solidFill>
            </a:endParaRPr>
          </a:p>
        </p:txBody>
      </p:sp>
      <p:sp>
        <p:nvSpPr>
          <p:cNvPr id="44" name="Rectangle 43">
            <a:extLst>
              <a:ext uri="{FF2B5EF4-FFF2-40B4-BE49-F238E27FC236}">
                <a16:creationId xmlns:a16="http://schemas.microsoft.com/office/drawing/2014/main" id="{82A31847-9763-4940-8AD6-AD9B222808E7}"/>
              </a:ext>
            </a:extLst>
          </p:cNvPr>
          <p:cNvSpPr/>
          <p:nvPr/>
        </p:nvSpPr>
        <p:spPr>
          <a:xfrm>
            <a:off x="2837872" y="3916220"/>
            <a:ext cx="1741052" cy="1187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1</a:t>
            </a:r>
            <a:r>
              <a:rPr lang="en-US" sz="3200" baseline="30000" dirty="0">
                <a:solidFill>
                  <a:schemeClr val="tx1"/>
                </a:solidFill>
              </a:rPr>
              <a:t>st</a:t>
            </a:r>
            <a:r>
              <a:rPr lang="en-US" sz="3200" dirty="0">
                <a:solidFill>
                  <a:schemeClr val="tx1"/>
                </a:solidFill>
              </a:rPr>
              <a:t> </a:t>
            </a:r>
            <a:br>
              <a:rPr lang="en-US" sz="3200" dirty="0">
                <a:solidFill>
                  <a:schemeClr val="tx1"/>
                </a:solidFill>
              </a:rPr>
            </a:br>
            <a:r>
              <a:rPr lang="en-US" sz="3200" dirty="0">
                <a:solidFill>
                  <a:schemeClr val="tx1"/>
                </a:solidFill>
              </a:rPr>
              <a:t>Century</a:t>
            </a:r>
            <a:endParaRPr lang="en-US" dirty="0">
              <a:solidFill>
                <a:schemeClr val="tx1"/>
              </a:solidFill>
            </a:endParaRPr>
          </a:p>
        </p:txBody>
      </p:sp>
      <p:sp>
        <p:nvSpPr>
          <p:cNvPr id="45" name="Rectangle 44">
            <a:extLst>
              <a:ext uri="{FF2B5EF4-FFF2-40B4-BE49-F238E27FC236}">
                <a16:creationId xmlns:a16="http://schemas.microsoft.com/office/drawing/2014/main" id="{26D8FBA8-44FD-46BA-A2FF-59D9A1603821}"/>
              </a:ext>
            </a:extLst>
          </p:cNvPr>
          <p:cNvSpPr/>
          <p:nvPr/>
        </p:nvSpPr>
        <p:spPr>
          <a:xfrm>
            <a:off x="4581236" y="3916220"/>
            <a:ext cx="2209800" cy="1187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AD 125</a:t>
            </a:r>
            <a:endParaRPr lang="en-US" dirty="0">
              <a:solidFill>
                <a:schemeClr val="tx1"/>
              </a:solidFill>
            </a:endParaRPr>
          </a:p>
        </p:txBody>
      </p:sp>
      <p:sp>
        <p:nvSpPr>
          <p:cNvPr id="46" name="Rectangle 45">
            <a:extLst>
              <a:ext uri="{FF2B5EF4-FFF2-40B4-BE49-F238E27FC236}">
                <a16:creationId xmlns:a16="http://schemas.microsoft.com/office/drawing/2014/main" id="{75D32433-5535-4EFA-A9AE-411B9912736E}"/>
              </a:ext>
            </a:extLst>
          </p:cNvPr>
          <p:cNvSpPr/>
          <p:nvPr/>
        </p:nvSpPr>
        <p:spPr>
          <a:xfrm>
            <a:off x="6802438" y="3916220"/>
            <a:ext cx="1731962" cy="1187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5800+</a:t>
            </a:r>
            <a:endParaRPr lang="en-US" dirty="0">
              <a:solidFill>
                <a:schemeClr val="tx1"/>
              </a:solidFill>
            </a:endParaRPr>
          </a:p>
        </p:txBody>
      </p:sp>
      <p:sp>
        <p:nvSpPr>
          <p:cNvPr id="3" name="Speech Bubble: Rectangle with Corners Rounded 2">
            <a:extLst>
              <a:ext uri="{FF2B5EF4-FFF2-40B4-BE49-F238E27FC236}">
                <a16:creationId xmlns:a16="http://schemas.microsoft.com/office/drawing/2014/main" id="{9F26F487-6341-47DC-8F75-3229C396E93C}"/>
              </a:ext>
            </a:extLst>
          </p:cNvPr>
          <p:cNvSpPr/>
          <p:nvPr/>
        </p:nvSpPr>
        <p:spPr>
          <a:xfrm>
            <a:off x="542636" y="5116948"/>
            <a:ext cx="4562764" cy="1494212"/>
          </a:xfrm>
          <a:prstGeom prst="wedgeRoundRectCallout">
            <a:avLst>
              <a:gd name="adj1" fmla="val 100379"/>
              <a:gd name="adj2" fmla="val -90469"/>
              <a:gd name="adj3" fmla="val 16667"/>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000" dirty="0">
                <a:solidFill>
                  <a:srgbClr val="FFFFCC"/>
                </a:solidFill>
              </a:rPr>
              <a:t>In addition: </a:t>
            </a:r>
            <a:r>
              <a:rPr lang="en-US" sz="3000" dirty="0"/>
              <a:t>10,000 Latin</a:t>
            </a:r>
          </a:p>
          <a:p>
            <a:pPr algn="ctr"/>
            <a:r>
              <a:rPr lang="en-US" sz="3000" dirty="0"/>
              <a:t>9300 quotes, lectionaries</a:t>
            </a:r>
          </a:p>
          <a:p>
            <a:pPr algn="ctr"/>
            <a:r>
              <a:rPr lang="en-US" sz="3000" dirty="0">
                <a:solidFill>
                  <a:srgbClr val="FFFF00"/>
                </a:solidFill>
              </a:rPr>
              <a:t>Total: 25,100</a:t>
            </a:r>
          </a:p>
        </p:txBody>
      </p:sp>
    </p:spTree>
    <p:extLst>
      <p:ext uri="{BB962C8B-B14F-4D97-AF65-F5344CB8AC3E}">
        <p14:creationId xmlns:p14="http://schemas.microsoft.com/office/powerpoint/2010/main" val="3573015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wipe(left)">
                                      <p:cBhvr>
                                        <p:cTn id="55" dur="500"/>
                                        <p:tgtEl>
                                          <p:spTgt spid="3"/>
                                        </p:tgtEl>
                                      </p:cBhvr>
                                    </p:animEffect>
                                  </p:childTnLst>
                                </p:cTn>
                              </p:par>
                            </p:childTnLst>
                          </p:cTn>
                        </p:par>
                        <p:par>
                          <p:cTn id="56" fill="hold">
                            <p:stCondLst>
                              <p:cond delay="500"/>
                            </p:stCondLst>
                            <p:childTnLst>
                              <p:par>
                                <p:cTn id="57" presetID="1" presetClass="entr" presetSubtype="0" fill="hold" nodeType="afterEffect">
                                  <p:stCondLst>
                                    <p:cond delay="0"/>
                                  </p:stCondLst>
                                  <p:childTnLst>
                                    <p:set>
                                      <p:cBhvr>
                                        <p:cTn id="5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B49A8E34-8C58-4453-8931-1E610D606770}"/>
              </a:ext>
            </a:extLst>
          </p:cNvPr>
          <p:cNvSpPr>
            <a:spLocks noGrp="1" noChangeArrowheads="1"/>
          </p:cNvSpPr>
          <p:nvPr>
            <p:ph type="title"/>
          </p:nvPr>
        </p:nvSpPr>
        <p:spPr/>
        <p:txBody>
          <a:bodyPr/>
          <a:lstStyle/>
          <a:p>
            <a:r>
              <a:rPr lang="en-US" altLang="en-US" sz="4000" dirty="0">
                <a:solidFill>
                  <a:srgbClr val="FFFFCC"/>
                </a:solidFill>
              </a:rPr>
              <a:t>Summary</a:t>
            </a:r>
            <a:endParaRPr lang="en-US" altLang="en-US" dirty="0">
              <a:solidFill>
                <a:srgbClr val="FFFFCC"/>
              </a:solidFill>
            </a:endParaRPr>
          </a:p>
        </p:txBody>
      </p:sp>
      <p:sp>
        <p:nvSpPr>
          <p:cNvPr id="8195" name="Rectangle 3">
            <a:extLst>
              <a:ext uri="{FF2B5EF4-FFF2-40B4-BE49-F238E27FC236}">
                <a16:creationId xmlns:a16="http://schemas.microsoft.com/office/drawing/2014/main" id="{AFC309FE-7F11-47C5-B952-77E95F08B42E}"/>
              </a:ext>
            </a:extLst>
          </p:cNvPr>
          <p:cNvSpPr>
            <a:spLocks noGrp="1" noChangeArrowheads="1"/>
          </p:cNvSpPr>
          <p:nvPr>
            <p:ph type="body" idx="1"/>
          </p:nvPr>
        </p:nvSpPr>
        <p:spPr>
          <a:xfrm>
            <a:off x="457200" y="1295400"/>
            <a:ext cx="8229600" cy="4525963"/>
          </a:xfrm>
        </p:spPr>
        <p:txBody>
          <a:bodyPr/>
          <a:lstStyle/>
          <a:p>
            <a:r>
              <a:rPr lang="en-US" altLang="en-US" dirty="0">
                <a:solidFill>
                  <a:schemeClr val="bg1"/>
                </a:solidFill>
              </a:rPr>
              <a:t>No classical scholar doubts authenticity</a:t>
            </a:r>
            <a:br>
              <a:rPr lang="en-US" altLang="en-US" dirty="0">
                <a:solidFill>
                  <a:schemeClr val="bg1"/>
                </a:solidFill>
              </a:rPr>
            </a:br>
            <a:r>
              <a:rPr lang="en-US" altLang="en-US" dirty="0">
                <a:solidFill>
                  <a:schemeClr val="bg1"/>
                </a:solidFill>
              </a:rPr>
              <a:t>of Herodotus because earliest MSS are 1300+ years later than originals</a:t>
            </a:r>
          </a:p>
          <a:p>
            <a:pPr>
              <a:buFontTx/>
              <a:buNone/>
            </a:pPr>
            <a:endParaRPr lang="en-US" altLang="en-US" sz="3600" b="1" dirty="0">
              <a:solidFill>
                <a:schemeClr val="accent2"/>
              </a:solidFill>
            </a:endParaRPr>
          </a:p>
        </p:txBody>
      </p:sp>
      <p:sp>
        <p:nvSpPr>
          <p:cNvPr id="8196" name="Text Box 4">
            <a:extLst>
              <a:ext uri="{FF2B5EF4-FFF2-40B4-BE49-F238E27FC236}">
                <a16:creationId xmlns:a16="http://schemas.microsoft.com/office/drawing/2014/main" id="{36191FAC-8456-4FBF-9B96-0FC428953FB2}"/>
              </a:ext>
            </a:extLst>
          </p:cNvPr>
          <p:cNvSpPr txBox="1">
            <a:spLocks noChangeArrowheads="1"/>
          </p:cNvSpPr>
          <p:nvPr/>
        </p:nvSpPr>
        <p:spPr bwMode="auto">
          <a:xfrm>
            <a:off x="971746" y="3048000"/>
            <a:ext cx="7211292" cy="1095375"/>
          </a:xfrm>
          <a:prstGeom prst="rect">
            <a:avLst/>
          </a:prstGeom>
          <a:solidFill>
            <a:srgbClr val="FFFFCC"/>
          </a:solidFill>
          <a:ln w="3175">
            <a:solidFill>
              <a:srgbClr val="000066"/>
            </a:solidFill>
            <a:miter lim="800000"/>
            <a:headEnd/>
            <a:tailEnd/>
          </a:ln>
          <a:effectLst/>
          <a:scene3d>
            <a:camera prst="orthographicFront"/>
            <a:lightRig rig="threePt" dir="t"/>
          </a:scene3d>
          <a:sp3d>
            <a:bevelT/>
          </a:sp3d>
        </p:spPr>
        <p:txBody>
          <a:bodyPr wrap="square">
            <a:spAutoFit/>
          </a:bodyPr>
          <a:lstStyle/>
          <a:p>
            <a:pPr>
              <a:spcBef>
                <a:spcPct val="50000"/>
              </a:spcBef>
            </a:pPr>
            <a:r>
              <a:rPr lang="en-US" altLang="en-US" sz="3200" dirty="0">
                <a:solidFill>
                  <a:srgbClr val="000066"/>
                </a:solidFill>
              </a:rPr>
              <a:t>To be skeptical of NT is to allow all of classical antiquity to slip into obscurity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977</Words>
  <Application>Microsoft Office PowerPoint</Application>
  <PresentationFormat>On-screen Show (4:3)</PresentationFormat>
  <Paragraphs>93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Verdana</vt:lpstr>
      <vt:lpstr>Wingdings</vt:lpstr>
      <vt:lpstr>Default Design</vt:lpstr>
      <vt:lpstr>PowerPoint Presentation</vt:lpstr>
      <vt:lpstr>PowerPoint Presentation</vt:lpstr>
      <vt:lpstr>PowerPoint Presentation</vt:lpstr>
      <vt:lpstr>PowerPoint Presentation</vt:lpstr>
      <vt:lpstr>PowerPoint Presentation</vt:lpstr>
      <vt:lpstr>Who Really Wrote The Book Of Mormon?</vt:lpstr>
      <vt:lpstr>Chauncey Sanders – military historian</vt:lpstr>
      <vt:lpstr>PowerPoint Presentation</vt:lpstr>
      <vt:lpstr>Summary</vt:lpstr>
      <vt:lpstr>Sir Frederick Kenyon</vt:lpstr>
      <vt:lpstr>1. Bibliographical 2. Internal </vt:lpstr>
      <vt:lpstr>1. Bibliographical 2. Internal </vt:lpstr>
      <vt:lpstr>1. Bibliographical 2. Internal </vt:lpstr>
      <vt:lpstr>1. Bibliographical 2. Internal </vt:lpstr>
      <vt:lpstr>PowerPoint Presentation</vt:lpstr>
      <vt:lpstr>1. Bibliographical 2. Internal </vt:lpstr>
      <vt:lpstr>1. Bibliographical 2. Internal </vt:lpstr>
      <vt:lpstr>1. Bibliographical 2. Internal </vt:lpstr>
      <vt:lpstr>1. Bibliographical 2. Internal 3. External </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56</cp:revision>
  <dcterms:created xsi:type="dcterms:W3CDTF">2005-08-17T01:15:41Z</dcterms:created>
  <dcterms:modified xsi:type="dcterms:W3CDTF">2022-07-10T01:39:26Z</dcterms:modified>
</cp:coreProperties>
</file>